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charts/chart11.xml" ContentType="application/vnd.openxmlformats-officedocument.drawingml.chart+xml"/>
  <Override PartName="/ppt/theme/themeOverride7.xml" ContentType="application/vnd.openxmlformats-officedocument.themeOverride+xml"/>
  <Override PartName="/ppt/charts/chart12.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79" r:id="rId1"/>
  </p:sldMasterIdLst>
  <p:notesMasterIdLst>
    <p:notesMasterId r:id="rId154"/>
  </p:notesMasterIdLst>
  <p:sldIdLst>
    <p:sldId id="258" r:id="rId2"/>
    <p:sldId id="256" r:id="rId3"/>
    <p:sldId id="480" r:id="rId4"/>
    <p:sldId id="257" r:id="rId5"/>
    <p:sldId id="262" r:id="rId6"/>
    <p:sldId id="260" r:id="rId7"/>
    <p:sldId id="261" r:id="rId8"/>
    <p:sldId id="263" r:id="rId9"/>
    <p:sldId id="271" r:id="rId10"/>
    <p:sldId id="639" r:id="rId11"/>
    <p:sldId id="640" r:id="rId12"/>
    <p:sldId id="641" r:id="rId13"/>
    <p:sldId id="642" r:id="rId14"/>
    <p:sldId id="643" r:id="rId15"/>
    <p:sldId id="644" r:id="rId16"/>
    <p:sldId id="645" r:id="rId17"/>
    <p:sldId id="646" r:id="rId18"/>
    <p:sldId id="647" r:id="rId19"/>
    <p:sldId id="648" r:id="rId20"/>
    <p:sldId id="547" r:id="rId21"/>
    <p:sldId id="548" r:id="rId22"/>
    <p:sldId id="549" r:id="rId23"/>
    <p:sldId id="550" r:id="rId24"/>
    <p:sldId id="562" r:id="rId25"/>
    <p:sldId id="563" r:id="rId26"/>
    <p:sldId id="564" r:id="rId27"/>
    <p:sldId id="565" r:id="rId28"/>
    <p:sldId id="572" r:id="rId29"/>
    <p:sldId id="566" r:id="rId30"/>
    <p:sldId id="575" r:id="rId31"/>
    <p:sldId id="576" r:id="rId32"/>
    <p:sldId id="574" r:id="rId33"/>
    <p:sldId id="568" r:id="rId34"/>
    <p:sldId id="570" r:id="rId35"/>
    <p:sldId id="571" r:id="rId36"/>
    <p:sldId id="578" r:id="rId37"/>
    <p:sldId id="577" r:id="rId38"/>
    <p:sldId id="627" r:id="rId39"/>
    <p:sldId id="628" r:id="rId40"/>
    <p:sldId id="635" r:id="rId41"/>
    <p:sldId id="636" r:id="rId42"/>
    <p:sldId id="637" r:id="rId43"/>
    <p:sldId id="638" r:id="rId44"/>
    <p:sldId id="579" r:id="rId45"/>
    <p:sldId id="580" r:id="rId46"/>
    <p:sldId id="581" r:id="rId47"/>
    <p:sldId id="582" r:id="rId48"/>
    <p:sldId id="583" r:id="rId49"/>
    <p:sldId id="584" r:id="rId50"/>
    <p:sldId id="585" r:id="rId51"/>
    <p:sldId id="586" r:id="rId52"/>
    <p:sldId id="587" r:id="rId53"/>
    <p:sldId id="588" r:id="rId54"/>
    <p:sldId id="589" r:id="rId55"/>
    <p:sldId id="590" r:id="rId56"/>
    <p:sldId id="591" r:id="rId57"/>
    <p:sldId id="592" r:id="rId58"/>
    <p:sldId id="481" r:id="rId59"/>
    <p:sldId id="482" r:id="rId60"/>
    <p:sldId id="483" r:id="rId61"/>
    <p:sldId id="484" r:id="rId62"/>
    <p:sldId id="485" r:id="rId63"/>
    <p:sldId id="486" r:id="rId64"/>
    <p:sldId id="487" r:id="rId65"/>
    <p:sldId id="488" r:id="rId66"/>
    <p:sldId id="489" r:id="rId67"/>
    <p:sldId id="490" r:id="rId68"/>
    <p:sldId id="491" r:id="rId69"/>
    <p:sldId id="492" r:id="rId70"/>
    <p:sldId id="493" r:id="rId71"/>
    <p:sldId id="494" r:id="rId72"/>
    <p:sldId id="495" r:id="rId73"/>
    <p:sldId id="496" r:id="rId74"/>
    <p:sldId id="497" r:id="rId75"/>
    <p:sldId id="498" r:id="rId76"/>
    <p:sldId id="499" r:id="rId77"/>
    <p:sldId id="500" r:id="rId78"/>
    <p:sldId id="501" r:id="rId79"/>
    <p:sldId id="502" r:id="rId80"/>
    <p:sldId id="503" r:id="rId81"/>
    <p:sldId id="504" r:id="rId82"/>
    <p:sldId id="505" r:id="rId83"/>
    <p:sldId id="506" r:id="rId84"/>
    <p:sldId id="508" r:id="rId85"/>
    <p:sldId id="509" r:id="rId86"/>
    <p:sldId id="510" r:id="rId87"/>
    <p:sldId id="511" r:id="rId88"/>
    <p:sldId id="512" r:id="rId89"/>
    <p:sldId id="513" r:id="rId90"/>
    <p:sldId id="514" r:id="rId91"/>
    <p:sldId id="515" r:id="rId92"/>
    <p:sldId id="516" r:id="rId93"/>
    <p:sldId id="517" r:id="rId94"/>
    <p:sldId id="518" r:id="rId95"/>
    <p:sldId id="519" r:id="rId96"/>
    <p:sldId id="520" r:id="rId97"/>
    <p:sldId id="521" r:id="rId98"/>
    <p:sldId id="522" r:id="rId99"/>
    <p:sldId id="523" r:id="rId100"/>
    <p:sldId id="524" r:id="rId101"/>
    <p:sldId id="525" r:id="rId102"/>
    <p:sldId id="526" r:id="rId103"/>
    <p:sldId id="527" r:id="rId104"/>
    <p:sldId id="528" r:id="rId105"/>
    <p:sldId id="529" r:id="rId106"/>
    <p:sldId id="530" r:id="rId107"/>
    <p:sldId id="531" r:id="rId108"/>
    <p:sldId id="594" r:id="rId109"/>
    <p:sldId id="595" r:id="rId110"/>
    <p:sldId id="596" r:id="rId111"/>
    <p:sldId id="597" r:id="rId112"/>
    <p:sldId id="598" r:id="rId113"/>
    <p:sldId id="599" r:id="rId114"/>
    <p:sldId id="600" r:id="rId115"/>
    <p:sldId id="601" r:id="rId116"/>
    <p:sldId id="602" r:id="rId117"/>
    <p:sldId id="605" r:id="rId118"/>
    <p:sldId id="606" r:id="rId119"/>
    <p:sldId id="607" r:id="rId120"/>
    <p:sldId id="609" r:id="rId121"/>
    <p:sldId id="610" r:id="rId122"/>
    <p:sldId id="612" r:id="rId123"/>
    <p:sldId id="613" r:id="rId124"/>
    <p:sldId id="622" r:id="rId125"/>
    <p:sldId id="623" r:id="rId126"/>
    <p:sldId id="624" r:id="rId127"/>
    <p:sldId id="625" r:id="rId128"/>
    <p:sldId id="626" r:id="rId129"/>
    <p:sldId id="326" r:id="rId130"/>
    <p:sldId id="285" r:id="rId131"/>
    <p:sldId id="286" r:id="rId132"/>
    <p:sldId id="259" r:id="rId133"/>
    <p:sldId id="479" r:id="rId134"/>
    <p:sldId id="287" r:id="rId135"/>
    <p:sldId id="288" r:id="rId136"/>
    <p:sldId id="289" r:id="rId137"/>
    <p:sldId id="290" r:id="rId138"/>
    <p:sldId id="275" r:id="rId139"/>
    <p:sldId id="291" r:id="rId140"/>
    <p:sldId id="292" r:id="rId141"/>
    <p:sldId id="293" r:id="rId142"/>
    <p:sldId id="294" r:id="rId143"/>
    <p:sldId id="295" r:id="rId144"/>
    <p:sldId id="477" r:id="rId145"/>
    <p:sldId id="614" r:id="rId146"/>
    <p:sldId id="615" r:id="rId147"/>
    <p:sldId id="616" r:id="rId148"/>
    <p:sldId id="617" r:id="rId149"/>
    <p:sldId id="618" r:id="rId150"/>
    <p:sldId id="619" r:id="rId151"/>
    <p:sldId id="620" r:id="rId152"/>
    <p:sldId id="621" r:id="rId15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DD322EDE-7517-4942-8EDF-22731BB505A9}">
          <p14:sldIdLst>
            <p14:sldId id="258"/>
            <p14:sldId id="256"/>
            <p14:sldId id="480"/>
            <p14:sldId id="257"/>
            <p14:sldId id="262"/>
            <p14:sldId id="260"/>
            <p14:sldId id="261"/>
            <p14:sldId id="263"/>
            <p14:sldId id="271"/>
            <p14:sldId id="639"/>
            <p14:sldId id="640"/>
            <p14:sldId id="641"/>
            <p14:sldId id="642"/>
            <p14:sldId id="643"/>
            <p14:sldId id="644"/>
            <p14:sldId id="645"/>
            <p14:sldId id="646"/>
            <p14:sldId id="647"/>
            <p14:sldId id="648"/>
            <p14:sldId id="547"/>
            <p14:sldId id="548"/>
            <p14:sldId id="549"/>
            <p14:sldId id="550"/>
            <p14:sldId id="562"/>
            <p14:sldId id="563"/>
            <p14:sldId id="564"/>
            <p14:sldId id="565"/>
            <p14:sldId id="572"/>
            <p14:sldId id="566"/>
            <p14:sldId id="575"/>
            <p14:sldId id="576"/>
            <p14:sldId id="574"/>
            <p14:sldId id="568"/>
            <p14:sldId id="570"/>
            <p14:sldId id="571"/>
            <p14:sldId id="578"/>
            <p14:sldId id="577"/>
            <p14:sldId id="627"/>
            <p14:sldId id="628"/>
            <p14:sldId id="635"/>
            <p14:sldId id="636"/>
            <p14:sldId id="637"/>
            <p14:sldId id="638"/>
            <p14:sldId id="579"/>
            <p14:sldId id="580"/>
            <p14:sldId id="581"/>
            <p14:sldId id="582"/>
            <p14:sldId id="583"/>
            <p14:sldId id="584"/>
            <p14:sldId id="585"/>
            <p14:sldId id="586"/>
            <p14:sldId id="587"/>
            <p14:sldId id="588"/>
            <p14:sldId id="589"/>
            <p14:sldId id="590"/>
            <p14:sldId id="591"/>
            <p14:sldId id="592"/>
            <p14:sldId id="481"/>
            <p14:sldId id="482"/>
            <p14:sldId id="483"/>
            <p14:sldId id="484"/>
            <p14:sldId id="485"/>
            <p14:sldId id="486"/>
            <p14:sldId id="487"/>
            <p14:sldId id="488"/>
            <p14:sldId id="489"/>
            <p14:sldId id="490"/>
            <p14:sldId id="491"/>
            <p14:sldId id="492"/>
            <p14:sldId id="493"/>
            <p14:sldId id="494"/>
            <p14:sldId id="495"/>
            <p14:sldId id="496"/>
            <p14:sldId id="497"/>
            <p14:sldId id="498"/>
            <p14:sldId id="499"/>
            <p14:sldId id="500"/>
            <p14:sldId id="501"/>
            <p14:sldId id="502"/>
            <p14:sldId id="503"/>
            <p14:sldId id="504"/>
            <p14:sldId id="505"/>
            <p14:sldId id="506"/>
            <p14:sldId id="508"/>
            <p14:sldId id="509"/>
            <p14:sldId id="510"/>
            <p14:sldId id="511"/>
            <p14:sldId id="512"/>
            <p14:sldId id="513"/>
            <p14:sldId id="514"/>
            <p14:sldId id="515"/>
            <p14:sldId id="516"/>
            <p14:sldId id="517"/>
            <p14:sldId id="518"/>
            <p14:sldId id="519"/>
            <p14:sldId id="520"/>
            <p14:sldId id="521"/>
            <p14:sldId id="522"/>
            <p14:sldId id="523"/>
            <p14:sldId id="524"/>
            <p14:sldId id="525"/>
            <p14:sldId id="526"/>
            <p14:sldId id="527"/>
            <p14:sldId id="528"/>
            <p14:sldId id="529"/>
            <p14:sldId id="530"/>
            <p14:sldId id="531"/>
            <p14:sldId id="594"/>
            <p14:sldId id="595"/>
            <p14:sldId id="596"/>
            <p14:sldId id="597"/>
            <p14:sldId id="598"/>
            <p14:sldId id="599"/>
            <p14:sldId id="600"/>
            <p14:sldId id="601"/>
            <p14:sldId id="602"/>
            <p14:sldId id="605"/>
            <p14:sldId id="606"/>
            <p14:sldId id="607"/>
            <p14:sldId id="609"/>
            <p14:sldId id="610"/>
            <p14:sldId id="612"/>
            <p14:sldId id="613"/>
            <p14:sldId id="622"/>
            <p14:sldId id="623"/>
            <p14:sldId id="624"/>
            <p14:sldId id="625"/>
            <p14:sldId id="626"/>
            <p14:sldId id="326"/>
            <p14:sldId id="285"/>
            <p14:sldId id="286"/>
            <p14:sldId id="259"/>
            <p14:sldId id="479"/>
            <p14:sldId id="287"/>
            <p14:sldId id="288"/>
            <p14:sldId id="289"/>
            <p14:sldId id="290"/>
            <p14:sldId id="275"/>
            <p14:sldId id="291"/>
            <p14:sldId id="292"/>
            <p14:sldId id="293"/>
            <p14:sldId id="294"/>
            <p14:sldId id="295"/>
            <p14:sldId id="477"/>
            <p14:sldId id="614"/>
            <p14:sldId id="615"/>
            <p14:sldId id="616"/>
            <p14:sldId id="617"/>
            <p14:sldId id="618"/>
            <p14:sldId id="619"/>
            <p14:sldId id="620"/>
            <p14:sldId id="621"/>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13" autoAdjust="0"/>
    <p:restoredTop sz="95958"/>
  </p:normalViewPr>
  <p:slideViewPr>
    <p:cSldViewPr snapToGrid="0" snapToObjects="1">
      <p:cViewPr varScale="1">
        <p:scale>
          <a:sx n="112" d="100"/>
          <a:sy n="112" d="100"/>
        </p:scale>
        <p:origin x="444" y="9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slide" Target="slides/slide15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package" Target="../embeddings/Hoja_de_c_lculo_de_Microsoft_Excel.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3" Type="http://schemas.openxmlformats.org/officeDocument/2006/relationships/oleObject" Target="file:///\\servidor\PUBLICA\CALIDAD\2026\consolidado%20planes.xlsx" TargetMode="External"/><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2" Type="http://schemas.openxmlformats.org/officeDocument/2006/relationships/package" Target="../embeddings/Hoja_de_c_lculo_de_Microsoft_Excel6.xlsx"/><Relationship Id="rId1" Type="http://schemas.openxmlformats.org/officeDocument/2006/relationships/themeOverride" Target="../theme/themeOverride7.xml"/></Relationships>
</file>

<file path=ppt/charts/_rels/chart12.xml.rels><?xml version="1.0" encoding="UTF-8" standalone="yes"?>
<Relationships xmlns="http://schemas.openxmlformats.org/package/2006/relationships"><Relationship Id="rId3" Type="http://schemas.openxmlformats.org/officeDocument/2006/relationships/package" Target="../embeddings/Hoja_de_c_lculo_de_Microsoft_Excel7.xlsx"/><Relationship Id="rId2" Type="http://schemas.microsoft.com/office/2011/relationships/chartColorStyle" Target="colors10.xml"/><Relationship Id="rId1" Type="http://schemas.microsoft.com/office/2011/relationships/chartStyle" Target="style10.xml"/></Relationships>
</file>

<file path=ppt/charts/_rels/chart13.xml.rels><?xml version="1.0" encoding="UTF-8" standalone="yes"?>
<Relationships xmlns="http://schemas.openxmlformats.org/package/2006/relationships"><Relationship Id="rId1" Type="http://schemas.openxmlformats.org/officeDocument/2006/relationships/oleObject" Target="file:///E:\DOCUMENTOS%20HS%202026\INFORME%20SIAU%202025\INFORMES%20SIAU%202%20SEMESTRE\CALCULOS.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E:\DOCUMENTOS%20HS%202026\INFORME%20SIAU%202025\INFORMES%20SIAU%202%20SEMESTRE\CALCULOS.xlsx" TargetMode="External"/></Relationships>
</file>

<file path=ppt/charts/_rels/chart15.xml.rels><?xml version="1.0" encoding="UTF-8" standalone="yes"?>
<Relationships xmlns="http://schemas.openxmlformats.org/package/2006/relationships"><Relationship Id="rId3" Type="http://schemas.openxmlformats.org/officeDocument/2006/relationships/oleObject" Target="file:///E:\DOCUMENTOS%20HS%202026\INFORME%20SIAU%202025\INFORMES%20SIAU%202%20SEMESTRE\CALCULOS.xlsx" TargetMode="External"/><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Hoja_de_c_lculo_de_Microsoft_Excel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Hoja_de_c_lculo_de_Microsoft_Excel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Hoja_de_c_lculo_de_Microsoft_Excel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Hoja_de_c_lculo_de_Microsoft_Excel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Hoja_de_c_lculo_de_Microsoft_Excel5.xlsx"/></Relationships>
</file>

<file path=ppt/charts/_rels/chart7.xml.rels><?xml version="1.0" encoding="UTF-8" standalone="yes"?>
<Relationships xmlns="http://schemas.openxmlformats.org/package/2006/relationships"><Relationship Id="rId3" Type="http://schemas.openxmlformats.org/officeDocument/2006/relationships/oleObject" Target="file:///E:\DOCUMENTOS%20HS%202025\LISTADO%20DE%20PERSONAL%202025.xlsx" TargetMode="External"/><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oleObject" Target="file:///E:\DOCUMENTOS%20HS%202025\LISTADO%20DE%20PERSONAL%202025.xlsx" TargetMode="External"/><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oleObject" Target="file:///\\servidor\PUBLICA\CALIDAD\2026\consolidado%20planes.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5359828842737878E-2"/>
          <c:y val="9.0231849672661679E-2"/>
          <c:w val="0.9023407030259698"/>
          <c:h val="0.75441286012023445"/>
        </c:manualLayout>
      </c:layout>
      <c:barChart>
        <c:barDir val="col"/>
        <c:grouping val="clustered"/>
        <c:varyColors val="0"/>
        <c:ser>
          <c:idx val="0"/>
          <c:order val="0"/>
          <c:invertIfNegative val="0"/>
          <c:dPt>
            <c:idx val="1"/>
            <c:invertIfNegative val="0"/>
            <c:bubble3D val="0"/>
            <c:spPr>
              <a:solidFill>
                <a:schemeClr val="accent2"/>
              </a:solidFill>
            </c:spPr>
            <c:extLst>
              <c:ext xmlns:c16="http://schemas.microsoft.com/office/drawing/2014/chart" uri="{C3380CC4-5D6E-409C-BE32-E72D297353CC}">
                <c16:uniqueId val="{00000001-A4EC-42C7-AE57-7D8C9C5D3ECF}"/>
              </c:ext>
            </c:extLst>
          </c:dPt>
          <c:dPt>
            <c:idx val="2"/>
            <c:invertIfNegative val="0"/>
            <c:bubble3D val="0"/>
            <c:spPr>
              <a:solidFill>
                <a:schemeClr val="bg1">
                  <a:lumMod val="65000"/>
                </a:schemeClr>
              </a:solidFill>
            </c:spPr>
            <c:extLst>
              <c:ext xmlns:c16="http://schemas.microsoft.com/office/drawing/2014/chart" uri="{C3380CC4-5D6E-409C-BE32-E72D297353CC}">
                <c16:uniqueId val="{00000003-A4EC-42C7-AE57-7D8C9C5D3ECF}"/>
              </c:ext>
            </c:extLst>
          </c:dPt>
          <c:dPt>
            <c:idx val="3"/>
            <c:invertIfNegative val="0"/>
            <c:bubble3D val="0"/>
            <c:spPr>
              <a:solidFill>
                <a:schemeClr val="accent4">
                  <a:lumMod val="75000"/>
                </a:schemeClr>
              </a:solidFill>
            </c:spPr>
            <c:extLst>
              <c:ext xmlns:c16="http://schemas.microsoft.com/office/drawing/2014/chart" uri="{C3380CC4-5D6E-409C-BE32-E72D297353CC}">
                <c16:uniqueId val="{00000005-A4EC-42C7-AE57-7D8C9C5D3ECF}"/>
              </c:ext>
            </c:extLst>
          </c:dPt>
          <c:dPt>
            <c:idx val="4"/>
            <c:invertIfNegative val="0"/>
            <c:bubble3D val="0"/>
            <c:spPr>
              <a:solidFill>
                <a:srgbClr val="7030A0"/>
              </a:solidFill>
            </c:spPr>
            <c:extLst>
              <c:ext xmlns:c16="http://schemas.microsoft.com/office/drawing/2014/chart" uri="{C3380CC4-5D6E-409C-BE32-E72D297353CC}">
                <c16:uniqueId val="{00000007-A4EC-42C7-AE57-7D8C9C5D3ECF}"/>
              </c:ext>
            </c:extLst>
          </c:dPt>
          <c:dPt>
            <c:idx val="5"/>
            <c:invertIfNegative val="0"/>
            <c:bubble3D val="0"/>
            <c:spPr>
              <a:solidFill>
                <a:schemeClr val="accent6"/>
              </a:solidFill>
            </c:spPr>
            <c:extLst>
              <c:ext xmlns:c16="http://schemas.microsoft.com/office/drawing/2014/chart" uri="{C3380CC4-5D6E-409C-BE32-E72D297353CC}">
                <c16:uniqueId val="{00000009-A4EC-42C7-AE57-7D8C9C5D3ECF}"/>
              </c:ext>
            </c:extLst>
          </c:dPt>
          <c:dPt>
            <c:idx val="6"/>
            <c:invertIfNegative val="0"/>
            <c:bubble3D val="0"/>
            <c:spPr>
              <a:solidFill>
                <a:schemeClr val="tx2">
                  <a:lumMod val="75000"/>
                </a:schemeClr>
              </a:solidFill>
            </c:spPr>
            <c:extLst>
              <c:ext xmlns:c16="http://schemas.microsoft.com/office/drawing/2014/chart" uri="{C3380CC4-5D6E-409C-BE32-E72D297353CC}">
                <c16:uniqueId val="{0000000B-A4EC-42C7-AE57-7D8C9C5D3ECF}"/>
              </c:ext>
            </c:extLst>
          </c:dPt>
          <c:dPt>
            <c:idx val="7"/>
            <c:invertIfNegative val="0"/>
            <c:bubble3D val="0"/>
            <c:spPr>
              <a:solidFill>
                <a:schemeClr val="accent2">
                  <a:lumMod val="60000"/>
                  <a:lumOff val="40000"/>
                </a:schemeClr>
              </a:solidFill>
            </c:spPr>
            <c:extLst>
              <c:ext xmlns:c16="http://schemas.microsoft.com/office/drawing/2014/chart" uri="{C3380CC4-5D6E-409C-BE32-E72D297353CC}">
                <c16:uniqueId val="{0000000D-A4EC-42C7-AE57-7D8C9C5D3ECF}"/>
              </c:ext>
            </c:extLst>
          </c:dPt>
          <c:cat>
            <c:strRef>
              <c:f>'SERVICIOS 2024'!$A$4:$A$11</c:f>
              <c:strCache>
                <c:ptCount val="8"/>
                <c:pt idx="0">
                  <c:v>Consulta Médica</c:v>
                </c:pt>
                <c:pt idx="1">
                  <c:v>Odontología</c:v>
                </c:pt>
                <c:pt idx="2">
                  <c:v>Urgencias </c:v>
                </c:pt>
                <c:pt idx="3">
                  <c:v>Laboratorio</c:v>
                </c:pt>
                <c:pt idx="4">
                  <c:v>Rayos X</c:v>
                </c:pt>
                <c:pt idx="5">
                  <c:v>Farmacia </c:v>
                </c:pt>
                <c:pt idx="6">
                  <c:v>Hospitalización</c:v>
                </c:pt>
                <c:pt idx="7">
                  <c:v>P y P</c:v>
                </c:pt>
              </c:strCache>
            </c:strRef>
          </c:cat>
          <c:val>
            <c:numRef>
              <c:f>'SERVICIOS 2024'!$B$4:$B$11</c:f>
              <c:numCache>
                <c:formatCode>_(* #,##0_);_(* \(#,##0\);_(* "-"_);_(@_)</c:formatCode>
                <c:ptCount val="8"/>
                <c:pt idx="0">
                  <c:v>11796</c:v>
                </c:pt>
                <c:pt idx="1">
                  <c:v>1487</c:v>
                </c:pt>
                <c:pt idx="2">
                  <c:v>5209</c:v>
                </c:pt>
                <c:pt idx="3">
                  <c:v>37085</c:v>
                </c:pt>
                <c:pt idx="4">
                  <c:v>2255</c:v>
                </c:pt>
                <c:pt idx="5">
                  <c:v>39651</c:v>
                </c:pt>
                <c:pt idx="6">
                  <c:v>275</c:v>
                </c:pt>
                <c:pt idx="7">
                  <c:v>5562</c:v>
                </c:pt>
              </c:numCache>
            </c:numRef>
          </c:val>
          <c:extLst>
            <c:ext xmlns:c16="http://schemas.microsoft.com/office/drawing/2014/chart" uri="{C3380CC4-5D6E-409C-BE32-E72D297353CC}">
              <c16:uniqueId val="{0000000E-A4EC-42C7-AE57-7D8C9C5D3ECF}"/>
            </c:ext>
          </c:extLst>
        </c:ser>
        <c:dLbls>
          <c:showLegendKey val="0"/>
          <c:showVal val="0"/>
          <c:showCatName val="0"/>
          <c:showSerName val="0"/>
          <c:showPercent val="0"/>
          <c:showBubbleSize val="0"/>
        </c:dLbls>
        <c:gapWidth val="150"/>
        <c:axId val="190213504"/>
        <c:axId val="190215296"/>
      </c:barChart>
      <c:catAx>
        <c:axId val="190213504"/>
        <c:scaling>
          <c:orientation val="minMax"/>
        </c:scaling>
        <c:delete val="0"/>
        <c:axPos val="b"/>
        <c:numFmt formatCode="General" sourceLinked="0"/>
        <c:majorTickMark val="none"/>
        <c:minorTickMark val="none"/>
        <c:tickLblPos val="nextTo"/>
        <c:crossAx val="190215296"/>
        <c:crosses val="autoZero"/>
        <c:auto val="1"/>
        <c:lblAlgn val="ctr"/>
        <c:lblOffset val="100"/>
        <c:noMultiLvlLbl val="0"/>
      </c:catAx>
      <c:valAx>
        <c:axId val="190215296"/>
        <c:scaling>
          <c:orientation val="minMax"/>
        </c:scaling>
        <c:delete val="0"/>
        <c:axPos val="l"/>
        <c:majorGridlines/>
        <c:numFmt formatCode="_(* #,##0_);_(* \(#,##0\);_(* &quot;-&quot;_);_(@_)" sourceLinked="1"/>
        <c:majorTickMark val="none"/>
        <c:minorTickMark val="none"/>
        <c:tickLblPos val="nextTo"/>
        <c:crossAx val="190213504"/>
        <c:crosses val="autoZero"/>
        <c:crossBetween val="between"/>
      </c:valAx>
      <c:dTable>
        <c:showHorzBorder val="1"/>
        <c:showVertBorder val="1"/>
        <c:showOutline val="1"/>
        <c:showKeys val="1"/>
      </c:dTable>
    </c:plotArea>
    <c:plotVisOnly val="1"/>
    <c:dispBlanksAs val="gap"/>
    <c:showDLblsOverMax val="0"/>
  </c:chart>
  <c:txPr>
    <a:bodyPr/>
    <a:lstStyle/>
    <a:p>
      <a:pPr>
        <a:defRPr sz="1400"/>
      </a:pPr>
      <a:endParaRPr lang="es-E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spPr>
            <a:solidFill>
              <a:srgbClr val="92D050"/>
            </a:solidFill>
            <a:ln>
              <a:noFill/>
            </a:ln>
            <a:effectLst/>
          </c:spPr>
          <c:invertIfNegative val="0"/>
          <c:dPt>
            <c:idx val="0"/>
            <c:invertIfNegative val="0"/>
            <c:bubble3D val="0"/>
            <c:spPr>
              <a:solidFill>
                <a:schemeClr val="bg2">
                  <a:lumMod val="25000"/>
                </a:schemeClr>
              </a:solidFill>
              <a:ln>
                <a:noFill/>
              </a:ln>
              <a:effectLst/>
            </c:spPr>
            <c:extLst>
              <c:ext xmlns:c16="http://schemas.microsoft.com/office/drawing/2014/chart" uri="{C3380CC4-5D6E-409C-BE32-E72D297353CC}">
                <c16:uniqueId val="{00000000-1F18-4717-9D6B-80C078F41CB9}"/>
              </c:ext>
            </c:extLst>
          </c:dPt>
          <c:dPt>
            <c:idx val="1"/>
            <c:invertIfNegative val="0"/>
            <c:bubble3D val="0"/>
            <c:spPr>
              <a:solidFill>
                <a:schemeClr val="bg2">
                  <a:lumMod val="25000"/>
                </a:schemeClr>
              </a:solidFill>
              <a:ln>
                <a:noFill/>
              </a:ln>
              <a:effectLst/>
            </c:spPr>
            <c:extLst>
              <c:ext xmlns:c16="http://schemas.microsoft.com/office/drawing/2014/chart" uri="{C3380CC4-5D6E-409C-BE32-E72D297353CC}">
                <c16:uniqueId val="{00000001-1F18-4717-9D6B-80C078F41CB9}"/>
              </c:ext>
            </c:extLst>
          </c:dPt>
          <c:dPt>
            <c:idx val="2"/>
            <c:invertIfNegative val="0"/>
            <c:bubble3D val="0"/>
            <c:spPr>
              <a:solidFill>
                <a:schemeClr val="bg2">
                  <a:lumMod val="25000"/>
                </a:schemeClr>
              </a:solidFill>
              <a:ln>
                <a:noFill/>
              </a:ln>
              <a:effectLst/>
            </c:spPr>
            <c:extLst>
              <c:ext xmlns:c16="http://schemas.microsoft.com/office/drawing/2014/chart" uri="{C3380CC4-5D6E-409C-BE32-E72D297353CC}">
                <c16:uniqueId val="{00000002-1F18-4717-9D6B-80C078F41CB9}"/>
              </c:ext>
            </c:extLst>
          </c:dPt>
          <c:dPt>
            <c:idx val="3"/>
            <c:invertIfNegative val="0"/>
            <c:bubble3D val="0"/>
            <c:spPr>
              <a:solidFill>
                <a:schemeClr val="bg2">
                  <a:lumMod val="25000"/>
                </a:schemeClr>
              </a:solidFill>
              <a:ln>
                <a:noFill/>
              </a:ln>
              <a:effectLst/>
            </c:spPr>
            <c:extLst>
              <c:ext xmlns:c16="http://schemas.microsoft.com/office/drawing/2014/chart" uri="{C3380CC4-5D6E-409C-BE32-E72D297353CC}">
                <c16:uniqueId val="{00000003-1F18-4717-9D6B-80C078F41CB9}"/>
              </c:ext>
            </c:extLst>
          </c:dPt>
          <c:dLbls>
            <c:dLbl>
              <c:idx val="0"/>
              <c:layout>
                <c:manualLayout>
                  <c:x val="-3.0366806468480828E-3"/>
                  <c:y val="-0.37809518842525858"/>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1F18-4717-9D6B-80C078F41CB9}"/>
                </c:ext>
              </c:extLst>
            </c:dLbl>
            <c:dLbl>
              <c:idx val="1"/>
              <c:layout>
                <c:manualLayout>
                  <c:x val="1.2594162437127576E-3"/>
                  <c:y val="-0.2788962044977335"/>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1F18-4717-9D6B-80C078F41CB9}"/>
                </c:ext>
              </c:extLst>
            </c:dLbl>
            <c:dLbl>
              <c:idx val="2"/>
              <c:layout>
                <c:manualLayout>
                  <c:x val="7.415680842899593E-4"/>
                  <c:y val="-0.36698912709539749"/>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1F18-4717-9D6B-80C078F41CB9}"/>
                </c:ext>
              </c:extLst>
            </c:dLbl>
            <c:dLbl>
              <c:idx val="3"/>
              <c:layout>
                <c:manualLayout>
                  <c:x val="-2.7777777777777779E-3"/>
                  <c:y val="-0.20833333333333334"/>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1F18-4717-9D6B-80C078F41CB9}"/>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s-E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Hoja1!$B$2:$C$5</c:f>
              <c:multiLvlStrCache>
                <c:ptCount val="4"/>
                <c:lvl>
                  <c:pt idx="0">
                    <c:v>Gestión de la infraestructura física y equipamiento tecnológico de la ese hospital san juan de dios. </c:v>
                  </c:pt>
                  <c:pt idx="1">
                    <c:v>Gestión del talento humano y desarrollo de un sistema de información integral en salud</c:v>
                  </c:pt>
                  <c:pt idx="2">
                    <c:v>Fortalecimiento de la atención integral de la salud, humanización de la atención y de calidad de los servicios</c:v>
                  </c:pt>
                  <c:pt idx="3">
                    <c:v>Fortalecimiento de la capacidad administrativa y sostenibilidad financiera.</c:v>
                  </c:pt>
                </c:lvl>
                <c:lvl>
                  <c:pt idx="0">
                    <c:v>Línea Estratégica 01</c:v>
                  </c:pt>
                  <c:pt idx="1">
                    <c:v>Línea Estratégica 02 </c:v>
                  </c:pt>
                  <c:pt idx="2">
                    <c:v>Línea Estratégica 03</c:v>
                  </c:pt>
                  <c:pt idx="3">
                    <c:v>Línea Estratégica 04</c:v>
                  </c:pt>
                </c:lvl>
              </c:multiLvlStrCache>
            </c:multiLvlStrRef>
          </c:cat>
          <c:val>
            <c:numRef>
              <c:f>Hoja1!$D$2:$D$5</c:f>
              <c:numCache>
                <c:formatCode>0.00%</c:formatCode>
                <c:ptCount val="4"/>
                <c:pt idx="0" formatCode="0%">
                  <c:v>1</c:v>
                </c:pt>
                <c:pt idx="1">
                  <c:v>0.91359999999999997</c:v>
                </c:pt>
                <c:pt idx="2">
                  <c:v>0.98850000000000005</c:v>
                </c:pt>
                <c:pt idx="3">
                  <c:v>0.84930000000000005</c:v>
                </c:pt>
              </c:numCache>
            </c:numRef>
          </c:val>
          <c:extLst>
            <c:ext xmlns:c16="http://schemas.microsoft.com/office/drawing/2014/chart" uri="{C3380CC4-5D6E-409C-BE32-E72D297353CC}">
              <c16:uniqueId val="{00000004-1F18-4717-9D6B-80C078F41CB9}"/>
            </c:ext>
          </c:extLst>
        </c:ser>
        <c:dLbls>
          <c:dLblPos val="ctr"/>
          <c:showLegendKey val="0"/>
          <c:showVal val="1"/>
          <c:showCatName val="0"/>
          <c:showSerName val="0"/>
          <c:showPercent val="0"/>
          <c:showBubbleSize val="0"/>
        </c:dLbls>
        <c:gapWidth val="150"/>
        <c:overlap val="100"/>
        <c:axId val="2078077839"/>
        <c:axId val="2076356895"/>
      </c:barChart>
      <c:catAx>
        <c:axId val="20780778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2076356895"/>
        <c:crosses val="autoZero"/>
        <c:auto val="1"/>
        <c:lblAlgn val="ctr"/>
        <c:lblOffset val="100"/>
        <c:noMultiLvlLbl val="0"/>
      </c:catAx>
      <c:valAx>
        <c:axId val="207635689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207807783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'PQRS 2025 REAL'!$C$89</c:f>
              <c:strCache>
                <c:ptCount val="1"/>
                <c:pt idx="0">
                  <c:v>2025-2</c:v>
                </c:pt>
              </c:strCache>
            </c:strRef>
          </c:tx>
          <c:invertIfNegative val="0"/>
          <c:cat>
            <c:strRef>
              <c:f>'PQRS 2025 REAL'!$B$90:$B$94</c:f>
              <c:strCache>
                <c:ptCount val="5"/>
                <c:pt idx="0">
                  <c:v>PETICIONES</c:v>
                </c:pt>
                <c:pt idx="1">
                  <c:v>QUEJAS</c:v>
                </c:pt>
                <c:pt idx="2">
                  <c:v>RECLAMOS</c:v>
                </c:pt>
                <c:pt idx="3">
                  <c:v>SUGERENCIAS</c:v>
                </c:pt>
                <c:pt idx="4">
                  <c:v>FELICITACIONES</c:v>
                </c:pt>
              </c:strCache>
            </c:strRef>
          </c:cat>
          <c:val>
            <c:numRef>
              <c:f>'PQRS 2025 REAL'!$C$90:$C$94</c:f>
              <c:numCache>
                <c:formatCode>_(* #,##0_);_(* \(#,##0\);_(* "-"_);_(@_)</c:formatCode>
                <c:ptCount val="5"/>
                <c:pt idx="0">
                  <c:v>0</c:v>
                </c:pt>
                <c:pt idx="1">
                  <c:v>18</c:v>
                </c:pt>
                <c:pt idx="2">
                  <c:v>0</c:v>
                </c:pt>
                <c:pt idx="3">
                  <c:v>1</c:v>
                </c:pt>
                <c:pt idx="4">
                  <c:v>84</c:v>
                </c:pt>
              </c:numCache>
            </c:numRef>
          </c:val>
          <c:extLst>
            <c:ext xmlns:c16="http://schemas.microsoft.com/office/drawing/2014/chart" uri="{C3380CC4-5D6E-409C-BE32-E72D297353CC}">
              <c16:uniqueId val="{00000000-50BC-49AF-A2AE-DC99597DC228}"/>
            </c:ext>
          </c:extLst>
        </c:ser>
        <c:ser>
          <c:idx val="1"/>
          <c:order val="1"/>
          <c:tx>
            <c:strRef>
              <c:f>'PQRS 2025 REAL'!$D$89</c:f>
              <c:strCache>
                <c:ptCount val="1"/>
                <c:pt idx="0">
                  <c:v>2025-1</c:v>
                </c:pt>
              </c:strCache>
            </c:strRef>
          </c:tx>
          <c:invertIfNegative val="0"/>
          <c:cat>
            <c:strRef>
              <c:f>'PQRS 2025 REAL'!$B$90:$B$94</c:f>
              <c:strCache>
                <c:ptCount val="5"/>
                <c:pt idx="0">
                  <c:v>PETICIONES</c:v>
                </c:pt>
                <c:pt idx="1">
                  <c:v>QUEJAS</c:v>
                </c:pt>
                <c:pt idx="2">
                  <c:v>RECLAMOS</c:v>
                </c:pt>
                <c:pt idx="3">
                  <c:v>SUGERENCIAS</c:v>
                </c:pt>
                <c:pt idx="4">
                  <c:v>FELICITACIONES</c:v>
                </c:pt>
              </c:strCache>
            </c:strRef>
          </c:cat>
          <c:val>
            <c:numRef>
              <c:f>'PQRS 2025 REAL'!$D$90:$D$94</c:f>
              <c:numCache>
                <c:formatCode>General</c:formatCode>
                <c:ptCount val="5"/>
                <c:pt idx="0">
                  <c:v>0</c:v>
                </c:pt>
                <c:pt idx="1">
                  <c:v>15</c:v>
                </c:pt>
                <c:pt idx="2">
                  <c:v>0</c:v>
                </c:pt>
                <c:pt idx="3">
                  <c:v>2</c:v>
                </c:pt>
                <c:pt idx="4">
                  <c:v>5</c:v>
                </c:pt>
              </c:numCache>
            </c:numRef>
          </c:val>
          <c:extLst>
            <c:ext xmlns:c16="http://schemas.microsoft.com/office/drawing/2014/chart" uri="{C3380CC4-5D6E-409C-BE32-E72D297353CC}">
              <c16:uniqueId val="{00000001-50BC-49AF-A2AE-DC99597DC228}"/>
            </c:ext>
          </c:extLst>
        </c:ser>
        <c:dLbls>
          <c:showLegendKey val="0"/>
          <c:showVal val="0"/>
          <c:showCatName val="0"/>
          <c:showSerName val="0"/>
          <c:showPercent val="0"/>
          <c:showBubbleSize val="0"/>
        </c:dLbls>
        <c:gapWidth val="150"/>
        <c:axId val="189577856"/>
        <c:axId val="189579648"/>
      </c:barChart>
      <c:catAx>
        <c:axId val="189577856"/>
        <c:scaling>
          <c:orientation val="minMax"/>
        </c:scaling>
        <c:delete val="0"/>
        <c:axPos val="b"/>
        <c:numFmt formatCode="General" sourceLinked="0"/>
        <c:majorTickMark val="none"/>
        <c:minorTickMark val="none"/>
        <c:tickLblPos val="nextTo"/>
        <c:crossAx val="189579648"/>
        <c:crosses val="autoZero"/>
        <c:auto val="1"/>
        <c:lblAlgn val="ctr"/>
        <c:lblOffset val="100"/>
        <c:noMultiLvlLbl val="0"/>
      </c:catAx>
      <c:valAx>
        <c:axId val="189579648"/>
        <c:scaling>
          <c:orientation val="minMax"/>
        </c:scaling>
        <c:delete val="0"/>
        <c:axPos val="l"/>
        <c:majorGridlines/>
        <c:title>
          <c:tx>
            <c:rich>
              <a:bodyPr/>
              <a:lstStyle/>
              <a:p>
                <a:pPr>
                  <a:defRPr/>
                </a:pPr>
                <a:r>
                  <a:rPr lang="en-US"/>
                  <a:t>CANTIDADES</a:t>
                </a:r>
              </a:p>
            </c:rich>
          </c:tx>
          <c:layout/>
          <c:overlay val="0"/>
        </c:title>
        <c:numFmt formatCode="_(* #,##0_);_(* \(#,##0\);_(* &quot;-&quot;_);_(@_)" sourceLinked="1"/>
        <c:majorTickMark val="none"/>
        <c:minorTickMark val="none"/>
        <c:tickLblPos val="nextTo"/>
        <c:crossAx val="189577856"/>
        <c:crosses val="autoZero"/>
        <c:crossBetween val="between"/>
      </c:valAx>
      <c:dTable>
        <c:showHorzBorder val="1"/>
        <c:showVertBorder val="1"/>
        <c:showOutline val="1"/>
        <c:showKeys val="1"/>
        <c:txPr>
          <a:bodyPr/>
          <a:lstStyle/>
          <a:p>
            <a:pPr rtl="0">
              <a:defRPr b="1"/>
            </a:pPr>
            <a:endParaRPr lang="es-ES"/>
          </a:p>
        </c:txPr>
      </c:dTable>
    </c:plotArea>
    <c:plotVisOnly val="1"/>
    <c:dispBlanksAs val="gap"/>
    <c:showDLblsOverMax val="0"/>
  </c:chart>
  <c:spPr>
    <a:ln cmpd="dbl">
      <a:solidFill>
        <a:srgbClr val="339933"/>
      </a:solidFill>
    </a:ln>
  </c:sp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O" sz="1600" b="1">
                <a:latin typeface="Arial" panose="020B0604020202020204" pitchFamily="34" charset="0"/>
                <a:cs typeface="Arial" panose="020B0604020202020204" pitchFamily="34" charset="0"/>
              </a:rPr>
              <a:t>COMPARATIVO DE PQRSF</a:t>
            </a:r>
            <a:r>
              <a:rPr lang="es-CO" sz="1600" b="1" baseline="0">
                <a:latin typeface="Arial" panose="020B0604020202020204" pitchFamily="34" charset="0"/>
                <a:cs typeface="Arial" panose="020B0604020202020204" pitchFamily="34" charset="0"/>
              </a:rPr>
              <a:t> DE LOS 4 ÚLTIMOS AÑOS </a:t>
            </a:r>
            <a:endParaRPr lang="es-CO" sz="1600" b="1">
              <a:latin typeface="Arial" panose="020B0604020202020204" pitchFamily="34" charset="0"/>
              <a:cs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S"/>
        </a:p>
      </c:txPr>
    </c:title>
    <c:autoTitleDeleted val="0"/>
    <c:plotArea>
      <c:layout>
        <c:manualLayout>
          <c:layoutTarget val="inner"/>
          <c:xMode val="edge"/>
          <c:yMode val="edge"/>
          <c:x val="7.9746813716800244E-2"/>
          <c:y val="0.12765094858719409"/>
          <c:w val="0.9075244655158784"/>
          <c:h val="0.56745799556705989"/>
        </c:manualLayout>
      </c:layout>
      <c:barChart>
        <c:barDir val="col"/>
        <c:grouping val="clustered"/>
        <c:varyColors val="0"/>
        <c:ser>
          <c:idx val="0"/>
          <c:order val="0"/>
          <c:tx>
            <c:strRef>
              <c:f>'PQRS 2025 REAL'!$B$75</c:f>
              <c:strCache>
                <c:ptCount val="1"/>
                <c:pt idx="0">
                  <c:v>P</c:v>
                </c:pt>
              </c:strCache>
            </c:strRef>
          </c:tx>
          <c:spPr>
            <a:solidFill>
              <a:srgbClr val="7030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'PQRS 2025 REAL'!$C$74:$F$74</c:f>
              <c:numCache>
                <c:formatCode>General</c:formatCode>
                <c:ptCount val="4"/>
                <c:pt idx="0">
                  <c:v>2022</c:v>
                </c:pt>
                <c:pt idx="1">
                  <c:v>2023</c:v>
                </c:pt>
                <c:pt idx="2">
                  <c:v>2024</c:v>
                </c:pt>
                <c:pt idx="3">
                  <c:v>2025</c:v>
                </c:pt>
              </c:numCache>
            </c:numRef>
          </c:cat>
          <c:val>
            <c:numRef>
              <c:f>'PQRS 2025 REAL'!$C$75:$F$75</c:f>
              <c:numCache>
                <c:formatCode>_(* #,##0_);_(* \(#,##0\);_(* "-"_);_(@_)</c:formatCode>
                <c:ptCount val="4"/>
                <c:pt idx="0">
                  <c:v>0</c:v>
                </c:pt>
                <c:pt idx="1">
                  <c:v>0</c:v>
                </c:pt>
                <c:pt idx="2">
                  <c:v>0</c:v>
                </c:pt>
                <c:pt idx="3">
                  <c:v>0</c:v>
                </c:pt>
              </c:numCache>
            </c:numRef>
          </c:val>
          <c:extLst>
            <c:ext xmlns:c16="http://schemas.microsoft.com/office/drawing/2014/chart" uri="{C3380CC4-5D6E-409C-BE32-E72D297353CC}">
              <c16:uniqueId val="{00000000-815F-4E64-9316-8CF39EBE34E0}"/>
            </c:ext>
          </c:extLst>
        </c:ser>
        <c:ser>
          <c:idx val="1"/>
          <c:order val="1"/>
          <c:tx>
            <c:strRef>
              <c:f>'PQRS 2025 REAL'!$B$76</c:f>
              <c:strCache>
                <c:ptCount val="1"/>
                <c:pt idx="0">
                  <c:v>Q</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'PQRS 2025 REAL'!$C$74:$F$74</c:f>
              <c:numCache>
                <c:formatCode>General</c:formatCode>
                <c:ptCount val="4"/>
                <c:pt idx="0">
                  <c:v>2022</c:v>
                </c:pt>
                <c:pt idx="1">
                  <c:v>2023</c:v>
                </c:pt>
                <c:pt idx="2">
                  <c:v>2024</c:v>
                </c:pt>
                <c:pt idx="3">
                  <c:v>2025</c:v>
                </c:pt>
              </c:numCache>
            </c:numRef>
          </c:cat>
          <c:val>
            <c:numRef>
              <c:f>'PQRS 2025 REAL'!$C$76:$F$76</c:f>
              <c:numCache>
                <c:formatCode>General</c:formatCode>
                <c:ptCount val="4"/>
                <c:pt idx="0">
                  <c:v>42</c:v>
                </c:pt>
                <c:pt idx="1">
                  <c:v>46</c:v>
                </c:pt>
                <c:pt idx="2">
                  <c:v>12</c:v>
                </c:pt>
                <c:pt idx="3" formatCode="_(* #,##0_);_(* \(#,##0\);_(* &quot;-&quot;_);_(@_)">
                  <c:v>16</c:v>
                </c:pt>
              </c:numCache>
            </c:numRef>
          </c:val>
          <c:extLst>
            <c:ext xmlns:c16="http://schemas.microsoft.com/office/drawing/2014/chart" uri="{C3380CC4-5D6E-409C-BE32-E72D297353CC}">
              <c16:uniqueId val="{00000001-815F-4E64-9316-8CF39EBE34E0}"/>
            </c:ext>
          </c:extLst>
        </c:ser>
        <c:ser>
          <c:idx val="2"/>
          <c:order val="2"/>
          <c:tx>
            <c:strRef>
              <c:f>'PQRS 2025 REAL'!$B$77</c:f>
              <c:strCache>
                <c:ptCount val="1"/>
                <c:pt idx="0">
                  <c:v>R</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'PQRS 2025 REAL'!$C$74:$F$74</c:f>
              <c:numCache>
                <c:formatCode>General</c:formatCode>
                <c:ptCount val="4"/>
                <c:pt idx="0">
                  <c:v>2022</c:v>
                </c:pt>
                <c:pt idx="1">
                  <c:v>2023</c:v>
                </c:pt>
                <c:pt idx="2">
                  <c:v>2024</c:v>
                </c:pt>
                <c:pt idx="3">
                  <c:v>2025</c:v>
                </c:pt>
              </c:numCache>
            </c:numRef>
          </c:cat>
          <c:val>
            <c:numRef>
              <c:f>'PQRS 2025 REAL'!$C$77:$F$77</c:f>
              <c:numCache>
                <c:formatCode>_(* #,##0_);_(* \(#,##0\);_(* "-"_);_(@_)</c:formatCode>
                <c:ptCount val="4"/>
                <c:pt idx="0">
                  <c:v>0</c:v>
                </c:pt>
                <c:pt idx="1">
                  <c:v>0</c:v>
                </c:pt>
                <c:pt idx="2">
                  <c:v>0</c:v>
                </c:pt>
                <c:pt idx="3">
                  <c:v>0</c:v>
                </c:pt>
              </c:numCache>
            </c:numRef>
          </c:val>
          <c:extLst>
            <c:ext xmlns:c16="http://schemas.microsoft.com/office/drawing/2014/chart" uri="{C3380CC4-5D6E-409C-BE32-E72D297353CC}">
              <c16:uniqueId val="{00000002-815F-4E64-9316-8CF39EBE34E0}"/>
            </c:ext>
          </c:extLst>
        </c:ser>
        <c:ser>
          <c:idx val="3"/>
          <c:order val="3"/>
          <c:tx>
            <c:strRef>
              <c:f>'PQRS 2025 REAL'!$B$78</c:f>
              <c:strCache>
                <c:ptCount val="1"/>
                <c:pt idx="0">
                  <c:v>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'PQRS 2025 REAL'!$C$74:$F$74</c:f>
              <c:numCache>
                <c:formatCode>General</c:formatCode>
                <c:ptCount val="4"/>
                <c:pt idx="0">
                  <c:v>2022</c:v>
                </c:pt>
                <c:pt idx="1">
                  <c:v>2023</c:v>
                </c:pt>
                <c:pt idx="2">
                  <c:v>2024</c:v>
                </c:pt>
                <c:pt idx="3">
                  <c:v>2025</c:v>
                </c:pt>
              </c:numCache>
            </c:numRef>
          </c:cat>
          <c:val>
            <c:numRef>
              <c:f>'PQRS 2025 REAL'!$C$78:$F$78</c:f>
              <c:numCache>
                <c:formatCode>General</c:formatCode>
                <c:ptCount val="4"/>
                <c:pt idx="0">
                  <c:v>7</c:v>
                </c:pt>
                <c:pt idx="1">
                  <c:v>3</c:v>
                </c:pt>
                <c:pt idx="2" formatCode="_(* #,##0_);_(* \(#,##0\);_(* &quot;-&quot;_);_(@_)">
                  <c:v>0</c:v>
                </c:pt>
                <c:pt idx="3" formatCode="_(* #,##0_);_(* \(#,##0\);_(* &quot;-&quot;_);_(@_)">
                  <c:v>1</c:v>
                </c:pt>
              </c:numCache>
            </c:numRef>
          </c:val>
          <c:extLst>
            <c:ext xmlns:c16="http://schemas.microsoft.com/office/drawing/2014/chart" uri="{C3380CC4-5D6E-409C-BE32-E72D297353CC}">
              <c16:uniqueId val="{00000003-815F-4E64-9316-8CF39EBE34E0}"/>
            </c:ext>
          </c:extLst>
        </c:ser>
        <c:ser>
          <c:idx val="4"/>
          <c:order val="4"/>
          <c:tx>
            <c:strRef>
              <c:f>'PQRS 2025 REAL'!$B$79</c:f>
              <c:strCache>
                <c:ptCount val="1"/>
                <c:pt idx="0">
                  <c:v>F</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'PQRS 2025 REAL'!$C$74:$F$74</c:f>
              <c:numCache>
                <c:formatCode>General</c:formatCode>
                <c:ptCount val="4"/>
                <c:pt idx="0">
                  <c:v>2022</c:v>
                </c:pt>
                <c:pt idx="1">
                  <c:v>2023</c:v>
                </c:pt>
                <c:pt idx="2">
                  <c:v>2024</c:v>
                </c:pt>
                <c:pt idx="3">
                  <c:v>2025</c:v>
                </c:pt>
              </c:numCache>
            </c:numRef>
          </c:cat>
          <c:val>
            <c:numRef>
              <c:f>'PQRS 2025 REAL'!$C$79:$F$79</c:f>
              <c:numCache>
                <c:formatCode>General</c:formatCode>
                <c:ptCount val="4"/>
                <c:pt idx="0" formatCode="_(* #,##0_);_(* \(#,##0\);_(* &quot;-&quot;_);_(@_)">
                  <c:v>0</c:v>
                </c:pt>
                <c:pt idx="1">
                  <c:v>10</c:v>
                </c:pt>
                <c:pt idx="2">
                  <c:v>10</c:v>
                </c:pt>
                <c:pt idx="3" formatCode="_(* #,##0_);_(* \(#,##0\);_(* &quot;-&quot;_);_(@_)">
                  <c:v>86</c:v>
                </c:pt>
              </c:numCache>
            </c:numRef>
          </c:val>
          <c:extLst>
            <c:ext xmlns:c16="http://schemas.microsoft.com/office/drawing/2014/chart" uri="{C3380CC4-5D6E-409C-BE32-E72D297353CC}">
              <c16:uniqueId val="{00000004-815F-4E64-9316-8CF39EBE34E0}"/>
            </c:ext>
          </c:extLst>
        </c:ser>
        <c:ser>
          <c:idx val="5"/>
          <c:order val="5"/>
          <c:tx>
            <c:strRef>
              <c:f>'PQRS 2025 REAL'!$B$80</c:f>
              <c:strCache>
                <c:ptCount val="1"/>
                <c:pt idx="0">
                  <c:v>TOTAL</c:v>
                </c:pt>
              </c:strCache>
            </c:strRef>
          </c:tx>
          <c:spPr>
            <a:solidFill>
              <a:schemeClr val="accent6"/>
            </a:solidFill>
            <a:ln>
              <a:noFill/>
            </a:ln>
            <a:effectLst/>
          </c:spPr>
          <c:invertIfNegative val="0"/>
          <c:cat>
            <c:numRef>
              <c:f>'PQRS 2025 REAL'!$C$74:$F$74</c:f>
              <c:numCache>
                <c:formatCode>General</c:formatCode>
                <c:ptCount val="4"/>
                <c:pt idx="0">
                  <c:v>2022</c:v>
                </c:pt>
                <c:pt idx="1">
                  <c:v>2023</c:v>
                </c:pt>
                <c:pt idx="2">
                  <c:v>2024</c:v>
                </c:pt>
                <c:pt idx="3">
                  <c:v>2025</c:v>
                </c:pt>
              </c:numCache>
            </c:numRef>
          </c:cat>
          <c:val>
            <c:numRef>
              <c:f>'PQRS 2025 REAL'!$C$80:$F$80</c:f>
              <c:numCache>
                <c:formatCode>General</c:formatCode>
                <c:ptCount val="4"/>
                <c:pt idx="0">
                  <c:v>49</c:v>
                </c:pt>
                <c:pt idx="1">
                  <c:v>59</c:v>
                </c:pt>
                <c:pt idx="2">
                  <c:v>22</c:v>
                </c:pt>
                <c:pt idx="3">
                  <c:v>103</c:v>
                </c:pt>
              </c:numCache>
            </c:numRef>
          </c:val>
          <c:extLst>
            <c:ext xmlns:c16="http://schemas.microsoft.com/office/drawing/2014/chart" uri="{C3380CC4-5D6E-409C-BE32-E72D297353CC}">
              <c16:uniqueId val="{00000005-815F-4E64-9316-8CF39EBE34E0}"/>
            </c:ext>
          </c:extLst>
        </c:ser>
        <c:dLbls>
          <c:showLegendKey val="0"/>
          <c:showVal val="0"/>
          <c:showCatName val="0"/>
          <c:showSerName val="0"/>
          <c:showPercent val="0"/>
          <c:showBubbleSize val="0"/>
        </c:dLbls>
        <c:gapWidth val="150"/>
        <c:axId val="189475456"/>
        <c:axId val="189489536"/>
      </c:barChart>
      <c:catAx>
        <c:axId val="189475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s-ES"/>
          </a:p>
        </c:txPr>
        <c:crossAx val="189489536"/>
        <c:crosses val="autoZero"/>
        <c:auto val="1"/>
        <c:lblAlgn val="ctr"/>
        <c:lblOffset val="100"/>
        <c:noMultiLvlLbl val="0"/>
      </c:catAx>
      <c:valAx>
        <c:axId val="1894895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a:t>CANTIDAD</a:t>
                </a:r>
              </a:p>
            </c:rich>
          </c:tx>
          <c:layout>
            <c:manualLayout>
              <c:xMode val="edge"/>
              <c:yMode val="edge"/>
              <c:x val="1.2728720767321365E-2"/>
              <c:y val="0.36316736286560131"/>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s-E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s-ES"/>
          </a:p>
        </c:txPr>
        <c:crossAx val="18947545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050" b="1" i="0" u="none" strike="noStrike" kern="1200" baseline="0">
                <a:solidFill>
                  <a:schemeClr val="tx1">
                    <a:lumMod val="65000"/>
                    <a:lumOff val="35000"/>
                  </a:schemeClr>
                </a:solidFill>
                <a:latin typeface="+mn-lt"/>
                <a:ea typeface="+mn-ea"/>
                <a:cs typeface="+mn-cs"/>
              </a:defRPr>
            </a:pPr>
            <a:endParaRPr lang="es-ES"/>
          </a:p>
        </c:txPr>
      </c:dTable>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rgbClr val="339933"/>
      </a:solidFill>
      <a:round/>
    </a:ln>
    <a:effectLst/>
  </c:spPr>
  <c:txPr>
    <a:bodyPr/>
    <a:lstStyle/>
    <a:p>
      <a:pPr>
        <a:defRPr/>
      </a:pPr>
      <a:endParaRPr lang="es-E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s-CO" sz="1800" b="1">
                <a:latin typeface="Arial" panose="020B0604020202020204" pitchFamily="34" charset="0"/>
                <a:cs typeface="Arial" panose="020B0604020202020204" pitchFamily="34" charset="0"/>
              </a:rPr>
              <a:t>TOTAL DE ENCUESTAS AL 2o SEMESTRE</a:t>
            </a:r>
            <a:r>
              <a:rPr lang="es-CO" sz="1800" b="1" baseline="0">
                <a:latin typeface="Arial" panose="020B0604020202020204" pitchFamily="34" charset="0"/>
                <a:cs typeface="Arial" panose="020B0604020202020204" pitchFamily="34" charset="0"/>
              </a:rPr>
              <a:t> </a:t>
            </a:r>
            <a:r>
              <a:rPr lang="es-CO" sz="1800" b="1">
                <a:latin typeface="Arial" panose="020B0604020202020204" pitchFamily="34" charset="0"/>
                <a:cs typeface="Arial" panose="020B0604020202020204" pitchFamily="34" charset="0"/>
              </a:rPr>
              <a:t>2.025</a:t>
            </a:r>
          </a:p>
        </c:rich>
      </c:tx>
      <c:layout>
        <c:manualLayout>
          <c:xMode val="edge"/>
          <c:yMode val="edge"/>
          <c:x val="0.25139693189752044"/>
          <c:y val="2.7162244725964509E-2"/>
        </c:manualLayout>
      </c:layout>
      <c:overlay val="0"/>
      <c:spPr>
        <a:noFill/>
        <a:ln>
          <a:noFill/>
        </a:ln>
        <a:effectLst/>
      </c:spPr>
    </c:title>
    <c:autoTitleDeleted val="0"/>
    <c:plotArea>
      <c:layout>
        <c:manualLayout>
          <c:layoutTarget val="inner"/>
          <c:xMode val="edge"/>
          <c:yMode val="edge"/>
          <c:x val="3.4058525363586542E-2"/>
          <c:y val="0.14347602521962005"/>
          <c:w val="0.9505410613036791"/>
          <c:h val="0.73199782431748162"/>
        </c:manualLayout>
      </c:layout>
      <c:barChart>
        <c:barDir val="col"/>
        <c:grouping val="clustered"/>
        <c:varyColors val="0"/>
        <c:ser>
          <c:idx val="1"/>
          <c:order val="0"/>
          <c:tx>
            <c:strRef>
              <c:f>'Encuestas 2025'!$L$39</c:f>
              <c:strCache>
                <c:ptCount val="1"/>
                <c:pt idx="0">
                  <c:v>1o SEM 2025</c:v>
                </c:pt>
              </c:strCache>
            </c:strRef>
          </c:tx>
          <c:invertIfNegative val="0"/>
          <c:dLbls>
            <c:dLbl>
              <c:idx val="0"/>
              <c:layout/>
              <c:tx>
                <c:rich>
                  <a:bodyPr/>
                  <a:lstStyle/>
                  <a:p>
                    <a:fld id="{06BFB544-1AEB-4214-9063-822465B94C78}" type="VALUE">
                      <a:rPr lang="en-US"/>
                      <a:pPr/>
                      <a:t>[VALOR]</a:t>
                    </a:fld>
                    <a:r>
                      <a:rPr lang="en-US"/>
                      <a:t>(99%)</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0-14DA-4FEE-BDD7-FC8EB06EFB25}"/>
                </c:ext>
              </c:extLst>
            </c:dLbl>
            <c:dLbl>
              <c:idx val="1"/>
              <c:layout/>
              <c:tx>
                <c:rich>
                  <a:bodyPr/>
                  <a:lstStyle/>
                  <a:p>
                    <a:fld id="{41DF8EBE-E0D6-432D-9F7B-CA9C442D5DF8}" type="VALUE">
                      <a:rPr lang="en-US"/>
                      <a:pPr/>
                      <a:t>[VALOR]</a:t>
                    </a:fld>
                    <a:r>
                      <a:rPr lang="en-US"/>
                      <a:t> (1%)</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14DA-4FEE-BDD7-FC8EB06EFB25}"/>
                </c:ext>
              </c:extLst>
            </c:dLbl>
            <c:dLbl>
              <c:idx val="2"/>
              <c:layout/>
              <c:tx>
                <c:rich>
                  <a:bodyPr/>
                  <a:lstStyle/>
                  <a:p>
                    <a:fld id="{A521C5D4-9890-4B9B-B903-7906B9A98693}" type="VALUE">
                      <a:rPr lang="en-US"/>
                      <a:pPr/>
                      <a:t>[VALOR]</a:t>
                    </a:fld>
                    <a:r>
                      <a:rPr lang="en-US"/>
                      <a:t>  (100%)</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2-14DA-4FEE-BDD7-FC8EB06EFB25}"/>
                </c:ext>
              </c:extLst>
            </c:dLbl>
            <c:spPr>
              <a:noFill/>
              <a:ln>
                <a:noFill/>
              </a:ln>
              <a:effectLst/>
            </c:spPr>
            <c:txPr>
              <a:bodyPr wrap="square" lIns="38100" tIns="19050" rIns="38100" bIns="19050" anchor="ctr">
                <a:spAutoFit/>
              </a:bodyPr>
              <a:lstStyle/>
              <a:p>
                <a:pPr>
                  <a:defRPr sz="1400" b="1"/>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'Encuestas 2025'!$K$40:$K$42</c:f>
              <c:strCache>
                <c:ptCount val="3"/>
                <c:pt idx="0">
                  <c:v>SATISFACTORIAS</c:v>
                </c:pt>
                <c:pt idx="1">
                  <c:v>NO SATISFACTORIAS</c:v>
                </c:pt>
                <c:pt idx="2">
                  <c:v>TOTAL ENCUESTAS</c:v>
                </c:pt>
              </c:strCache>
            </c:strRef>
          </c:cat>
          <c:val>
            <c:numRef>
              <c:f>'Encuestas 2025'!$L$40:$L$42</c:f>
              <c:numCache>
                <c:formatCode>_-* #,##0_-;\-* #,##0_-;_-* "-"??_-;_-@_-</c:formatCode>
                <c:ptCount val="3"/>
                <c:pt idx="0" formatCode="_(* #,##0_);_(* \(#,##0\);_(* &quot;-&quot;_);_(@_)">
                  <c:v>821</c:v>
                </c:pt>
                <c:pt idx="1">
                  <c:v>44</c:v>
                </c:pt>
                <c:pt idx="2">
                  <c:v>865</c:v>
                </c:pt>
              </c:numCache>
            </c:numRef>
          </c:val>
          <c:extLst>
            <c:ext xmlns:c16="http://schemas.microsoft.com/office/drawing/2014/chart" uri="{C3380CC4-5D6E-409C-BE32-E72D297353CC}">
              <c16:uniqueId val="{00000003-14DA-4FEE-BDD7-FC8EB06EFB25}"/>
            </c:ext>
          </c:extLst>
        </c:ser>
        <c:dLbls>
          <c:showLegendKey val="0"/>
          <c:showVal val="1"/>
          <c:showCatName val="0"/>
          <c:showSerName val="0"/>
          <c:showPercent val="0"/>
          <c:showBubbleSize val="0"/>
        </c:dLbls>
        <c:gapWidth val="219"/>
        <c:axId val="190355712"/>
        <c:axId val="190374656"/>
      </c:barChart>
      <c:catAx>
        <c:axId val="190355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s-ES"/>
          </a:p>
        </c:txPr>
        <c:crossAx val="190374656"/>
        <c:crosses val="autoZero"/>
        <c:auto val="1"/>
        <c:lblAlgn val="ctr"/>
        <c:lblOffset val="100"/>
        <c:noMultiLvlLbl val="0"/>
      </c:catAx>
      <c:valAx>
        <c:axId val="190374656"/>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s-ES"/>
          </a:p>
        </c:txPr>
        <c:crossAx val="190355712"/>
        <c:crosses val="autoZero"/>
        <c:crossBetween val="between"/>
      </c:valAx>
    </c:plotArea>
    <c:plotVisOnly val="1"/>
    <c:dispBlanksAs val="gap"/>
    <c:showDLblsOverMax val="0"/>
    <c:extLst/>
  </c:chart>
  <c:spPr>
    <a:solidFill>
      <a:schemeClr val="bg1"/>
    </a:solidFill>
    <a:ln w="9525" cap="flat" cmpd="sng" algn="ctr">
      <a:solidFill>
        <a:srgbClr val="339933"/>
      </a:solidFill>
      <a:round/>
    </a:ln>
    <a:effectLst/>
  </c:spPr>
  <c:txPr>
    <a:bodyPr/>
    <a:lstStyle/>
    <a:p>
      <a:pPr>
        <a:defRPr/>
      </a:pPr>
      <a:endParaRPr lang="es-E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a:t>
            </a:r>
            <a:r>
              <a:rPr lang="en-US" baseline="0"/>
              <a:t> TOTAL DE SERVICIOS AL 2o SEMESTRE DE 2.025</a:t>
            </a:r>
            <a:endParaRPr lang="en-US"/>
          </a:p>
        </c:rich>
      </c:tx>
      <c:layout>
        <c:manualLayout>
          <c:xMode val="edge"/>
          <c:yMode val="edge"/>
          <c:x val="0.12575238095238092"/>
          <c:y val="2.9223744292237442E-2"/>
        </c:manualLayout>
      </c:layout>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'SERVICIOS 2025'!$B$3</c:f>
              <c:strCache>
                <c:ptCount val="1"/>
                <c:pt idx="0">
                  <c:v>Pimer Semestre  2025</c:v>
                </c:pt>
              </c:strCache>
            </c:strRef>
          </c:tx>
          <c:dPt>
            <c:idx val="3"/>
            <c:bubble3D val="0"/>
            <c:spPr>
              <a:solidFill>
                <a:srgbClr val="FFC000"/>
              </a:solidFill>
            </c:spPr>
            <c:extLst>
              <c:ext xmlns:c16="http://schemas.microsoft.com/office/drawing/2014/chart" uri="{C3380CC4-5D6E-409C-BE32-E72D297353CC}">
                <c16:uniqueId val="{00000001-9C64-4058-AE65-77BC87699CE5}"/>
              </c:ext>
            </c:extLst>
          </c:dPt>
          <c:dPt>
            <c:idx val="4"/>
            <c:bubble3D val="0"/>
            <c:spPr>
              <a:solidFill>
                <a:srgbClr val="7030A0"/>
              </a:solidFill>
            </c:spPr>
            <c:extLst>
              <c:ext xmlns:c16="http://schemas.microsoft.com/office/drawing/2014/chart" uri="{C3380CC4-5D6E-409C-BE32-E72D297353CC}">
                <c16:uniqueId val="{00000003-9C64-4058-AE65-77BC87699CE5}"/>
              </c:ext>
            </c:extLst>
          </c:dPt>
          <c:dPt>
            <c:idx val="6"/>
            <c:bubble3D val="0"/>
            <c:spPr>
              <a:solidFill>
                <a:schemeClr val="tx2">
                  <a:lumMod val="75000"/>
                </a:schemeClr>
              </a:solidFill>
            </c:spPr>
            <c:extLst>
              <c:ext xmlns:c16="http://schemas.microsoft.com/office/drawing/2014/chart" uri="{C3380CC4-5D6E-409C-BE32-E72D297353CC}">
                <c16:uniqueId val="{00000005-9C64-4058-AE65-77BC87699CE5}"/>
              </c:ext>
            </c:extLst>
          </c:dPt>
          <c:dPt>
            <c:idx val="7"/>
            <c:bubble3D val="0"/>
            <c:spPr>
              <a:solidFill>
                <a:srgbClr val="FF0000"/>
              </a:solidFill>
            </c:spPr>
            <c:extLst>
              <c:ext xmlns:c16="http://schemas.microsoft.com/office/drawing/2014/chart" uri="{C3380CC4-5D6E-409C-BE32-E72D297353CC}">
                <c16:uniqueId val="{00000007-9C64-4058-AE65-77BC87699CE5}"/>
              </c:ext>
            </c:extLst>
          </c:dPt>
          <c:dLbls>
            <c:dLbl>
              <c:idx val="5"/>
              <c:layout>
                <c:manualLayout>
                  <c:x val="0.20877870266216722"/>
                  <c:y val="-0.13368971344335381"/>
                </c:manualLayout>
              </c:layou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8-9C64-4058-AE65-77BC87699CE5}"/>
                </c:ext>
              </c:extLst>
            </c:dLbl>
            <c:spPr>
              <a:noFill/>
              <a:ln>
                <a:noFill/>
              </a:ln>
              <a:effectLst/>
            </c:spPr>
            <c:txPr>
              <a:bodyPr/>
              <a:lstStyle/>
              <a:p>
                <a:pPr>
                  <a:defRPr sz="1050" b="1"/>
                </a:pPr>
                <a:endParaRPr lang="es-ES"/>
              </a:p>
            </c:txPr>
            <c:showLegendKey val="0"/>
            <c:showVal val="0"/>
            <c:showCatName val="1"/>
            <c:showSerName val="0"/>
            <c:showPercent val="1"/>
            <c:showBubbleSize val="0"/>
            <c:showLeaderLines val="1"/>
            <c:extLst>
              <c:ext xmlns:c15="http://schemas.microsoft.com/office/drawing/2012/chart" uri="{CE6537A1-D6FC-4f65-9D91-7224C49458BB}">
                <c15:layout/>
              </c:ext>
            </c:extLst>
          </c:dLbls>
          <c:cat>
            <c:strRef>
              <c:f>'SERVICIOS 2025'!$A$4:$A$11</c:f>
              <c:strCache>
                <c:ptCount val="8"/>
                <c:pt idx="0">
                  <c:v>Consulta Médica</c:v>
                </c:pt>
                <c:pt idx="1">
                  <c:v>Odontología</c:v>
                </c:pt>
                <c:pt idx="2">
                  <c:v>Urgencias </c:v>
                </c:pt>
                <c:pt idx="3">
                  <c:v>Laboratorio</c:v>
                </c:pt>
                <c:pt idx="4">
                  <c:v>Rayos X</c:v>
                </c:pt>
                <c:pt idx="5">
                  <c:v>Farmacia </c:v>
                </c:pt>
                <c:pt idx="6">
                  <c:v>Hopitalización</c:v>
                </c:pt>
                <c:pt idx="7">
                  <c:v>P y P</c:v>
                </c:pt>
              </c:strCache>
            </c:strRef>
          </c:cat>
          <c:val>
            <c:numRef>
              <c:f>'SERVICIOS 2025'!$B$4:$B$11</c:f>
              <c:numCache>
                <c:formatCode>_(* #,##0_);_(* \(#,##0\);_(* "-"_);_(@_)</c:formatCode>
                <c:ptCount val="8"/>
                <c:pt idx="0">
                  <c:v>6101</c:v>
                </c:pt>
                <c:pt idx="1">
                  <c:v>885</c:v>
                </c:pt>
                <c:pt idx="2">
                  <c:v>2498</c:v>
                </c:pt>
                <c:pt idx="3">
                  <c:v>18651</c:v>
                </c:pt>
                <c:pt idx="4">
                  <c:v>1012</c:v>
                </c:pt>
                <c:pt idx="5">
                  <c:v>19788</c:v>
                </c:pt>
                <c:pt idx="6">
                  <c:v>136</c:v>
                </c:pt>
                <c:pt idx="7">
                  <c:v>5316</c:v>
                </c:pt>
              </c:numCache>
            </c:numRef>
          </c:val>
          <c:extLst>
            <c:ext xmlns:c16="http://schemas.microsoft.com/office/drawing/2014/chart" uri="{C3380CC4-5D6E-409C-BE32-E72D297353CC}">
              <c16:uniqueId val="{00000009-9C64-4058-AE65-77BC87699CE5}"/>
            </c:ext>
          </c:extLst>
        </c:ser>
        <c:dLbls>
          <c:showLegendKey val="0"/>
          <c:showVal val="0"/>
          <c:showCatName val="1"/>
          <c:showSerName val="0"/>
          <c:showPercent val="1"/>
          <c:showBubbleSize val="0"/>
          <c:showLeaderLines val="1"/>
        </c:dLbls>
      </c:pie3DChart>
    </c:plotArea>
    <c:legend>
      <c:legendPos val="r"/>
      <c:layout/>
      <c:overlay val="0"/>
    </c:legend>
    <c:plotVisOnly val="1"/>
    <c:dispBlanksAs val="gap"/>
    <c:showDLblsOverMax val="0"/>
  </c:chart>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S"/>
              <a:t>TOTAL</a:t>
            </a:r>
            <a:r>
              <a:rPr lang="es-ES" baseline="0"/>
              <a:t> DE FELICITACIONES POR SERVICIO Y FUNCIONARIO SEGUN ENCUENTAS  2° SEMESTRE DE 2025</a:t>
            </a:r>
            <a:endParaRPr lang="es-ES"/>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S"/>
        </a:p>
      </c:txPr>
    </c:title>
    <c:autoTitleDeleted val="0"/>
    <c:plotArea>
      <c:layout/>
      <c:barChart>
        <c:barDir val="col"/>
        <c:grouping val="clustered"/>
        <c:varyColors val="0"/>
        <c:ser>
          <c:idx val="0"/>
          <c:order val="0"/>
          <c:tx>
            <c:strRef>
              <c:f>'Encuestas 2025'!$A$127</c:f>
              <c:strCache>
                <c:ptCount val="1"/>
                <c:pt idx="0">
                  <c:v>FELICITACIONES SERVICIO</c:v>
                </c:pt>
              </c:strCache>
            </c:strRef>
          </c:tx>
          <c:spPr>
            <a:solidFill>
              <a:schemeClr val="accent1"/>
            </a:solidFill>
            <a:ln>
              <a:noFill/>
            </a:ln>
            <a:effectLst/>
          </c:spPr>
          <c:invertIfNegative val="0"/>
          <c:cat>
            <c:strRef>
              <c:f>'Encuestas 2025'!$B$126:$G$126</c:f>
              <c:strCache>
                <c:ptCount val="6"/>
                <c:pt idx="0">
                  <c:v>JULIO</c:v>
                </c:pt>
                <c:pt idx="1">
                  <c:v>AGOS</c:v>
                </c:pt>
                <c:pt idx="2">
                  <c:v>SEP</c:v>
                </c:pt>
                <c:pt idx="3">
                  <c:v>OCT</c:v>
                </c:pt>
                <c:pt idx="4">
                  <c:v>NOV</c:v>
                </c:pt>
                <c:pt idx="5">
                  <c:v>DIC</c:v>
                </c:pt>
              </c:strCache>
            </c:strRef>
          </c:cat>
          <c:val>
            <c:numRef>
              <c:f>'Encuestas 2025'!$B$127:$G$127</c:f>
              <c:numCache>
                <c:formatCode>General</c:formatCode>
                <c:ptCount val="6"/>
                <c:pt idx="0">
                  <c:v>20</c:v>
                </c:pt>
                <c:pt idx="1">
                  <c:v>10</c:v>
                </c:pt>
                <c:pt idx="2">
                  <c:v>13</c:v>
                </c:pt>
                <c:pt idx="3">
                  <c:v>40</c:v>
                </c:pt>
                <c:pt idx="4">
                  <c:v>32</c:v>
                </c:pt>
                <c:pt idx="5">
                  <c:v>7</c:v>
                </c:pt>
              </c:numCache>
            </c:numRef>
          </c:val>
          <c:extLst>
            <c:ext xmlns:c16="http://schemas.microsoft.com/office/drawing/2014/chart" uri="{C3380CC4-5D6E-409C-BE32-E72D297353CC}">
              <c16:uniqueId val="{00000000-5276-46C0-9D7A-4A2A4E778B62}"/>
            </c:ext>
          </c:extLst>
        </c:ser>
        <c:ser>
          <c:idx val="1"/>
          <c:order val="1"/>
          <c:tx>
            <c:strRef>
              <c:f>'Encuestas 2025'!$A$128</c:f>
              <c:strCache>
                <c:ptCount val="1"/>
                <c:pt idx="0">
                  <c:v>FELICITACIONES A FUNCIONARIOS</c:v>
                </c:pt>
              </c:strCache>
            </c:strRef>
          </c:tx>
          <c:spPr>
            <a:solidFill>
              <a:schemeClr val="accent2"/>
            </a:solidFill>
            <a:ln>
              <a:noFill/>
            </a:ln>
            <a:effectLst/>
          </c:spPr>
          <c:invertIfNegative val="0"/>
          <c:cat>
            <c:strRef>
              <c:f>'Encuestas 2025'!$B$126:$G$126</c:f>
              <c:strCache>
                <c:ptCount val="6"/>
                <c:pt idx="0">
                  <c:v>JULIO</c:v>
                </c:pt>
                <c:pt idx="1">
                  <c:v>AGOS</c:v>
                </c:pt>
                <c:pt idx="2">
                  <c:v>SEP</c:v>
                </c:pt>
                <c:pt idx="3">
                  <c:v>OCT</c:v>
                </c:pt>
                <c:pt idx="4">
                  <c:v>NOV</c:v>
                </c:pt>
                <c:pt idx="5">
                  <c:v>DIC</c:v>
                </c:pt>
              </c:strCache>
            </c:strRef>
          </c:cat>
          <c:val>
            <c:numRef>
              <c:f>'Encuestas 2025'!$B$128:$G$128</c:f>
              <c:numCache>
                <c:formatCode>General</c:formatCode>
                <c:ptCount val="6"/>
                <c:pt idx="0">
                  <c:v>40</c:v>
                </c:pt>
                <c:pt idx="1">
                  <c:v>8</c:v>
                </c:pt>
                <c:pt idx="2">
                  <c:v>10</c:v>
                </c:pt>
                <c:pt idx="3">
                  <c:v>8</c:v>
                </c:pt>
                <c:pt idx="4">
                  <c:v>11</c:v>
                </c:pt>
                <c:pt idx="5">
                  <c:v>0</c:v>
                </c:pt>
              </c:numCache>
            </c:numRef>
          </c:val>
          <c:extLst>
            <c:ext xmlns:c16="http://schemas.microsoft.com/office/drawing/2014/chart" uri="{C3380CC4-5D6E-409C-BE32-E72D297353CC}">
              <c16:uniqueId val="{00000001-5276-46C0-9D7A-4A2A4E778B62}"/>
            </c:ext>
          </c:extLst>
        </c:ser>
        <c:ser>
          <c:idx val="2"/>
          <c:order val="2"/>
          <c:tx>
            <c:strRef>
              <c:f>'Encuestas 2025'!$A$129</c:f>
              <c:strCache>
                <c:ptCount val="1"/>
                <c:pt idx="0">
                  <c:v>TOTAL</c:v>
                </c:pt>
              </c:strCache>
            </c:strRef>
          </c:tx>
          <c:spPr>
            <a:solidFill>
              <a:schemeClr val="accent3"/>
            </a:solidFill>
            <a:ln>
              <a:noFill/>
            </a:ln>
            <a:effectLst/>
          </c:spPr>
          <c:invertIfNegative val="0"/>
          <c:trendline>
            <c:spPr>
              <a:ln w="19050" cap="rnd">
                <a:solidFill>
                  <a:schemeClr val="accent3"/>
                </a:solidFill>
                <a:prstDash val="sysDot"/>
              </a:ln>
              <a:effectLst/>
            </c:spPr>
            <c:trendlineType val="linear"/>
            <c:dispRSqr val="0"/>
            <c:dispEq val="0"/>
          </c:trendline>
          <c:cat>
            <c:strRef>
              <c:f>'Encuestas 2025'!$B$126:$G$126</c:f>
              <c:strCache>
                <c:ptCount val="6"/>
                <c:pt idx="0">
                  <c:v>JULIO</c:v>
                </c:pt>
                <c:pt idx="1">
                  <c:v>AGOS</c:v>
                </c:pt>
                <c:pt idx="2">
                  <c:v>SEP</c:v>
                </c:pt>
                <c:pt idx="3">
                  <c:v>OCT</c:v>
                </c:pt>
                <c:pt idx="4">
                  <c:v>NOV</c:v>
                </c:pt>
                <c:pt idx="5">
                  <c:v>DIC</c:v>
                </c:pt>
              </c:strCache>
            </c:strRef>
          </c:cat>
          <c:val>
            <c:numRef>
              <c:f>'Encuestas 2025'!$B$129:$G$129</c:f>
              <c:numCache>
                <c:formatCode>General</c:formatCode>
                <c:ptCount val="6"/>
                <c:pt idx="0">
                  <c:v>60</c:v>
                </c:pt>
                <c:pt idx="1">
                  <c:v>18</c:v>
                </c:pt>
                <c:pt idx="2">
                  <c:v>23</c:v>
                </c:pt>
                <c:pt idx="3">
                  <c:v>48</c:v>
                </c:pt>
                <c:pt idx="4">
                  <c:v>43</c:v>
                </c:pt>
                <c:pt idx="5">
                  <c:v>7</c:v>
                </c:pt>
              </c:numCache>
            </c:numRef>
          </c:val>
          <c:extLst>
            <c:ext xmlns:c16="http://schemas.microsoft.com/office/drawing/2014/chart" uri="{C3380CC4-5D6E-409C-BE32-E72D297353CC}">
              <c16:uniqueId val="{00000002-5276-46C0-9D7A-4A2A4E778B62}"/>
            </c:ext>
          </c:extLst>
        </c:ser>
        <c:dLbls>
          <c:showLegendKey val="0"/>
          <c:showVal val="0"/>
          <c:showCatName val="0"/>
          <c:showSerName val="0"/>
          <c:showPercent val="0"/>
          <c:showBubbleSize val="0"/>
        </c:dLbls>
        <c:gapWidth val="219"/>
        <c:overlap val="-27"/>
        <c:axId val="611171344"/>
        <c:axId val="611175608"/>
      </c:barChart>
      <c:catAx>
        <c:axId val="611171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611175608"/>
        <c:crosses val="autoZero"/>
        <c:auto val="1"/>
        <c:lblAlgn val="ctr"/>
        <c:lblOffset val="100"/>
        <c:noMultiLvlLbl val="0"/>
      </c:catAx>
      <c:valAx>
        <c:axId val="6111756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61117134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s-ES"/>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Hoja1!$B$7</c:f>
              <c:strCache>
                <c:ptCount val="1"/>
                <c:pt idx="0">
                  <c:v>Año 2022</c:v>
                </c:pt>
              </c:strCache>
            </c:strRef>
          </c:tx>
          <c:spPr>
            <a:solidFill>
              <a:schemeClr val="accent1"/>
            </a:solidFill>
            <a:ln>
              <a:noFill/>
            </a:ln>
            <a:effectLst/>
          </c:spPr>
          <c:invertIfNegative val="0"/>
          <c:cat>
            <c:strRef>
              <c:f>Hoja1!$A$8:$A$13</c:f>
              <c:strCache>
                <c:ptCount val="6"/>
                <c:pt idx="0">
                  <c:v>CONSULTA MEDICA GENERAL</c:v>
                </c:pt>
                <c:pt idx="1">
                  <c:v>CONSULTA DE PRIMERA VEZ</c:v>
                </c:pt>
                <c:pt idx="2">
                  <c:v>TRANSCRIPCION DE FORMULAS</c:v>
                </c:pt>
                <c:pt idx="3">
                  <c:v>REVISION DE EXAMENES</c:v>
                </c:pt>
                <c:pt idx="4">
                  <c:v>CONSULTA ODONTIOLOGICA URGENTE</c:v>
                </c:pt>
                <c:pt idx="5">
                  <c:v>SESIONES ODONTOLOGICAS</c:v>
                </c:pt>
              </c:strCache>
            </c:strRef>
          </c:cat>
          <c:val>
            <c:numRef>
              <c:f>Hoja1!$B$8:$B$13</c:f>
              <c:numCache>
                <c:formatCode>_(* #,##0_);_(* \(#,##0\);_(* "-"_);_(@_)</c:formatCode>
                <c:ptCount val="6"/>
                <c:pt idx="0">
                  <c:v>12764</c:v>
                </c:pt>
                <c:pt idx="1">
                  <c:v>8498</c:v>
                </c:pt>
                <c:pt idx="2">
                  <c:v>552</c:v>
                </c:pt>
                <c:pt idx="3">
                  <c:v>1576</c:v>
                </c:pt>
                <c:pt idx="4">
                  <c:v>79</c:v>
                </c:pt>
                <c:pt idx="5">
                  <c:v>1917</c:v>
                </c:pt>
              </c:numCache>
            </c:numRef>
          </c:val>
          <c:extLst>
            <c:ext xmlns:c16="http://schemas.microsoft.com/office/drawing/2014/chart" uri="{C3380CC4-5D6E-409C-BE32-E72D297353CC}">
              <c16:uniqueId val="{00000000-5C57-4F93-8261-C40B5E020EFE}"/>
            </c:ext>
          </c:extLst>
        </c:ser>
        <c:ser>
          <c:idx val="1"/>
          <c:order val="1"/>
          <c:tx>
            <c:strRef>
              <c:f>Hoja1!$C$7</c:f>
              <c:strCache>
                <c:ptCount val="1"/>
                <c:pt idx="0">
                  <c:v>Año 2023</c:v>
                </c:pt>
              </c:strCache>
            </c:strRef>
          </c:tx>
          <c:spPr>
            <a:solidFill>
              <a:schemeClr val="accent2"/>
            </a:solidFill>
            <a:ln>
              <a:noFill/>
            </a:ln>
            <a:effectLst/>
          </c:spPr>
          <c:invertIfNegative val="0"/>
          <c:cat>
            <c:strRef>
              <c:f>Hoja1!$A$8:$A$13</c:f>
              <c:strCache>
                <c:ptCount val="6"/>
                <c:pt idx="0">
                  <c:v>CONSULTA MEDICA GENERAL</c:v>
                </c:pt>
                <c:pt idx="1">
                  <c:v>CONSULTA DE PRIMERA VEZ</c:v>
                </c:pt>
                <c:pt idx="2">
                  <c:v>TRANSCRIPCION DE FORMULAS</c:v>
                </c:pt>
                <c:pt idx="3">
                  <c:v>REVISION DE EXAMENES</c:v>
                </c:pt>
                <c:pt idx="4">
                  <c:v>CONSULTA ODONTIOLOGICA URGENTE</c:v>
                </c:pt>
                <c:pt idx="5">
                  <c:v>SESIONES ODONTOLOGICAS</c:v>
                </c:pt>
              </c:strCache>
            </c:strRef>
          </c:cat>
          <c:val>
            <c:numRef>
              <c:f>Hoja1!$C$8:$C$13</c:f>
              <c:numCache>
                <c:formatCode>_(* #,##0_);_(* \(#,##0\);_(* "-"_);_(@_)</c:formatCode>
                <c:ptCount val="6"/>
                <c:pt idx="0">
                  <c:v>13068</c:v>
                </c:pt>
                <c:pt idx="1">
                  <c:v>9181</c:v>
                </c:pt>
                <c:pt idx="2">
                  <c:v>205</c:v>
                </c:pt>
                <c:pt idx="3">
                  <c:v>2117</c:v>
                </c:pt>
                <c:pt idx="4">
                  <c:v>75</c:v>
                </c:pt>
                <c:pt idx="5">
                  <c:v>2029</c:v>
                </c:pt>
              </c:numCache>
            </c:numRef>
          </c:val>
          <c:extLst>
            <c:ext xmlns:c16="http://schemas.microsoft.com/office/drawing/2014/chart" uri="{C3380CC4-5D6E-409C-BE32-E72D297353CC}">
              <c16:uniqueId val="{00000001-5C57-4F93-8261-C40B5E020EFE}"/>
            </c:ext>
          </c:extLst>
        </c:ser>
        <c:ser>
          <c:idx val="2"/>
          <c:order val="2"/>
          <c:tx>
            <c:strRef>
              <c:f>Hoja1!$D$7</c:f>
              <c:strCache>
                <c:ptCount val="1"/>
                <c:pt idx="0">
                  <c:v>Año 2024</c:v>
                </c:pt>
              </c:strCache>
            </c:strRef>
          </c:tx>
          <c:spPr>
            <a:solidFill>
              <a:schemeClr val="accent3"/>
            </a:solidFill>
            <a:ln>
              <a:noFill/>
            </a:ln>
            <a:effectLst/>
          </c:spPr>
          <c:invertIfNegative val="0"/>
          <c:cat>
            <c:strRef>
              <c:f>Hoja1!$A$8:$A$13</c:f>
              <c:strCache>
                <c:ptCount val="6"/>
                <c:pt idx="0">
                  <c:v>CONSULTA MEDICA GENERAL</c:v>
                </c:pt>
                <c:pt idx="1">
                  <c:v>CONSULTA DE PRIMERA VEZ</c:v>
                </c:pt>
                <c:pt idx="2">
                  <c:v>TRANSCRIPCION DE FORMULAS</c:v>
                </c:pt>
                <c:pt idx="3">
                  <c:v>REVISION DE EXAMENES</c:v>
                </c:pt>
                <c:pt idx="4">
                  <c:v>CONSULTA ODONTIOLOGICA URGENTE</c:v>
                </c:pt>
                <c:pt idx="5">
                  <c:v>SESIONES ODONTOLOGICAS</c:v>
                </c:pt>
              </c:strCache>
            </c:strRef>
          </c:cat>
          <c:val>
            <c:numRef>
              <c:f>Hoja1!$D$8:$D$13</c:f>
              <c:numCache>
                <c:formatCode>_(* #,##0_);_(* \(#,##0\);_(* "-"_);_(@_)</c:formatCode>
                <c:ptCount val="6"/>
                <c:pt idx="0">
                  <c:v>11428</c:v>
                </c:pt>
                <c:pt idx="1">
                  <c:v>8871</c:v>
                </c:pt>
                <c:pt idx="2">
                  <c:v>355</c:v>
                </c:pt>
                <c:pt idx="3">
                  <c:v>4376</c:v>
                </c:pt>
                <c:pt idx="4">
                  <c:v>61</c:v>
                </c:pt>
                <c:pt idx="5">
                  <c:v>2168</c:v>
                </c:pt>
              </c:numCache>
            </c:numRef>
          </c:val>
          <c:extLst>
            <c:ext xmlns:c16="http://schemas.microsoft.com/office/drawing/2014/chart" uri="{C3380CC4-5D6E-409C-BE32-E72D297353CC}">
              <c16:uniqueId val="{00000002-5C57-4F93-8261-C40B5E020EFE}"/>
            </c:ext>
          </c:extLst>
        </c:ser>
        <c:ser>
          <c:idx val="3"/>
          <c:order val="3"/>
          <c:tx>
            <c:strRef>
              <c:f>Hoja1!$E$7</c:f>
              <c:strCache>
                <c:ptCount val="1"/>
                <c:pt idx="0">
                  <c:v>Año 2025</c:v>
                </c:pt>
              </c:strCache>
            </c:strRef>
          </c:tx>
          <c:spPr>
            <a:solidFill>
              <a:schemeClr val="accent4"/>
            </a:solidFill>
            <a:ln>
              <a:noFill/>
            </a:ln>
            <a:effectLst/>
          </c:spPr>
          <c:invertIfNegative val="0"/>
          <c:cat>
            <c:strRef>
              <c:f>Hoja1!$A$8:$A$13</c:f>
              <c:strCache>
                <c:ptCount val="6"/>
                <c:pt idx="0">
                  <c:v>CONSULTA MEDICA GENERAL</c:v>
                </c:pt>
                <c:pt idx="1">
                  <c:v>CONSULTA DE PRIMERA VEZ</c:v>
                </c:pt>
                <c:pt idx="2">
                  <c:v>TRANSCRIPCION DE FORMULAS</c:v>
                </c:pt>
                <c:pt idx="3">
                  <c:v>REVISION DE EXAMENES</c:v>
                </c:pt>
                <c:pt idx="4">
                  <c:v>CONSULTA ODONTIOLOGICA URGENTE</c:v>
                </c:pt>
                <c:pt idx="5">
                  <c:v>SESIONES ODONTOLOGICAS</c:v>
                </c:pt>
              </c:strCache>
            </c:strRef>
          </c:cat>
          <c:val>
            <c:numRef>
              <c:f>Hoja1!$E$8:$E$13</c:f>
              <c:numCache>
                <c:formatCode>_(* #,##0_);_(* \(#,##0\);_(* "-"_);_(@_)</c:formatCode>
                <c:ptCount val="6"/>
                <c:pt idx="0">
                  <c:v>11796</c:v>
                </c:pt>
                <c:pt idx="1">
                  <c:v>7949</c:v>
                </c:pt>
                <c:pt idx="2">
                  <c:v>91</c:v>
                </c:pt>
                <c:pt idx="3">
                  <c:v>4239</c:v>
                </c:pt>
                <c:pt idx="4">
                  <c:v>69</c:v>
                </c:pt>
                <c:pt idx="5">
                  <c:v>3183</c:v>
                </c:pt>
              </c:numCache>
            </c:numRef>
          </c:val>
          <c:extLst>
            <c:ext xmlns:c16="http://schemas.microsoft.com/office/drawing/2014/chart" uri="{C3380CC4-5D6E-409C-BE32-E72D297353CC}">
              <c16:uniqueId val="{00000003-5C57-4F93-8261-C40B5E020EFE}"/>
            </c:ext>
          </c:extLst>
        </c:ser>
        <c:dLbls>
          <c:showLegendKey val="0"/>
          <c:showVal val="0"/>
          <c:showCatName val="0"/>
          <c:showSerName val="0"/>
          <c:showPercent val="0"/>
          <c:showBubbleSize val="0"/>
        </c:dLbls>
        <c:gapWidth val="219"/>
        <c:overlap val="-27"/>
        <c:axId val="814311808"/>
        <c:axId val="814308528"/>
      </c:barChart>
      <c:catAx>
        <c:axId val="814311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814308528"/>
        <c:crosses val="autoZero"/>
        <c:auto val="1"/>
        <c:lblAlgn val="ctr"/>
        <c:lblOffset val="100"/>
        <c:noMultiLvlLbl val="0"/>
      </c:catAx>
      <c:valAx>
        <c:axId val="814308528"/>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81431180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s-ES"/>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Hoja1!$B$23</c:f>
              <c:strCache>
                <c:ptCount val="1"/>
                <c:pt idx="0">
                  <c:v>Año 2022</c:v>
                </c:pt>
              </c:strCache>
            </c:strRef>
          </c:tx>
          <c:spPr>
            <a:solidFill>
              <a:schemeClr val="accent1"/>
            </a:solidFill>
            <a:ln>
              <a:noFill/>
            </a:ln>
            <a:effectLst/>
          </c:spPr>
          <c:invertIfNegative val="0"/>
          <c:cat>
            <c:strRef>
              <c:f>Hoja1!$A$24:$A$31</c:f>
              <c:strCache>
                <c:ptCount val="8"/>
                <c:pt idx="0">
                  <c:v>SUPERFICIES OBTURADAS</c:v>
                </c:pt>
                <c:pt idx="1">
                  <c:v>SELLANTES</c:v>
                </c:pt>
                <c:pt idx="2">
                  <c:v>APLICACIÓN FLUOR</c:v>
                </c:pt>
                <c:pt idx="3">
                  <c:v>CONTROL DE PLACA</c:v>
                </c:pt>
                <c:pt idx="4">
                  <c:v>DETARTRAJE</c:v>
                </c:pt>
                <c:pt idx="5">
                  <c:v>EXODONCIAS</c:v>
                </c:pt>
                <c:pt idx="6">
                  <c:v>CONSULTA ODONTOLOGICA PRIMERA VEZ</c:v>
                </c:pt>
                <c:pt idx="7">
                  <c:v>GESTANTE VALORACION ODONTOLOGICA</c:v>
                </c:pt>
              </c:strCache>
            </c:strRef>
          </c:cat>
          <c:val>
            <c:numRef>
              <c:f>Hoja1!$B$24:$B$31</c:f>
              <c:numCache>
                <c:formatCode>_(* #,##0_);_(* \(#,##0\);_(* "-"_);_(@_)</c:formatCode>
                <c:ptCount val="8"/>
                <c:pt idx="0">
                  <c:v>3183</c:v>
                </c:pt>
                <c:pt idx="1">
                  <c:v>3352</c:v>
                </c:pt>
                <c:pt idx="2">
                  <c:v>2188</c:v>
                </c:pt>
                <c:pt idx="3">
                  <c:v>3236</c:v>
                </c:pt>
                <c:pt idx="4">
                  <c:v>2095</c:v>
                </c:pt>
                <c:pt idx="5">
                  <c:v>486</c:v>
                </c:pt>
                <c:pt idx="6">
                  <c:v>977</c:v>
                </c:pt>
                <c:pt idx="7">
                  <c:v>143</c:v>
                </c:pt>
              </c:numCache>
            </c:numRef>
          </c:val>
          <c:extLst>
            <c:ext xmlns:c16="http://schemas.microsoft.com/office/drawing/2014/chart" uri="{C3380CC4-5D6E-409C-BE32-E72D297353CC}">
              <c16:uniqueId val="{00000000-F38B-482A-A13C-2479435E94E1}"/>
            </c:ext>
          </c:extLst>
        </c:ser>
        <c:ser>
          <c:idx val="1"/>
          <c:order val="1"/>
          <c:tx>
            <c:strRef>
              <c:f>Hoja1!$C$23</c:f>
              <c:strCache>
                <c:ptCount val="1"/>
                <c:pt idx="0">
                  <c:v>Año 2023</c:v>
                </c:pt>
              </c:strCache>
            </c:strRef>
          </c:tx>
          <c:spPr>
            <a:solidFill>
              <a:schemeClr val="accent2"/>
            </a:solidFill>
            <a:ln>
              <a:noFill/>
            </a:ln>
            <a:effectLst/>
          </c:spPr>
          <c:invertIfNegative val="0"/>
          <c:cat>
            <c:strRef>
              <c:f>Hoja1!$A$24:$A$31</c:f>
              <c:strCache>
                <c:ptCount val="8"/>
                <c:pt idx="0">
                  <c:v>SUPERFICIES OBTURADAS</c:v>
                </c:pt>
                <c:pt idx="1">
                  <c:v>SELLANTES</c:v>
                </c:pt>
                <c:pt idx="2">
                  <c:v>APLICACIÓN FLUOR</c:v>
                </c:pt>
                <c:pt idx="3">
                  <c:v>CONTROL DE PLACA</c:v>
                </c:pt>
                <c:pt idx="4">
                  <c:v>DETARTRAJE</c:v>
                </c:pt>
                <c:pt idx="5">
                  <c:v>EXODONCIAS</c:v>
                </c:pt>
                <c:pt idx="6">
                  <c:v>CONSULTA ODONTOLOGICA PRIMERA VEZ</c:v>
                </c:pt>
                <c:pt idx="7">
                  <c:v>GESTANTE VALORACION ODONTOLOGICA</c:v>
                </c:pt>
              </c:strCache>
            </c:strRef>
          </c:cat>
          <c:val>
            <c:numRef>
              <c:f>Hoja1!$C$24:$C$31</c:f>
              <c:numCache>
                <c:formatCode>_(* #,##0_);_(* \(#,##0\);_(* "-"_);_(@_)</c:formatCode>
                <c:ptCount val="8"/>
                <c:pt idx="0">
                  <c:v>3169</c:v>
                </c:pt>
                <c:pt idx="1">
                  <c:v>3476</c:v>
                </c:pt>
                <c:pt idx="2">
                  <c:v>2331</c:v>
                </c:pt>
                <c:pt idx="3">
                  <c:v>3439</c:v>
                </c:pt>
                <c:pt idx="4">
                  <c:v>1963</c:v>
                </c:pt>
                <c:pt idx="5">
                  <c:v>647</c:v>
                </c:pt>
                <c:pt idx="6">
                  <c:v>1021</c:v>
                </c:pt>
                <c:pt idx="7">
                  <c:v>121</c:v>
                </c:pt>
              </c:numCache>
            </c:numRef>
          </c:val>
          <c:extLst>
            <c:ext xmlns:c16="http://schemas.microsoft.com/office/drawing/2014/chart" uri="{C3380CC4-5D6E-409C-BE32-E72D297353CC}">
              <c16:uniqueId val="{00000001-F38B-482A-A13C-2479435E94E1}"/>
            </c:ext>
          </c:extLst>
        </c:ser>
        <c:ser>
          <c:idx val="2"/>
          <c:order val="2"/>
          <c:tx>
            <c:strRef>
              <c:f>Hoja1!$D$23</c:f>
              <c:strCache>
                <c:ptCount val="1"/>
                <c:pt idx="0">
                  <c:v>Año 2024</c:v>
                </c:pt>
              </c:strCache>
            </c:strRef>
          </c:tx>
          <c:spPr>
            <a:solidFill>
              <a:schemeClr val="accent3"/>
            </a:solidFill>
            <a:ln>
              <a:noFill/>
            </a:ln>
            <a:effectLst/>
          </c:spPr>
          <c:invertIfNegative val="0"/>
          <c:cat>
            <c:strRef>
              <c:f>Hoja1!$A$24:$A$31</c:f>
              <c:strCache>
                <c:ptCount val="8"/>
                <c:pt idx="0">
                  <c:v>SUPERFICIES OBTURADAS</c:v>
                </c:pt>
                <c:pt idx="1">
                  <c:v>SELLANTES</c:v>
                </c:pt>
                <c:pt idx="2">
                  <c:v>APLICACIÓN FLUOR</c:v>
                </c:pt>
                <c:pt idx="3">
                  <c:v>CONTROL DE PLACA</c:v>
                </c:pt>
                <c:pt idx="4">
                  <c:v>DETARTRAJE</c:v>
                </c:pt>
                <c:pt idx="5">
                  <c:v>EXODONCIAS</c:v>
                </c:pt>
                <c:pt idx="6">
                  <c:v>CONSULTA ODONTOLOGICA PRIMERA VEZ</c:v>
                </c:pt>
                <c:pt idx="7">
                  <c:v>GESTANTE VALORACION ODONTOLOGICA</c:v>
                </c:pt>
              </c:strCache>
            </c:strRef>
          </c:cat>
          <c:val>
            <c:numRef>
              <c:f>Hoja1!$D$24:$D$31</c:f>
              <c:numCache>
                <c:formatCode>_(* #,##0_);_(* \(#,##0\);_(* "-"_);_(@_)</c:formatCode>
                <c:ptCount val="8"/>
                <c:pt idx="0">
                  <c:v>3662</c:v>
                </c:pt>
                <c:pt idx="1">
                  <c:v>2255</c:v>
                </c:pt>
                <c:pt idx="2">
                  <c:v>1782</c:v>
                </c:pt>
                <c:pt idx="3">
                  <c:v>2923</c:v>
                </c:pt>
                <c:pt idx="4">
                  <c:v>1721</c:v>
                </c:pt>
                <c:pt idx="5">
                  <c:v>504</c:v>
                </c:pt>
                <c:pt idx="6">
                  <c:v>1027</c:v>
                </c:pt>
                <c:pt idx="7">
                  <c:v>129</c:v>
                </c:pt>
              </c:numCache>
            </c:numRef>
          </c:val>
          <c:extLst>
            <c:ext xmlns:c16="http://schemas.microsoft.com/office/drawing/2014/chart" uri="{C3380CC4-5D6E-409C-BE32-E72D297353CC}">
              <c16:uniqueId val="{00000002-F38B-482A-A13C-2479435E94E1}"/>
            </c:ext>
          </c:extLst>
        </c:ser>
        <c:ser>
          <c:idx val="3"/>
          <c:order val="3"/>
          <c:tx>
            <c:strRef>
              <c:f>Hoja1!$E$23</c:f>
              <c:strCache>
                <c:ptCount val="1"/>
                <c:pt idx="0">
                  <c:v>Año 2025</c:v>
                </c:pt>
              </c:strCache>
            </c:strRef>
          </c:tx>
          <c:spPr>
            <a:solidFill>
              <a:schemeClr val="accent4"/>
            </a:solidFill>
            <a:ln>
              <a:noFill/>
            </a:ln>
            <a:effectLst/>
          </c:spPr>
          <c:invertIfNegative val="0"/>
          <c:cat>
            <c:strRef>
              <c:f>Hoja1!$A$24:$A$31</c:f>
              <c:strCache>
                <c:ptCount val="8"/>
                <c:pt idx="0">
                  <c:v>SUPERFICIES OBTURADAS</c:v>
                </c:pt>
                <c:pt idx="1">
                  <c:v>SELLANTES</c:v>
                </c:pt>
                <c:pt idx="2">
                  <c:v>APLICACIÓN FLUOR</c:v>
                </c:pt>
                <c:pt idx="3">
                  <c:v>CONTROL DE PLACA</c:v>
                </c:pt>
                <c:pt idx="4">
                  <c:v>DETARTRAJE</c:v>
                </c:pt>
                <c:pt idx="5">
                  <c:v>EXODONCIAS</c:v>
                </c:pt>
                <c:pt idx="6">
                  <c:v>CONSULTA ODONTOLOGICA PRIMERA VEZ</c:v>
                </c:pt>
                <c:pt idx="7">
                  <c:v>GESTANTE VALORACION ODONTOLOGICA</c:v>
                </c:pt>
              </c:strCache>
            </c:strRef>
          </c:cat>
          <c:val>
            <c:numRef>
              <c:f>Hoja1!$E$24:$E$31</c:f>
              <c:numCache>
                <c:formatCode>_(* #,##0_);_(* \(#,##0\);_(* "-"_);_(@_)</c:formatCode>
                <c:ptCount val="8"/>
                <c:pt idx="0">
                  <c:v>4600</c:v>
                </c:pt>
                <c:pt idx="1">
                  <c:v>1139</c:v>
                </c:pt>
                <c:pt idx="2">
                  <c:v>2060</c:v>
                </c:pt>
                <c:pt idx="3">
                  <c:v>3316</c:v>
                </c:pt>
                <c:pt idx="4">
                  <c:v>1679</c:v>
                </c:pt>
                <c:pt idx="5">
                  <c:v>548</c:v>
                </c:pt>
                <c:pt idx="6">
                  <c:v>1331</c:v>
                </c:pt>
                <c:pt idx="7">
                  <c:v>114</c:v>
                </c:pt>
              </c:numCache>
            </c:numRef>
          </c:val>
          <c:extLst>
            <c:ext xmlns:c16="http://schemas.microsoft.com/office/drawing/2014/chart" uri="{C3380CC4-5D6E-409C-BE32-E72D297353CC}">
              <c16:uniqueId val="{00000003-F38B-482A-A13C-2479435E94E1}"/>
            </c:ext>
          </c:extLst>
        </c:ser>
        <c:dLbls>
          <c:showLegendKey val="0"/>
          <c:showVal val="0"/>
          <c:showCatName val="0"/>
          <c:showSerName val="0"/>
          <c:showPercent val="0"/>
          <c:showBubbleSize val="0"/>
        </c:dLbls>
        <c:gapWidth val="219"/>
        <c:overlap val="-27"/>
        <c:axId val="814397088"/>
        <c:axId val="814397416"/>
      </c:barChart>
      <c:catAx>
        <c:axId val="814397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814397416"/>
        <c:crosses val="autoZero"/>
        <c:auto val="1"/>
        <c:lblAlgn val="ctr"/>
        <c:lblOffset val="100"/>
        <c:noMultiLvlLbl val="0"/>
      </c:catAx>
      <c:valAx>
        <c:axId val="814397416"/>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81439708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s-ES"/>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Hoja1!$B$40</c:f>
              <c:strCache>
                <c:ptCount val="1"/>
                <c:pt idx="0">
                  <c:v>Año 2022</c:v>
                </c:pt>
              </c:strCache>
            </c:strRef>
          </c:tx>
          <c:spPr>
            <a:solidFill>
              <a:schemeClr val="accent1"/>
            </a:solidFill>
            <a:ln>
              <a:noFill/>
            </a:ln>
            <a:effectLst/>
          </c:spPr>
          <c:invertIfNegative val="0"/>
          <c:cat>
            <c:strRef>
              <c:f>Hoja1!$A$41:$A$47</c:f>
              <c:strCache>
                <c:ptCount val="7"/>
                <c:pt idx="0">
                  <c:v>CONTROL MEDICO PLANIFICACION FAMILIAR</c:v>
                </c:pt>
                <c:pt idx="1">
                  <c:v>INGRESO Y CONTROL MEDICO PRENATAL</c:v>
                </c:pt>
                <c:pt idx="2">
                  <c:v>CONTROL MEDICO RIESGO CARDIOVASCULAR</c:v>
                </c:pt>
                <c:pt idx="3">
                  <c:v>CONTROL ENFERMERIA PLANIFICACION</c:v>
                </c:pt>
                <c:pt idx="4">
                  <c:v>CONTROL ENFERMERIA RIESGO CARDIOVASCULAR</c:v>
                </c:pt>
                <c:pt idx="5">
                  <c:v>CITOLOGIA</c:v>
                </c:pt>
                <c:pt idx="6">
                  <c:v>VACUNACION</c:v>
                </c:pt>
              </c:strCache>
            </c:strRef>
          </c:cat>
          <c:val>
            <c:numRef>
              <c:f>Hoja1!$B$41:$B$47</c:f>
              <c:numCache>
                <c:formatCode>_(* #,##0_);_(* \(#,##0\);_(* "-"_);_(@_)</c:formatCode>
                <c:ptCount val="7"/>
                <c:pt idx="0">
                  <c:v>593</c:v>
                </c:pt>
                <c:pt idx="1">
                  <c:v>1025</c:v>
                </c:pt>
                <c:pt idx="2">
                  <c:v>5594</c:v>
                </c:pt>
                <c:pt idx="3">
                  <c:v>577</c:v>
                </c:pt>
                <c:pt idx="4">
                  <c:v>1861</c:v>
                </c:pt>
                <c:pt idx="5">
                  <c:v>1200</c:v>
                </c:pt>
                <c:pt idx="6">
                  <c:v>2844</c:v>
                </c:pt>
              </c:numCache>
            </c:numRef>
          </c:val>
          <c:extLst>
            <c:ext xmlns:c16="http://schemas.microsoft.com/office/drawing/2014/chart" uri="{C3380CC4-5D6E-409C-BE32-E72D297353CC}">
              <c16:uniqueId val="{00000000-D241-4242-996D-09FD622E88A5}"/>
            </c:ext>
          </c:extLst>
        </c:ser>
        <c:ser>
          <c:idx val="1"/>
          <c:order val="1"/>
          <c:tx>
            <c:strRef>
              <c:f>Hoja1!$C$40</c:f>
              <c:strCache>
                <c:ptCount val="1"/>
                <c:pt idx="0">
                  <c:v>Año 2023</c:v>
                </c:pt>
              </c:strCache>
            </c:strRef>
          </c:tx>
          <c:spPr>
            <a:solidFill>
              <a:schemeClr val="accent2"/>
            </a:solidFill>
            <a:ln>
              <a:noFill/>
            </a:ln>
            <a:effectLst/>
          </c:spPr>
          <c:invertIfNegative val="0"/>
          <c:cat>
            <c:strRef>
              <c:f>Hoja1!$A$41:$A$47</c:f>
              <c:strCache>
                <c:ptCount val="7"/>
                <c:pt idx="0">
                  <c:v>CONTROL MEDICO PLANIFICACION FAMILIAR</c:v>
                </c:pt>
                <c:pt idx="1">
                  <c:v>INGRESO Y CONTROL MEDICO PRENATAL</c:v>
                </c:pt>
                <c:pt idx="2">
                  <c:v>CONTROL MEDICO RIESGO CARDIOVASCULAR</c:v>
                </c:pt>
                <c:pt idx="3">
                  <c:v>CONTROL ENFERMERIA PLANIFICACION</c:v>
                </c:pt>
                <c:pt idx="4">
                  <c:v>CONTROL ENFERMERIA RIESGO CARDIOVASCULAR</c:v>
                </c:pt>
                <c:pt idx="5">
                  <c:v>CITOLOGIA</c:v>
                </c:pt>
                <c:pt idx="6">
                  <c:v>VACUNACION</c:v>
                </c:pt>
              </c:strCache>
            </c:strRef>
          </c:cat>
          <c:val>
            <c:numRef>
              <c:f>Hoja1!$C$41:$C$47</c:f>
              <c:numCache>
                <c:formatCode>_(* #,##0_);_(* \(#,##0\);_(* "-"_);_(@_)</c:formatCode>
                <c:ptCount val="7"/>
                <c:pt idx="0">
                  <c:v>351</c:v>
                </c:pt>
                <c:pt idx="1">
                  <c:v>837</c:v>
                </c:pt>
                <c:pt idx="2">
                  <c:v>5301</c:v>
                </c:pt>
                <c:pt idx="3">
                  <c:v>918</c:v>
                </c:pt>
                <c:pt idx="4">
                  <c:v>1568</c:v>
                </c:pt>
                <c:pt idx="5">
                  <c:v>1239</c:v>
                </c:pt>
                <c:pt idx="6">
                  <c:v>2715</c:v>
                </c:pt>
              </c:numCache>
            </c:numRef>
          </c:val>
          <c:extLst>
            <c:ext xmlns:c16="http://schemas.microsoft.com/office/drawing/2014/chart" uri="{C3380CC4-5D6E-409C-BE32-E72D297353CC}">
              <c16:uniqueId val="{00000001-D241-4242-996D-09FD622E88A5}"/>
            </c:ext>
          </c:extLst>
        </c:ser>
        <c:ser>
          <c:idx val="2"/>
          <c:order val="2"/>
          <c:tx>
            <c:strRef>
              <c:f>Hoja1!$D$40</c:f>
              <c:strCache>
                <c:ptCount val="1"/>
                <c:pt idx="0">
                  <c:v>Año 2024</c:v>
                </c:pt>
              </c:strCache>
            </c:strRef>
          </c:tx>
          <c:spPr>
            <a:solidFill>
              <a:schemeClr val="accent3"/>
            </a:solidFill>
            <a:ln>
              <a:noFill/>
            </a:ln>
            <a:effectLst/>
          </c:spPr>
          <c:invertIfNegative val="0"/>
          <c:cat>
            <c:strRef>
              <c:f>Hoja1!$A$41:$A$47</c:f>
              <c:strCache>
                <c:ptCount val="7"/>
                <c:pt idx="0">
                  <c:v>CONTROL MEDICO PLANIFICACION FAMILIAR</c:v>
                </c:pt>
                <c:pt idx="1">
                  <c:v>INGRESO Y CONTROL MEDICO PRENATAL</c:v>
                </c:pt>
                <c:pt idx="2">
                  <c:v>CONTROL MEDICO RIESGO CARDIOVASCULAR</c:v>
                </c:pt>
                <c:pt idx="3">
                  <c:v>CONTROL ENFERMERIA PLANIFICACION</c:v>
                </c:pt>
                <c:pt idx="4">
                  <c:v>CONTROL ENFERMERIA RIESGO CARDIOVASCULAR</c:v>
                </c:pt>
                <c:pt idx="5">
                  <c:v>CITOLOGIA</c:v>
                </c:pt>
                <c:pt idx="6">
                  <c:v>VACUNACION</c:v>
                </c:pt>
              </c:strCache>
            </c:strRef>
          </c:cat>
          <c:val>
            <c:numRef>
              <c:f>Hoja1!$D$41:$D$47</c:f>
              <c:numCache>
                <c:formatCode>_(* #,##0_);_(* \(#,##0\);_(* "-"_);_(@_)</c:formatCode>
                <c:ptCount val="7"/>
                <c:pt idx="0">
                  <c:v>223</c:v>
                </c:pt>
                <c:pt idx="1">
                  <c:v>712</c:v>
                </c:pt>
                <c:pt idx="2">
                  <c:v>5225</c:v>
                </c:pt>
                <c:pt idx="3">
                  <c:v>870</c:v>
                </c:pt>
                <c:pt idx="4">
                  <c:v>1378</c:v>
                </c:pt>
                <c:pt idx="5">
                  <c:v>886</c:v>
                </c:pt>
                <c:pt idx="6">
                  <c:v>1990</c:v>
                </c:pt>
              </c:numCache>
            </c:numRef>
          </c:val>
          <c:extLst>
            <c:ext xmlns:c16="http://schemas.microsoft.com/office/drawing/2014/chart" uri="{C3380CC4-5D6E-409C-BE32-E72D297353CC}">
              <c16:uniqueId val="{00000002-D241-4242-996D-09FD622E88A5}"/>
            </c:ext>
          </c:extLst>
        </c:ser>
        <c:ser>
          <c:idx val="3"/>
          <c:order val="3"/>
          <c:tx>
            <c:strRef>
              <c:f>Hoja1!$E$40</c:f>
              <c:strCache>
                <c:ptCount val="1"/>
                <c:pt idx="0">
                  <c:v>Año 2025</c:v>
                </c:pt>
              </c:strCache>
            </c:strRef>
          </c:tx>
          <c:spPr>
            <a:solidFill>
              <a:schemeClr val="accent4"/>
            </a:solidFill>
            <a:ln>
              <a:noFill/>
            </a:ln>
            <a:effectLst/>
          </c:spPr>
          <c:invertIfNegative val="0"/>
          <c:cat>
            <c:strRef>
              <c:f>Hoja1!$A$41:$A$47</c:f>
              <c:strCache>
                <c:ptCount val="7"/>
                <c:pt idx="0">
                  <c:v>CONTROL MEDICO PLANIFICACION FAMILIAR</c:v>
                </c:pt>
                <c:pt idx="1">
                  <c:v>INGRESO Y CONTROL MEDICO PRENATAL</c:v>
                </c:pt>
                <c:pt idx="2">
                  <c:v>CONTROL MEDICO RIESGO CARDIOVASCULAR</c:v>
                </c:pt>
                <c:pt idx="3">
                  <c:v>CONTROL ENFERMERIA PLANIFICACION</c:v>
                </c:pt>
                <c:pt idx="4">
                  <c:v>CONTROL ENFERMERIA RIESGO CARDIOVASCULAR</c:v>
                </c:pt>
                <c:pt idx="5">
                  <c:v>CITOLOGIA</c:v>
                </c:pt>
                <c:pt idx="6">
                  <c:v>VACUNACION</c:v>
                </c:pt>
              </c:strCache>
            </c:strRef>
          </c:cat>
          <c:val>
            <c:numRef>
              <c:f>Hoja1!$E$41:$E$47</c:f>
              <c:numCache>
                <c:formatCode>_(* #,##0_);_(* \(#,##0\);_(* "-"_);_(@_)</c:formatCode>
                <c:ptCount val="7"/>
                <c:pt idx="0">
                  <c:v>260</c:v>
                </c:pt>
                <c:pt idx="1">
                  <c:v>719</c:v>
                </c:pt>
                <c:pt idx="2">
                  <c:v>4548</c:v>
                </c:pt>
                <c:pt idx="3">
                  <c:v>776</c:v>
                </c:pt>
                <c:pt idx="4">
                  <c:v>1124</c:v>
                </c:pt>
                <c:pt idx="5">
                  <c:v>573</c:v>
                </c:pt>
                <c:pt idx="6">
                  <c:v>2242</c:v>
                </c:pt>
              </c:numCache>
            </c:numRef>
          </c:val>
          <c:extLst>
            <c:ext xmlns:c16="http://schemas.microsoft.com/office/drawing/2014/chart" uri="{C3380CC4-5D6E-409C-BE32-E72D297353CC}">
              <c16:uniqueId val="{00000003-D241-4242-996D-09FD622E88A5}"/>
            </c:ext>
          </c:extLst>
        </c:ser>
        <c:dLbls>
          <c:showLegendKey val="0"/>
          <c:showVal val="0"/>
          <c:showCatName val="0"/>
          <c:showSerName val="0"/>
          <c:showPercent val="0"/>
          <c:showBubbleSize val="0"/>
        </c:dLbls>
        <c:gapWidth val="219"/>
        <c:overlap val="-27"/>
        <c:axId val="491260440"/>
        <c:axId val="491261752"/>
      </c:barChart>
      <c:catAx>
        <c:axId val="491260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491261752"/>
        <c:crosses val="autoZero"/>
        <c:auto val="1"/>
        <c:lblAlgn val="ctr"/>
        <c:lblOffset val="100"/>
        <c:noMultiLvlLbl val="0"/>
      </c:catAx>
      <c:valAx>
        <c:axId val="491261752"/>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49126044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s-ES"/>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Hoja1!$B$58</c:f>
              <c:strCache>
                <c:ptCount val="1"/>
                <c:pt idx="0">
                  <c:v>Año 2022</c:v>
                </c:pt>
              </c:strCache>
            </c:strRef>
          </c:tx>
          <c:spPr>
            <a:solidFill>
              <a:schemeClr val="accent1"/>
            </a:solidFill>
            <a:ln>
              <a:noFill/>
            </a:ln>
            <a:effectLst/>
          </c:spPr>
          <c:invertIfNegative val="0"/>
          <c:cat>
            <c:strRef>
              <c:f>Hoja1!$A$59:$A$65</c:f>
              <c:strCache>
                <c:ptCount val="7"/>
                <c:pt idx="0">
                  <c:v>CONSULTA MEDICA URGENCIAS</c:v>
                </c:pt>
                <c:pt idx="1">
                  <c:v>PACIENTES EN OBSERVACION</c:v>
                </c:pt>
                <c:pt idx="2">
                  <c:v>EGRESO HOSPITALARIO</c:v>
                </c:pt>
                <c:pt idx="3">
                  <c:v>NUMERO DE DIAS ESTANCIAS DEL PERIODO</c:v>
                </c:pt>
                <c:pt idx="4">
                  <c:v>TOTAL DIAS CAMAS OCUPADOS</c:v>
                </c:pt>
                <c:pt idx="5">
                  <c:v>PROMEDIO DE DIA ESTANCIA</c:v>
                </c:pt>
                <c:pt idx="6">
                  <c:v>PARTO INSTITUCIONAL</c:v>
                </c:pt>
              </c:strCache>
            </c:strRef>
          </c:cat>
          <c:val>
            <c:numRef>
              <c:f>Hoja1!$B$59:$B$65</c:f>
              <c:numCache>
                <c:formatCode>_(* #,##0_);_(* \(#,##0\);_(* "-"_);_(@_)</c:formatCode>
                <c:ptCount val="7"/>
                <c:pt idx="0">
                  <c:v>8291</c:v>
                </c:pt>
                <c:pt idx="1">
                  <c:v>640</c:v>
                </c:pt>
                <c:pt idx="2">
                  <c:v>179</c:v>
                </c:pt>
                <c:pt idx="3">
                  <c:v>500</c:v>
                </c:pt>
                <c:pt idx="4">
                  <c:v>537</c:v>
                </c:pt>
                <c:pt idx="5">
                  <c:v>35.299999999999997</c:v>
                </c:pt>
                <c:pt idx="6">
                  <c:v>49</c:v>
                </c:pt>
              </c:numCache>
            </c:numRef>
          </c:val>
          <c:extLst>
            <c:ext xmlns:c16="http://schemas.microsoft.com/office/drawing/2014/chart" uri="{C3380CC4-5D6E-409C-BE32-E72D297353CC}">
              <c16:uniqueId val="{00000000-0463-4E9F-829D-C32AB436FCF3}"/>
            </c:ext>
          </c:extLst>
        </c:ser>
        <c:ser>
          <c:idx val="1"/>
          <c:order val="1"/>
          <c:tx>
            <c:strRef>
              <c:f>Hoja1!$C$58</c:f>
              <c:strCache>
                <c:ptCount val="1"/>
                <c:pt idx="0">
                  <c:v>Año 2023</c:v>
                </c:pt>
              </c:strCache>
            </c:strRef>
          </c:tx>
          <c:spPr>
            <a:solidFill>
              <a:schemeClr val="accent2"/>
            </a:solidFill>
            <a:ln>
              <a:noFill/>
            </a:ln>
            <a:effectLst/>
          </c:spPr>
          <c:invertIfNegative val="0"/>
          <c:cat>
            <c:strRef>
              <c:f>Hoja1!$A$59:$A$65</c:f>
              <c:strCache>
                <c:ptCount val="7"/>
                <c:pt idx="0">
                  <c:v>CONSULTA MEDICA URGENCIAS</c:v>
                </c:pt>
                <c:pt idx="1">
                  <c:v>PACIENTES EN OBSERVACION</c:v>
                </c:pt>
                <c:pt idx="2">
                  <c:v>EGRESO HOSPITALARIO</c:v>
                </c:pt>
                <c:pt idx="3">
                  <c:v>NUMERO DE DIAS ESTANCIAS DEL PERIODO</c:v>
                </c:pt>
                <c:pt idx="4">
                  <c:v>TOTAL DIAS CAMAS OCUPADOS</c:v>
                </c:pt>
                <c:pt idx="5">
                  <c:v>PROMEDIO DE DIA ESTANCIA</c:v>
                </c:pt>
                <c:pt idx="6">
                  <c:v>PARTO INSTITUCIONAL</c:v>
                </c:pt>
              </c:strCache>
            </c:strRef>
          </c:cat>
          <c:val>
            <c:numRef>
              <c:f>Hoja1!$C$59:$C$65</c:f>
              <c:numCache>
                <c:formatCode>_(* #,##0_);_(* \(#,##0\);_(* "-"_);_(@_)</c:formatCode>
                <c:ptCount val="7"/>
                <c:pt idx="0">
                  <c:v>8121</c:v>
                </c:pt>
                <c:pt idx="1">
                  <c:v>895</c:v>
                </c:pt>
                <c:pt idx="2">
                  <c:v>198</c:v>
                </c:pt>
                <c:pt idx="3">
                  <c:v>884</c:v>
                </c:pt>
                <c:pt idx="4">
                  <c:v>813</c:v>
                </c:pt>
                <c:pt idx="5">
                  <c:v>53</c:v>
                </c:pt>
                <c:pt idx="6">
                  <c:v>38</c:v>
                </c:pt>
              </c:numCache>
            </c:numRef>
          </c:val>
          <c:extLst>
            <c:ext xmlns:c16="http://schemas.microsoft.com/office/drawing/2014/chart" uri="{C3380CC4-5D6E-409C-BE32-E72D297353CC}">
              <c16:uniqueId val="{00000001-0463-4E9F-829D-C32AB436FCF3}"/>
            </c:ext>
          </c:extLst>
        </c:ser>
        <c:ser>
          <c:idx val="2"/>
          <c:order val="2"/>
          <c:tx>
            <c:strRef>
              <c:f>Hoja1!$D$58</c:f>
              <c:strCache>
                <c:ptCount val="1"/>
                <c:pt idx="0">
                  <c:v>Año 2024</c:v>
                </c:pt>
              </c:strCache>
            </c:strRef>
          </c:tx>
          <c:spPr>
            <a:solidFill>
              <a:schemeClr val="accent3"/>
            </a:solidFill>
            <a:ln>
              <a:noFill/>
            </a:ln>
            <a:effectLst/>
          </c:spPr>
          <c:invertIfNegative val="0"/>
          <c:cat>
            <c:strRef>
              <c:f>Hoja1!$A$59:$A$65</c:f>
              <c:strCache>
                <c:ptCount val="7"/>
                <c:pt idx="0">
                  <c:v>CONSULTA MEDICA URGENCIAS</c:v>
                </c:pt>
                <c:pt idx="1">
                  <c:v>PACIENTES EN OBSERVACION</c:v>
                </c:pt>
                <c:pt idx="2">
                  <c:v>EGRESO HOSPITALARIO</c:v>
                </c:pt>
                <c:pt idx="3">
                  <c:v>NUMERO DE DIAS ESTANCIAS DEL PERIODO</c:v>
                </c:pt>
                <c:pt idx="4">
                  <c:v>TOTAL DIAS CAMAS OCUPADOS</c:v>
                </c:pt>
                <c:pt idx="5">
                  <c:v>PROMEDIO DE DIA ESTANCIA</c:v>
                </c:pt>
                <c:pt idx="6">
                  <c:v>PARTO INSTITUCIONAL</c:v>
                </c:pt>
              </c:strCache>
            </c:strRef>
          </c:cat>
          <c:val>
            <c:numRef>
              <c:f>Hoja1!$D$59:$D$65</c:f>
              <c:numCache>
                <c:formatCode>_(* #,##0_);_(* \(#,##0\);_(* "-"_);_(@_)</c:formatCode>
                <c:ptCount val="7"/>
                <c:pt idx="0">
                  <c:v>5538</c:v>
                </c:pt>
                <c:pt idx="1">
                  <c:v>986</c:v>
                </c:pt>
                <c:pt idx="2">
                  <c:v>261</c:v>
                </c:pt>
                <c:pt idx="3">
                  <c:v>883</c:v>
                </c:pt>
                <c:pt idx="4">
                  <c:v>882</c:v>
                </c:pt>
                <c:pt idx="5">
                  <c:v>42</c:v>
                </c:pt>
                <c:pt idx="6">
                  <c:v>14</c:v>
                </c:pt>
              </c:numCache>
            </c:numRef>
          </c:val>
          <c:extLst>
            <c:ext xmlns:c16="http://schemas.microsoft.com/office/drawing/2014/chart" uri="{C3380CC4-5D6E-409C-BE32-E72D297353CC}">
              <c16:uniqueId val="{00000002-0463-4E9F-829D-C32AB436FCF3}"/>
            </c:ext>
          </c:extLst>
        </c:ser>
        <c:ser>
          <c:idx val="3"/>
          <c:order val="3"/>
          <c:tx>
            <c:strRef>
              <c:f>Hoja1!$E$58</c:f>
              <c:strCache>
                <c:ptCount val="1"/>
                <c:pt idx="0">
                  <c:v>Año 2025</c:v>
                </c:pt>
              </c:strCache>
            </c:strRef>
          </c:tx>
          <c:spPr>
            <a:solidFill>
              <a:schemeClr val="accent4"/>
            </a:solidFill>
            <a:ln>
              <a:noFill/>
            </a:ln>
            <a:effectLst/>
          </c:spPr>
          <c:invertIfNegative val="0"/>
          <c:cat>
            <c:strRef>
              <c:f>Hoja1!$A$59:$A$65</c:f>
              <c:strCache>
                <c:ptCount val="7"/>
                <c:pt idx="0">
                  <c:v>CONSULTA MEDICA URGENCIAS</c:v>
                </c:pt>
                <c:pt idx="1">
                  <c:v>PACIENTES EN OBSERVACION</c:v>
                </c:pt>
                <c:pt idx="2">
                  <c:v>EGRESO HOSPITALARIO</c:v>
                </c:pt>
                <c:pt idx="3">
                  <c:v>NUMERO DE DIAS ESTANCIAS DEL PERIODO</c:v>
                </c:pt>
                <c:pt idx="4">
                  <c:v>TOTAL DIAS CAMAS OCUPADOS</c:v>
                </c:pt>
                <c:pt idx="5">
                  <c:v>PROMEDIO DE DIA ESTANCIA</c:v>
                </c:pt>
                <c:pt idx="6">
                  <c:v>PARTO INSTITUCIONAL</c:v>
                </c:pt>
              </c:strCache>
            </c:strRef>
          </c:cat>
          <c:val>
            <c:numRef>
              <c:f>Hoja1!$E$59:$E$65</c:f>
              <c:numCache>
                <c:formatCode>_(* #,##0_);_(* \(#,##0\);_(* "-"_);_(@_)</c:formatCode>
                <c:ptCount val="7"/>
                <c:pt idx="0">
                  <c:v>5209</c:v>
                </c:pt>
                <c:pt idx="1">
                  <c:v>825</c:v>
                </c:pt>
                <c:pt idx="2">
                  <c:v>275</c:v>
                </c:pt>
                <c:pt idx="3">
                  <c:v>909</c:v>
                </c:pt>
                <c:pt idx="4">
                  <c:v>909</c:v>
                </c:pt>
                <c:pt idx="5">
                  <c:v>40.21</c:v>
                </c:pt>
                <c:pt idx="6">
                  <c:v>12</c:v>
                </c:pt>
              </c:numCache>
            </c:numRef>
          </c:val>
          <c:extLst>
            <c:ext xmlns:c16="http://schemas.microsoft.com/office/drawing/2014/chart" uri="{C3380CC4-5D6E-409C-BE32-E72D297353CC}">
              <c16:uniqueId val="{00000003-0463-4E9F-829D-C32AB436FCF3}"/>
            </c:ext>
          </c:extLst>
        </c:ser>
        <c:dLbls>
          <c:showLegendKey val="0"/>
          <c:showVal val="0"/>
          <c:showCatName val="0"/>
          <c:showSerName val="0"/>
          <c:showPercent val="0"/>
          <c:showBubbleSize val="0"/>
        </c:dLbls>
        <c:gapWidth val="219"/>
        <c:overlap val="-27"/>
        <c:axId val="814286880"/>
        <c:axId val="814290816"/>
      </c:barChart>
      <c:catAx>
        <c:axId val="814286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814290816"/>
        <c:crosses val="autoZero"/>
        <c:auto val="1"/>
        <c:lblAlgn val="ctr"/>
        <c:lblOffset val="100"/>
        <c:noMultiLvlLbl val="0"/>
      </c:catAx>
      <c:valAx>
        <c:axId val="814290816"/>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81428688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s-ES"/>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Hoja1!$B$74</c:f>
              <c:strCache>
                <c:ptCount val="1"/>
                <c:pt idx="0">
                  <c:v>Año 2022</c:v>
                </c:pt>
              </c:strCache>
            </c:strRef>
          </c:tx>
          <c:spPr>
            <a:solidFill>
              <a:schemeClr val="accent1"/>
            </a:solidFill>
            <a:ln>
              <a:noFill/>
            </a:ln>
            <a:effectLst/>
          </c:spPr>
          <c:invertIfNegative val="0"/>
          <c:cat>
            <c:strRef>
              <c:f>Hoja1!$A$75:$A$83</c:f>
              <c:strCache>
                <c:ptCount val="9"/>
                <c:pt idx="0">
                  <c:v>EXAMENES DE LABORATORIO</c:v>
                </c:pt>
                <c:pt idx="1">
                  <c:v>ELECTROCARDIOGRAMA</c:v>
                </c:pt>
                <c:pt idx="2">
                  <c:v>MONITOREO FETAL</c:v>
                </c:pt>
                <c:pt idx="3">
                  <c:v>RX GENERAL</c:v>
                </c:pt>
                <c:pt idx="4">
                  <c:v>CONSULTA POR OPTOMETRIA</c:v>
                </c:pt>
                <c:pt idx="5">
                  <c:v>FORMULAS DESPACHADAS</c:v>
                </c:pt>
                <c:pt idx="6">
                  <c:v>REMISIONES DIFERIDAS</c:v>
                </c:pt>
                <c:pt idx="7">
                  <c:v>NECROPSIAS</c:v>
                </c:pt>
                <c:pt idx="8">
                  <c:v>RECONOCIMIENTOS</c:v>
                </c:pt>
              </c:strCache>
            </c:strRef>
          </c:cat>
          <c:val>
            <c:numRef>
              <c:f>Hoja1!$B$75:$B$83</c:f>
              <c:numCache>
                <c:formatCode>_(* #,##0_);_(* \(#,##0\);_(* "-"_);_(@_)</c:formatCode>
                <c:ptCount val="9"/>
                <c:pt idx="0">
                  <c:v>31993</c:v>
                </c:pt>
                <c:pt idx="1">
                  <c:v>2786</c:v>
                </c:pt>
                <c:pt idx="2">
                  <c:v>173</c:v>
                </c:pt>
                <c:pt idx="3">
                  <c:v>1939</c:v>
                </c:pt>
                <c:pt idx="4">
                  <c:v>166</c:v>
                </c:pt>
                <c:pt idx="5">
                  <c:v>46310</c:v>
                </c:pt>
                <c:pt idx="6">
                  <c:v>8353</c:v>
                </c:pt>
                <c:pt idx="7">
                  <c:v>10</c:v>
                </c:pt>
                <c:pt idx="8">
                  <c:v>141</c:v>
                </c:pt>
              </c:numCache>
            </c:numRef>
          </c:val>
          <c:extLst>
            <c:ext xmlns:c16="http://schemas.microsoft.com/office/drawing/2014/chart" uri="{C3380CC4-5D6E-409C-BE32-E72D297353CC}">
              <c16:uniqueId val="{00000000-50AC-4DB2-B8B9-4BEEFD03DA13}"/>
            </c:ext>
          </c:extLst>
        </c:ser>
        <c:ser>
          <c:idx val="1"/>
          <c:order val="1"/>
          <c:tx>
            <c:strRef>
              <c:f>Hoja1!$C$74</c:f>
              <c:strCache>
                <c:ptCount val="1"/>
                <c:pt idx="0">
                  <c:v>Año 2023</c:v>
                </c:pt>
              </c:strCache>
            </c:strRef>
          </c:tx>
          <c:spPr>
            <a:solidFill>
              <a:schemeClr val="accent2"/>
            </a:solidFill>
            <a:ln>
              <a:noFill/>
            </a:ln>
            <a:effectLst/>
          </c:spPr>
          <c:invertIfNegative val="0"/>
          <c:cat>
            <c:strRef>
              <c:f>Hoja1!$A$75:$A$83</c:f>
              <c:strCache>
                <c:ptCount val="9"/>
                <c:pt idx="0">
                  <c:v>EXAMENES DE LABORATORIO</c:v>
                </c:pt>
                <c:pt idx="1">
                  <c:v>ELECTROCARDIOGRAMA</c:v>
                </c:pt>
                <c:pt idx="2">
                  <c:v>MONITOREO FETAL</c:v>
                </c:pt>
                <c:pt idx="3">
                  <c:v>RX GENERAL</c:v>
                </c:pt>
                <c:pt idx="4">
                  <c:v>CONSULTA POR OPTOMETRIA</c:v>
                </c:pt>
                <c:pt idx="5">
                  <c:v>FORMULAS DESPACHADAS</c:v>
                </c:pt>
                <c:pt idx="6">
                  <c:v>REMISIONES DIFERIDAS</c:v>
                </c:pt>
                <c:pt idx="7">
                  <c:v>NECROPSIAS</c:v>
                </c:pt>
                <c:pt idx="8">
                  <c:v>RECONOCIMIENTOS</c:v>
                </c:pt>
              </c:strCache>
            </c:strRef>
          </c:cat>
          <c:val>
            <c:numRef>
              <c:f>Hoja1!$C$75:$C$83</c:f>
              <c:numCache>
                <c:formatCode>_(* #,##0_);_(* \(#,##0\);_(* "-"_);_(@_)</c:formatCode>
                <c:ptCount val="9"/>
                <c:pt idx="0">
                  <c:v>35200</c:v>
                </c:pt>
                <c:pt idx="1">
                  <c:v>2995</c:v>
                </c:pt>
                <c:pt idx="2">
                  <c:v>160</c:v>
                </c:pt>
                <c:pt idx="3">
                  <c:v>2994</c:v>
                </c:pt>
                <c:pt idx="4">
                  <c:v>146</c:v>
                </c:pt>
                <c:pt idx="5">
                  <c:v>49571</c:v>
                </c:pt>
                <c:pt idx="6">
                  <c:v>9845</c:v>
                </c:pt>
                <c:pt idx="7">
                  <c:v>17</c:v>
                </c:pt>
                <c:pt idx="8">
                  <c:v>101</c:v>
                </c:pt>
              </c:numCache>
            </c:numRef>
          </c:val>
          <c:extLst>
            <c:ext xmlns:c16="http://schemas.microsoft.com/office/drawing/2014/chart" uri="{C3380CC4-5D6E-409C-BE32-E72D297353CC}">
              <c16:uniqueId val="{00000001-50AC-4DB2-B8B9-4BEEFD03DA13}"/>
            </c:ext>
          </c:extLst>
        </c:ser>
        <c:ser>
          <c:idx val="2"/>
          <c:order val="2"/>
          <c:tx>
            <c:strRef>
              <c:f>Hoja1!$D$74</c:f>
              <c:strCache>
                <c:ptCount val="1"/>
                <c:pt idx="0">
                  <c:v>Año 2024</c:v>
                </c:pt>
              </c:strCache>
            </c:strRef>
          </c:tx>
          <c:spPr>
            <a:solidFill>
              <a:schemeClr val="accent3"/>
            </a:solidFill>
            <a:ln>
              <a:noFill/>
            </a:ln>
            <a:effectLst/>
          </c:spPr>
          <c:invertIfNegative val="0"/>
          <c:cat>
            <c:strRef>
              <c:f>Hoja1!$A$75:$A$83</c:f>
              <c:strCache>
                <c:ptCount val="9"/>
                <c:pt idx="0">
                  <c:v>EXAMENES DE LABORATORIO</c:v>
                </c:pt>
                <c:pt idx="1">
                  <c:v>ELECTROCARDIOGRAMA</c:v>
                </c:pt>
                <c:pt idx="2">
                  <c:v>MONITOREO FETAL</c:v>
                </c:pt>
                <c:pt idx="3">
                  <c:v>RX GENERAL</c:v>
                </c:pt>
                <c:pt idx="4">
                  <c:v>CONSULTA POR OPTOMETRIA</c:v>
                </c:pt>
                <c:pt idx="5">
                  <c:v>FORMULAS DESPACHADAS</c:v>
                </c:pt>
                <c:pt idx="6">
                  <c:v>REMISIONES DIFERIDAS</c:v>
                </c:pt>
                <c:pt idx="7">
                  <c:v>NECROPSIAS</c:v>
                </c:pt>
                <c:pt idx="8">
                  <c:v>RECONOCIMIENTOS</c:v>
                </c:pt>
              </c:strCache>
            </c:strRef>
          </c:cat>
          <c:val>
            <c:numRef>
              <c:f>Hoja1!$D$75:$D$83</c:f>
              <c:numCache>
                <c:formatCode>_(* #,##0_);_(* \(#,##0\);_(* "-"_);_(@_)</c:formatCode>
                <c:ptCount val="9"/>
                <c:pt idx="0">
                  <c:v>37508</c:v>
                </c:pt>
                <c:pt idx="1">
                  <c:v>2972</c:v>
                </c:pt>
                <c:pt idx="2">
                  <c:v>112</c:v>
                </c:pt>
                <c:pt idx="3">
                  <c:v>2909</c:v>
                </c:pt>
                <c:pt idx="4">
                  <c:v>106</c:v>
                </c:pt>
                <c:pt idx="5">
                  <c:v>45509</c:v>
                </c:pt>
                <c:pt idx="6">
                  <c:v>12254</c:v>
                </c:pt>
                <c:pt idx="7">
                  <c:v>18</c:v>
                </c:pt>
                <c:pt idx="8">
                  <c:v>103</c:v>
                </c:pt>
              </c:numCache>
            </c:numRef>
          </c:val>
          <c:extLst>
            <c:ext xmlns:c16="http://schemas.microsoft.com/office/drawing/2014/chart" uri="{C3380CC4-5D6E-409C-BE32-E72D297353CC}">
              <c16:uniqueId val="{00000002-50AC-4DB2-B8B9-4BEEFD03DA13}"/>
            </c:ext>
          </c:extLst>
        </c:ser>
        <c:ser>
          <c:idx val="3"/>
          <c:order val="3"/>
          <c:tx>
            <c:strRef>
              <c:f>Hoja1!$E$74</c:f>
              <c:strCache>
                <c:ptCount val="1"/>
                <c:pt idx="0">
                  <c:v>Año 2025</c:v>
                </c:pt>
              </c:strCache>
            </c:strRef>
          </c:tx>
          <c:spPr>
            <a:solidFill>
              <a:schemeClr val="accent4"/>
            </a:solidFill>
            <a:ln>
              <a:noFill/>
            </a:ln>
            <a:effectLst/>
          </c:spPr>
          <c:invertIfNegative val="0"/>
          <c:cat>
            <c:strRef>
              <c:f>Hoja1!$A$75:$A$83</c:f>
              <c:strCache>
                <c:ptCount val="9"/>
                <c:pt idx="0">
                  <c:v>EXAMENES DE LABORATORIO</c:v>
                </c:pt>
                <c:pt idx="1">
                  <c:v>ELECTROCARDIOGRAMA</c:v>
                </c:pt>
                <c:pt idx="2">
                  <c:v>MONITOREO FETAL</c:v>
                </c:pt>
                <c:pt idx="3">
                  <c:v>RX GENERAL</c:v>
                </c:pt>
                <c:pt idx="4">
                  <c:v>CONSULTA POR OPTOMETRIA</c:v>
                </c:pt>
                <c:pt idx="5">
                  <c:v>FORMULAS DESPACHADAS</c:v>
                </c:pt>
                <c:pt idx="6">
                  <c:v>REMISIONES DIFERIDAS</c:v>
                </c:pt>
                <c:pt idx="7">
                  <c:v>NECROPSIAS</c:v>
                </c:pt>
                <c:pt idx="8">
                  <c:v>RECONOCIMIENTOS</c:v>
                </c:pt>
              </c:strCache>
            </c:strRef>
          </c:cat>
          <c:val>
            <c:numRef>
              <c:f>Hoja1!$E$75:$E$83</c:f>
              <c:numCache>
                <c:formatCode>_(* #,##0_);_(* \(#,##0\);_(* "-"_);_(@_)</c:formatCode>
                <c:ptCount val="9"/>
                <c:pt idx="0">
                  <c:v>37085</c:v>
                </c:pt>
                <c:pt idx="1">
                  <c:v>2843</c:v>
                </c:pt>
                <c:pt idx="2">
                  <c:v>104</c:v>
                </c:pt>
                <c:pt idx="3">
                  <c:v>2255</c:v>
                </c:pt>
                <c:pt idx="4">
                  <c:v>154</c:v>
                </c:pt>
                <c:pt idx="5">
                  <c:v>39651</c:v>
                </c:pt>
                <c:pt idx="6">
                  <c:v>15688</c:v>
                </c:pt>
                <c:pt idx="7">
                  <c:v>16</c:v>
                </c:pt>
                <c:pt idx="8">
                  <c:v>163</c:v>
                </c:pt>
              </c:numCache>
            </c:numRef>
          </c:val>
          <c:extLst>
            <c:ext xmlns:c16="http://schemas.microsoft.com/office/drawing/2014/chart" uri="{C3380CC4-5D6E-409C-BE32-E72D297353CC}">
              <c16:uniqueId val="{00000003-50AC-4DB2-B8B9-4BEEFD03DA13}"/>
            </c:ext>
          </c:extLst>
        </c:ser>
        <c:dLbls>
          <c:showLegendKey val="0"/>
          <c:showVal val="0"/>
          <c:showCatName val="0"/>
          <c:showSerName val="0"/>
          <c:showPercent val="0"/>
          <c:showBubbleSize val="0"/>
        </c:dLbls>
        <c:gapWidth val="219"/>
        <c:overlap val="-27"/>
        <c:axId val="615010600"/>
        <c:axId val="615007320"/>
      </c:barChart>
      <c:catAx>
        <c:axId val="615010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615007320"/>
        <c:crosses val="autoZero"/>
        <c:auto val="1"/>
        <c:lblAlgn val="ctr"/>
        <c:lblOffset val="100"/>
        <c:noMultiLvlLbl val="0"/>
      </c:catAx>
      <c:valAx>
        <c:axId val="615007320"/>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61501060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s-ES"/>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C00000"/>
              </a:solidFill>
              <a:ln>
                <a:noFill/>
              </a:ln>
              <a:effectLst/>
            </c:spPr>
            <c:extLst>
              <c:ext xmlns:c16="http://schemas.microsoft.com/office/drawing/2014/chart" uri="{C3380CC4-5D6E-409C-BE32-E72D297353CC}">
                <c16:uniqueId val="{00000001-652B-4265-8955-EB3CA0DD5960}"/>
              </c:ext>
            </c:extLst>
          </c:dPt>
          <c:dPt>
            <c:idx val="1"/>
            <c:invertIfNegative val="0"/>
            <c:bubble3D val="0"/>
            <c:spPr>
              <a:solidFill>
                <a:srgbClr val="0070C0"/>
              </a:solidFill>
              <a:ln>
                <a:noFill/>
              </a:ln>
              <a:effectLst/>
            </c:spPr>
            <c:extLst>
              <c:ext xmlns:c16="http://schemas.microsoft.com/office/drawing/2014/chart" uri="{C3380CC4-5D6E-409C-BE32-E72D297353CC}">
                <c16:uniqueId val="{00000002-652B-4265-8955-EB3CA0DD5960}"/>
              </c:ext>
            </c:extLst>
          </c:dPt>
          <c:dPt>
            <c:idx val="2"/>
            <c:invertIfNegative val="0"/>
            <c:bubble3D val="0"/>
            <c:spPr>
              <a:solidFill>
                <a:srgbClr val="00B050"/>
              </a:solidFill>
              <a:ln>
                <a:noFill/>
              </a:ln>
              <a:effectLst/>
            </c:spPr>
            <c:extLst>
              <c:ext xmlns:c16="http://schemas.microsoft.com/office/drawing/2014/chart" uri="{C3380CC4-5D6E-409C-BE32-E72D297353CC}">
                <c16:uniqueId val="{00000003-652B-4265-8955-EB3CA0DD5960}"/>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Hoja1!$A$32:$A$34</c:f>
              <c:strCache>
                <c:ptCount val="3"/>
                <c:pt idx="0">
                  <c:v>PERSONAL ADMINISTRATIVO</c:v>
                </c:pt>
                <c:pt idx="1">
                  <c:v>PERSONAL ASISTENCIAL</c:v>
                </c:pt>
                <c:pt idx="2">
                  <c:v>TRABAJADOR OFICIAL</c:v>
                </c:pt>
              </c:strCache>
            </c:strRef>
          </c:cat>
          <c:val>
            <c:numRef>
              <c:f>Hoja1!$B$32:$B$34</c:f>
              <c:numCache>
                <c:formatCode>General</c:formatCode>
                <c:ptCount val="3"/>
                <c:pt idx="0">
                  <c:v>18</c:v>
                </c:pt>
                <c:pt idx="1">
                  <c:v>34</c:v>
                </c:pt>
                <c:pt idx="2">
                  <c:v>10</c:v>
                </c:pt>
              </c:numCache>
            </c:numRef>
          </c:val>
          <c:extLst>
            <c:ext xmlns:c16="http://schemas.microsoft.com/office/drawing/2014/chart" uri="{C3380CC4-5D6E-409C-BE32-E72D297353CC}">
              <c16:uniqueId val="{00000000-652B-4265-8955-EB3CA0DD5960}"/>
            </c:ext>
          </c:extLst>
        </c:ser>
        <c:dLbls>
          <c:showLegendKey val="0"/>
          <c:showVal val="0"/>
          <c:showCatName val="0"/>
          <c:showSerName val="0"/>
          <c:showPercent val="0"/>
          <c:showBubbleSize val="0"/>
        </c:dLbls>
        <c:gapWidth val="150"/>
        <c:axId val="476994880"/>
        <c:axId val="476995208"/>
      </c:barChart>
      <c:catAx>
        <c:axId val="476994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476995208"/>
        <c:crosses val="autoZero"/>
        <c:auto val="1"/>
        <c:lblAlgn val="ctr"/>
        <c:lblOffset val="100"/>
        <c:noMultiLvlLbl val="0"/>
      </c:catAx>
      <c:valAx>
        <c:axId val="4769952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dirty="0"/>
                  <a:t>CANTIDAD</a:t>
                </a:r>
              </a:p>
            </c:rich>
          </c:tx>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s-E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47699488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200" b="1" i="0" u="none" strike="noStrike" kern="1200" baseline="0">
                <a:solidFill>
                  <a:schemeClr val="tx1">
                    <a:lumMod val="65000"/>
                    <a:lumOff val="35000"/>
                  </a:schemeClr>
                </a:solidFill>
                <a:latin typeface="+mn-lt"/>
                <a:ea typeface="+mn-ea"/>
                <a:cs typeface="+mn-cs"/>
              </a:defRPr>
            </a:pPr>
            <a:endParaRPr lang="es-ES"/>
          </a:p>
        </c:txPr>
      </c:dTable>
      <c:spPr>
        <a:noFill/>
        <a:ln>
          <a:solidFill>
            <a:schemeClr val="tx2">
              <a:lumMod val="50000"/>
            </a:schemeClr>
          </a:solidFill>
        </a:ln>
        <a:effectLst/>
      </c:spPr>
    </c:plotArea>
    <c:plotVisOnly val="1"/>
    <c:dispBlanksAs val="gap"/>
    <c:showDLblsOverMax val="0"/>
  </c:chart>
  <c:spPr>
    <a:noFill/>
    <a:ln>
      <a:solidFill>
        <a:schemeClr val="tx2">
          <a:lumMod val="50000"/>
        </a:schemeClr>
      </a:solidFill>
    </a:ln>
    <a:effectLst/>
  </c:spPr>
  <c:txPr>
    <a:bodyPr/>
    <a:lstStyle/>
    <a:p>
      <a:pPr>
        <a:defRPr/>
      </a:pPr>
      <a:endParaRPr lang="es-E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Hoja1!$A$23:$A$28</c:f>
              <c:strCache>
                <c:ptCount val="6"/>
                <c:pt idx="0">
                  <c:v>De Periodo</c:v>
                </c:pt>
                <c:pt idx="1">
                  <c:v>Carrera Administrativa</c:v>
                </c:pt>
                <c:pt idx="2">
                  <c:v>Libre Nombramiento y Remoción</c:v>
                </c:pt>
                <c:pt idx="3">
                  <c:v>Provisionales</c:v>
                </c:pt>
                <c:pt idx="4">
                  <c:v>Trabajador oficial</c:v>
                </c:pt>
                <c:pt idx="5">
                  <c:v>Servicio Social Obligatorio</c:v>
                </c:pt>
              </c:strCache>
            </c:strRef>
          </c:cat>
          <c:val>
            <c:numRef>
              <c:f>Hoja1!$B$23:$B$28</c:f>
              <c:numCache>
                <c:formatCode>General</c:formatCode>
                <c:ptCount val="6"/>
                <c:pt idx="0">
                  <c:v>2</c:v>
                </c:pt>
                <c:pt idx="1">
                  <c:v>33</c:v>
                </c:pt>
                <c:pt idx="2">
                  <c:v>1</c:v>
                </c:pt>
                <c:pt idx="3">
                  <c:v>15</c:v>
                </c:pt>
                <c:pt idx="4">
                  <c:v>10</c:v>
                </c:pt>
                <c:pt idx="5">
                  <c:v>1</c:v>
                </c:pt>
              </c:numCache>
            </c:numRef>
          </c:val>
          <c:extLst>
            <c:ext xmlns:c16="http://schemas.microsoft.com/office/drawing/2014/chart" uri="{C3380CC4-5D6E-409C-BE32-E72D297353CC}">
              <c16:uniqueId val="{00000000-0EDB-4961-A122-0A123F97A5DA}"/>
            </c:ext>
          </c:extLst>
        </c:ser>
        <c:dLbls>
          <c:showLegendKey val="0"/>
          <c:showVal val="0"/>
          <c:showCatName val="0"/>
          <c:showSerName val="0"/>
          <c:showPercent val="0"/>
          <c:showBubbleSize val="0"/>
        </c:dLbls>
        <c:gapWidth val="150"/>
        <c:axId val="478774944"/>
        <c:axId val="478776256"/>
      </c:barChart>
      <c:catAx>
        <c:axId val="478774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478776256"/>
        <c:crosses val="autoZero"/>
        <c:auto val="1"/>
        <c:lblAlgn val="ctr"/>
        <c:lblOffset val="100"/>
        <c:noMultiLvlLbl val="0"/>
      </c:catAx>
      <c:valAx>
        <c:axId val="4787762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s-ES" b="1" dirty="0"/>
                  <a:t>CANTIDAD</a:t>
                </a:r>
              </a:p>
            </c:rich>
          </c:tx>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s-E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47877494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600" b="1" i="0" u="none" strike="noStrike" kern="1200" baseline="0">
                <a:solidFill>
                  <a:schemeClr val="tx1">
                    <a:lumMod val="65000"/>
                    <a:lumOff val="35000"/>
                  </a:schemeClr>
                </a:solidFill>
                <a:latin typeface="+mn-lt"/>
                <a:ea typeface="+mn-ea"/>
                <a:cs typeface="+mn-cs"/>
              </a:defRPr>
            </a:pPr>
            <a:endParaRPr lang="es-ES"/>
          </a:p>
        </c:txPr>
      </c:dTable>
      <c:spPr>
        <a:noFill/>
        <a:ln>
          <a:solidFill>
            <a:schemeClr val="tx1"/>
          </a:solidFill>
        </a:ln>
        <a:effectLst/>
      </c:spPr>
    </c:plotArea>
    <c:plotVisOnly val="1"/>
    <c:dispBlanksAs val="gap"/>
    <c:showDLblsOverMax val="0"/>
  </c:chart>
  <c:spPr>
    <a:noFill/>
    <a:ln>
      <a:solidFill>
        <a:schemeClr val="tx2">
          <a:lumMod val="50000"/>
        </a:schemeClr>
      </a:solidFill>
    </a:ln>
    <a:effectLst/>
  </c:spPr>
  <c:txPr>
    <a:bodyPr/>
    <a:lstStyle/>
    <a:p>
      <a:pPr>
        <a:defRPr/>
      </a:pPr>
      <a:endParaRPr lang="es-E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bg2">
                <a:lumMod val="2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Hoja1!$C$18</c:f>
              <c:strCache>
                <c:ptCount val="1"/>
                <c:pt idx="0">
                  <c:v>Porcentaje de cumplimiento</c:v>
                </c:pt>
              </c:strCache>
            </c:strRef>
          </c:cat>
          <c:val>
            <c:numRef>
              <c:f>Hoja1!$D$18</c:f>
              <c:numCache>
                <c:formatCode>0.00%</c:formatCode>
                <c:ptCount val="1"/>
                <c:pt idx="0">
                  <c:v>0.94030000000000002</c:v>
                </c:pt>
              </c:numCache>
            </c:numRef>
          </c:val>
          <c:extLst>
            <c:ext xmlns:c16="http://schemas.microsoft.com/office/drawing/2014/chart" uri="{C3380CC4-5D6E-409C-BE32-E72D297353CC}">
              <c16:uniqueId val="{00000000-7B9B-4321-8D18-443F036954D8}"/>
            </c:ext>
          </c:extLst>
        </c:ser>
        <c:dLbls>
          <c:dLblPos val="outEnd"/>
          <c:showLegendKey val="0"/>
          <c:showVal val="1"/>
          <c:showCatName val="0"/>
          <c:showSerName val="0"/>
          <c:showPercent val="0"/>
          <c:showBubbleSize val="0"/>
        </c:dLbls>
        <c:gapWidth val="219"/>
        <c:overlap val="-27"/>
        <c:axId val="465073304"/>
        <c:axId val="465074288"/>
      </c:barChart>
      <c:catAx>
        <c:axId val="465073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465074288"/>
        <c:crosses val="autoZero"/>
        <c:auto val="1"/>
        <c:lblAlgn val="ctr"/>
        <c:lblOffset val="100"/>
        <c:noMultiLvlLbl val="0"/>
      </c:catAx>
      <c:valAx>
        <c:axId val="46507428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4650733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AFCC4B-0B06-4E2A-8B00-489E9AD1D662}" type="datetimeFigureOut">
              <a:rPr lang="es-ES" smtClean="0"/>
              <a:t>07/04/2026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0BC000-951E-4DFC-89BF-740405C0679D}" type="slidenum">
              <a:rPr lang="es-ES" smtClean="0"/>
              <a:t>‹Nº›</a:t>
            </a:fld>
            <a:endParaRPr lang="es-ES"/>
          </a:p>
        </p:txBody>
      </p:sp>
    </p:spTree>
    <p:extLst>
      <p:ext uri="{BB962C8B-B14F-4D97-AF65-F5344CB8AC3E}">
        <p14:creationId xmlns:p14="http://schemas.microsoft.com/office/powerpoint/2010/main" val="3838148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5"/>
          </p:nvPr>
        </p:nvSpPr>
        <p:spPr/>
        <p:txBody>
          <a:bodyPr rtlCol="0"/>
          <a:lstStyle/>
          <a:p>
            <a:pPr rtl="0"/>
            <a:fld id="{284ECAD9-32EE-4091-BDA5-6BD15ACC5E58}" type="slidenum">
              <a:rPr lang="es-ES" smtClean="0"/>
              <a:t>58</a:t>
            </a:fld>
            <a:endParaRPr lang="es-ES" dirty="0"/>
          </a:p>
        </p:txBody>
      </p:sp>
    </p:spTree>
    <p:extLst>
      <p:ext uri="{BB962C8B-B14F-4D97-AF65-F5344CB8AC3E}">
        <p14:creationId xmlns:p14="http://schemas.microsoft.com/office/powerpoint/2010/main" val="1616980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5"/>
          </p:nvPr>
        </p:nvSpPr>
        <p:spPr/>
        <p:txBody>
          <a:bodyPr rtlCol="0"/>
          <a:lstStyle/>
          <a:p>
            <a:pPr rtl="0"/>
            <a:fld id="{284ECAD9-32EE-4091-BDA5-6BD15ACC5E58}" type="slidenum">
              <a:rPr lang="es-ES" smtClean="0"/>
              <a:t>84</a:t>
            </a:fld>
            <a:endParaRPr lang="es-ES" dirty="0"/>
          </a:p>
        </p:txBody>
      </p:sp>
    </p:spTree>
    <p:extLst>
      <p:ext uri="{BB962C8B-B14F-4D97-AF65-F5344CB8AC3E}">
        <p14:creationId xmlns:p14="http://schemas.microsoft.com/office/powerpoint/2010/main" val="3221273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s-MX"/>
              <a:t>Haz clic para modificar el estilo de título del patrón</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9501FF28-909C-0D43-829A-A5BC5F899356}" type="datetimeFigureOut">
              <a:rPr lang="es-ES_tradnl" smtClean="0"/>
              <a:t>07/04/2026</a:t>
            </a:fld>
            <a:endParaRPr lang="es-ES_tradnl"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s-ES_tradnl"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407DCB92-3209-684D-83D5-E6256B831C4C}" type="slidenum">
              <a:rPr lang="es-ES_tradnl" smtClean="0"/>
              <a:t>‹Nº›</a:t>
            </a:fld>
            <a:endParaRPr lang="es-ES_tradnl"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721320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9501FF28-909C-0D43-829A-A5BC5F899356}" type="datetimeFigureOut">
              <a:rPr lang="es-ES_tradnl" smtClean="0"/>
              <a:t>07/04/2026</a:t>
            </a:fld>
            <a:endParaRPr lang="es-ES_tradnl" dirty="0"/>
          </a:p>
        </p:txBody>
      </p:sp>
      <p:sp>
        <p:nvSpPr>
          <p:cNvPr id="5" name="Footer Placeholder 4"/>
          <p:cNvSpPr>
            <a:spLocks noGrp="1"/>
          </p:cNvSpPr>
          <p:nvPr>
            <p:ph type="ftr" sz="quarter" idx="11"/>
          </p:nvPr>
        </p:nvSpPr>
        <p:spPr/>
        <p:txBody>
          <a:bodyPr/>
          <a:lstStyle/>
          <a:p>
            <a:endParaRPr lang="es-ES_tradnl" dirty="0"/>
          </a:p>
        </p:txBody>
      </p:sp>
      <p:sp>
        <p:nvSpPr>
          <p:cNvPr id="6" name="Slide Number Placeholder 5"/>
          <p:cNvSpPr>
            <a:spLocks noGrp="1"/>
          </p:cNvSpPr>
          <p:nvPr>
            <p:ph type="sldNum" sz="quarter" idx="12"/>
          </p:nvPr>
        </p:nvSpPr>
        <p:spPr/>
        <p:txBody>
          <a:bodyPr/>
          <a:lstStyle/>
          <a:p>
            <a:fld id="{407DCB92-3209-684D-83D5-E6256B831C4C}" type="slidenum">
              <a:rPr lang="es-ES_tradnl" smtClean="0"/>
              <a:t>‹Nº›</a:t>
            </a:fld>
            <a:endParaRPr lang="es-ES_tradnl" dirty="0"/>
          </a:p>
        </p:txBody>
      </p:sp>
    </p:spTree>
    <p:extLst>
      <p:ext uri="{BB962C8B-B14F-4D97-AF65-F5344CB8AC3E}">
        <p14:creationId xmlns:p14="http://schemas.microsoft.com/office/powerpoint/2010/main" val="10668808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9501FF28-909C-0D43-829A-A5BC5F899356}" type="datetimeFigureOut">
              <a:rPr lang="es-ES_tradnl" smtClean="0"/>
              <a:t>07/04/2026</a:t>
            </a:fld>
            <a:endParaRPr lang="es-ES_tradnl" dirty="0"/>
          </a:p>
        </p:txBody>
      </p:sp>
      <p:sp>
        <p:nvSpPr>
          <p:cNvPr id="5" name="Footer Placeholder 4"/>
          <p:cNvSpPr>
            <a:spLocks noGrp="1"/>
          </p:cNvSpPr>
          <p:nvPr>
            <p:ph type="ftr" sz="quarter" idx="11"/>
          </p:nvPr>
        </p:nvSpPr>
        <p:spPr/>
        <p:txBody>
          <a:bodyPr/>
          <a:lstStyle/>
          <a:p>
            <a:endParaRPr lang="es-ES_tradnl" dirty="0"/>
          </a:p>
        </p:txBody>
      </p:sp>
      <p:sp>
        <p:nvSpPr>
          <p:cNvPr id="6" name="Slide Number Placeholder 5"/>
          <p:cNvSpPr>
            <a:spLocks noGrp="1"/>
          </p:cNvSpPr>
          <p:nvPr>
            <p:ph type="sldNum" sz="quarter" idx="12"/>
          </p:nvPr>
        </p:nvSpPr>
        <p:spPr/>
        <p:txBody>
          <a:bodyPr/>
          <a:lstStyle/>
          <a:p>
            <a:fld id="{407DCB92-3209-684D-83D5-E6256B831C4C}" type="slidenum">
              <a:rPr lang="es-ES_tradnl" smtClean="0"/>
              <a:t>‹Nº›</a:t>
            </a:fld>
            <a:endParaRPr lang="es-ES_tradnl" dirty="0"/>
          </a:p>
        </p:txBody>
      </p:sp>
    </p:spTree>
    <p:extLst>
      <p:ext uri="{BB962C8B-B14F-4D97-AF65-F5344CB8AC3E}">
        <p14:creationId xmlns:p14="http://schemas.microsoft.com/office/powerpoint/2010/main" val="6109439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Diapositiva de título">
    <p:spTree>
      <p:nvGrpSpPr>
        <p:cNvPr id="1" name=""/>
        <p:cNvGrpSpPr/>
        <p:nvPr/>
      </p:nvGrpSpPr>
      <p:grpSpPr>
        <a:xfrm>
          <a:off x="0" y="0"/>
          <a:ext cx="0" cy="0"/>
          <a:chOff x="0" y="0"/>
          <a:chExt cx="0" cy="0"/>
        </a:xfrm>
      </p:grpSpPr>
      <p:sp>
        <p:nvSpPr>
          <p:cNvPr id="13" name="Paralelogramo 14">
            <a:extLst>
              <a:ext uri="{FF2B5EF4-FFF2-40B4-BE49-F238E27FC236}">
                <a16:creationId xmlns:a16="http://schemas.microsoft.com/office/drawing/2014/main" id="{F5AA8A10-E19C-430B-9D5D-8D12F92BFEC5}"/>
              </a:ext>
            </a:extLst>
          </p:cNvPr>
          <p:cNvSpPr/>
          <p:nvPr userDrawn="1"/>
        </p:nvSpPr>
        <p:spPr>
          <a:xfrm>
            <a:off x="7972122"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s-ES" sz="1800" noProof="0" dirty="0"/>
          </a:p>
        </p:txBody>
      </p:sp>
      <p:sp>
        <p:nvSpPr>
          <p:cNvPr id="12" name="Rectángulo 11">
            <a:extLst>
              <a:ext uri="{FF2B5EF4-FFF2-40B4-BE49-F238E27FC236}">
                <a16:creationId xmlns:a16="http://schemas.microsoft.com/office/drawing/2014/main" id="{A7C93D4F-3003-4D58-9AFB-356A0F800F42}"/>
              </a:ext>
            </a:extLst>
          </p:cNvPr>
          <p:cNvSpPr/>
          <p:nvPr userDrawn="1"/>
        </p:nvSpPr>
        <p:spPr>
          <a:xfrm>
            <a:off x="6394450" y="0"/>
            <a:ext cx="15392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sz="1800" noProof="0" dirty="0"/>
          </a:p>
        </p:txBody>
      </p:sp>
      <p:sp>
        <p:nvSpPr>
          <p:cNvPr id="4" name="Marcador de fech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DCE50598-F329-4DE9-93FC-DA4A01DFA178}" type="datetime1">
              <a:rPr lang="es-ES" noProof="0" smtClean="0"/>
              <a:t>07/04/2026</a:t>
            </a:fld>
            <a:endParaRPr lang="es-ES" noProof="0" dirty="0"/>
          </a:p>
        </p:txBody>
      </p:sp>
      <p:sp>
        <p:nvSpPr>
          <p:cNvPr id="5" name="Marcador de pie de pá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es-ES" noProof="0" dirty="0"/>
              <a:t>Pie de página</a:t>
            </a:r>
          </a:p>
        </p:txBody>
      </p:sp>
      <p:sp>
        <p:nvSpPr>
          <p:cNvPr id="6" name="Marcador de número de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es-ES" noProof="0" smtClean="0"/>
              <a:t>‹Nº›</a:t>
            </a:fld>
            <a:endParaRPr lang="es-ES" noProof="0" dirty="0"/>
          </a:p>
        </p:txBody>
      </p:sp>
      <p:sp>
        <p:nvSpPr>
          <p:cNvPr id="10" name="Marcador de posición de imagen 9">
            <a:extLst>
              <a:ext uri="{FF2B5EF4-FFF2-40B4-BE49-F238E27FC236}">
                <a16:creationId xmlns:a16="http://schemas.microsoft.com/office/drawing/2014/main" id="{86028FDE-6655-4B55-B3B4-5B366034E8A8}"/>
              </a:ext>
            </a:extLst>
          </p:cNvPr>
          <p:cNvSpPr>
            <a:spLocks noGrp="1"/>
          </p:cNvSpPr>
          <p:nvPr>
            <p:ph type="pic" sz="quarter" idx="13"/>
          </p:nvPr>
        </p:nvSpPr>
        <p:spPr>
          <a:xfrm>
            <a:off x="1" y="0"/>
            <a:ext cx="6311900" cy="6858000"/>
          </a:xfrm>
        </p:spPr>
        <p:txBody>
          <a:bodyPr rtlCol="0"/>
          <a:lstStyle/>
          <a:p>
            <a:pPr rtl="0"/>
            <a:r>
              <a:rPr lang="es-ES" noProof="0"/>
              <a:t>Haga clic en el icono para agregar una imagen</a:t>
            </a:r>
            <a:endParaRPr lang="es-ES" noProof="0" dirty="0"/>
          </a:p>
        </p:txBody>
      </p:sp>
      <p:sp>
        <p:nvSpPr>
          <p:cNvPr id="2" name="Título 1"/>
          <p:cNvSpPr>
            <a:spLocks noGrp="1"/>
          </p:cNvSpPr>
          <p:nvPr>
            <p:ph type="ctrTitle"/>
          </p:nvPr>
        </p:nvSpPr>
        <p:spPr>
          <a:xfrm>
            <a:off x="6629400" y="758952"/>
            <a:ext cx="4526280" cy="3227514"/>
          </a:xfrm>
        </p:spPr>
        <p:txBody>
          <a:bodyPr rtlCol="0" anchor="b">
            <a:normAutofit/>
          </a:bodyPr>
          <a:lstStyle>
            <a:lvl1pPr algn="l">
              <a:lnSpc>
                <a:spcPct val="90000"/>
              </a:lnSpc>
              <a:defRPr sz="6000" b="1" spc="-50" baseline="0">
                <a:solidFill>
                  <a:schemeClr val="accent1"/>
                </a:solidFill>
                <a:latin typeface="+mn-lt"/>
              </a:defRPr>
            </a:lvl1pPr>
          </a:lstStyle>
          <a:p>
            <a:pPr rtl="0"/>
            <a:r>
              <a:rPr lang="es-ES" noProof="0"/>
              <a:t>Haga clic para modificar el estilo de título del patrón</a:t>
            </a:r>
            <a:endParaRPr lang="es-ES" noProof="0" dirty="0"/>
          </a:p>
        </p:txBody>
      </p:sp>
      <p:sp>
        <p:nvSpPr>
          <p:cNvPr id="3" name="Subtítulo 2"/>
          <p:cNvSpPr>
            <a:spLocks noGrp="1"/>
          </p:cNvSpPr>
          <p:nvPr>
            <p:ph type="subTitle" idx="1"/>
          </p:nvPr>
        </p:nvSpPr>
        <p:spPr>
          <a:xfrm>
            <a:off x="6632171" y="4508500"/>
            <a:ext cx="4526280" cy="1279652"/>
          </a:xfrm>
        </p:spPr>
        <p:txBody>
          <a:bodyPr lIns="91440" rIns="91440" rtlCol="0">
            <a:normAutofit/>
          </a:bodyPr>
          <a:lstStyle>
            <a:lvl1pPr marL="0" indent="0" algn="l">
              <a:buNone/>
              <a:defRPr sz="2400" cap="all" spc="200" baseline="0">
                <a:solidFill>
                  <a:schemeClr val="tx1">
                    <a:lumMod val="75000"/>
                    <a:lumOff val="25000"/>
                  </a:schemeClr>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es-ES" noProof="0"/>
              <a:t>Haga clic para modificar el estilo de subtítulo del patrón</a:t>
            </a:r>
            <a:endParaRPr lang="es-ES" noProof="0" dirty="0"/>
          </a:p>
        </p:txBody>
      </p:sp>
      <p:sp>
        <p:nvSpPr>
          <p:cNvPr id="11" name="Rectángulo 10">
            <a:extLst>
              <a:ext uri="{FF2B5EF4-FFF2-40B4-BE49-F238E27FC236}">
                <a16:creationId xmlns:a16="http://schemas.microsoft.com/office/drawing/2014/main" id="{6D3E1BBA-670B-4CAE-B839-50ADB23DDBC6}"/>
              </a:ext>
            </a:extLst>
          </p:cNvPr>
          <p:cNvSpPr/>
          <p:nvPr userDrawn="1"/>
        </p:nvSpPr>
        <p:spPr>
          <a:xfrm>
            <a:off x="6311900" y="0"/>
            <a:ext cx="15392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sz="1800" noProof="0" dirty="0"/>
          </a:p>
        </p:txBody>
      </p:sp>
    </p:spTree>
    <p:extLst>
      <p:ext uri="{BB962C8B-B14F-4D97-AF65-F5344CB8AC3E}">
        <p14:creationId xmlns:p14="http://schemas.microsoft.com/office/powerpoint/2010/main" val="35445679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Contenido con título">
    <p:spTree>
      <p:nvGrpSpPr>
        <p:cNvPr id="1" name=""/>
        <p:cNvGrpSpPr/>
        <p:nvPr/>
      </p:nvGrpSpPr>
      <p:grpSpPr>
        <a:xfrm>
          <a:off x="0" y="0"/>
          <a:ext cx="0" cy="0"/>
          <a:chOff x="0" y="0"/>
          <a:chExt cx="0" cy="0"/>
        </a:xfrm>
      </p:grpSpPr>
      <p:sp>
        <p:nvSpPr>
          <p:cNvPr id="10" name="Paralelogramo 14">
            <a:extLst>
              <a:ext uri="{FF2B5EF4-FFF2-40B4-BE49-F238E27FC236}">
                <a16:creationId xmlns:a16="http://schemas.microsoft.com/office/drawing/2014/main" id="{BA60C70F-7EE5-4927-B922-88B1C47FADB9}"/>
              </a:ext>
            </a:extLst>
          </p:cNvPr>
          <p:cNvSpPr/>
          <p:nvPr userDrawn="1"/>
        </p:nvSpPr>
        <p:spPr>
          <a:xfrm>
            <a:off x="744855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s-ES" sz="1800" noProof="0" dirty="0"/>
          </a:p>
        </p:txBody>
      </p:sp>
      <p:sp>
        <p:nvSpPr>
          <p:cNvPr id="8" name="Rectángulo 7">
            <a:extLst>
              <a:ext uri="{FF2B5EF4-FFF2-40B4-BE49-F238E27FC236}">
                <a16:creationId xmlns:a16="http://schemas.microsoft.com/office/drawing/2014/main" id="{16D90D66-BCB9-4229-A829-628874352AC0}"/>
              </a:ext>
            </a:extLst>
          </p:cNvPr>
          <p:cNvSpPr/>
          <p:nvPr/>
        </p:nvSpPr>
        <p:spPr>
          <a:xfrm>
            <a:off x="16" y="2"/>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Marcador de contenido 2"/>
          <p:cNvSpPr>
            <a:spLocks noGrp="1"/>
          </p:cNvSpPr>
          <p:nvPr>
            <p:ph idx="1"/>
          </p:nvPr>
        </p:nvSpPr>
        <p:spPr>
          <a:xfrm>
            <a:off x="5458985" y="497810"/>
            <a:ext cx="5713841" cy="4868609"/>
          </a:xfrm>
        </p:spPr>
        <p:txBody>
          <a:bodyPr rtlCol="0" anchor="ct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9" name="Rectángulo 8">
            <a:extLst>
              <a:ext uri="{FF2B5EF4-FFF2-40B4-BE49-F238E27FC236}">
                <a16:creationId xmlns:a16="http://schemas.microsoft.com/office/drawing/2014/main" id="{4DC51BA7-A5A7-4A7F-A707-DBBDEA7705F3}"/>
              </a:ext>
            </a:extLst>
          </p:cNvPr>
          <p:cNvSpPr/>
          <p:nvPr userDrawn="1"/>
        </p:nvSpPr>
        <p:spPr>
          <a:xfrm>
            <a:off x="0" y="2003424"/>
            <a:ext cx="1036320" cy="1857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sz="1800" noProof="0" dirty="0"/>
          </a:p>
        </p:txBody>
      </p:sp>
      <p:sp>
        <p:nvSpPr>
          <p:cNvPr id="11" name="Rectángulo 10">
            <a:extLst>
              <a:ext uri="{FF2B5EF4-FFF2-40B4-BE49-F238E27FC236}">
                <a16:creationId xmlns:a16="http://schemas.microsoft.com/office/drawing/2014/main" id="{D23174BA-29D0-4C1A-95C9-5A86FD25E47A}"/>
              </a:ext>
            </a:extLst>
          </p:cNvPr>
          <p:cNvSpPr/>
          <p:nvPr userDrawn="1"/>
        </p:nvSpPr>
        <p:spPr>
          <a:xfrm>
            <a:off x="5458983" y="377398"/>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sz="1800" noProof="0" dirty="0"/>
          </a:p>
        </p:txBody>
      </p:sp>
      <p:sp>
        <p:nvSpPr>
          <p:cNvPr id="12" name="Marcador de fecha 1">
            <a:extLst>
              <a:ext uri="{FF2B5EF4-FFF2-40B4-BE49-F238E27FC236}">
                <a16:creationId xmlns:a16="http://schemas.microsoft.com/office/drawing/2014/main" id="{F417C55D-4AE8-427B-A32E-9F54E007E686}"/>
              </a:ext>
            </a:extLst>
          </p:cNvPr>
          <p:cNvSpPr>
            <a:spLocks noGrp="1"/>
          </p:cNvSpPr>
          <p:nvPr>
            <p:ph type="dt" sz="half" idx="10"/>
          </p:nvPr>
        </p:nvSpPr>
        <p:spPr>
          <a:xfrm>
            <a:off x="6834125" y="6446840"/>
            <a:ext cx="2584851" cy="365125"/>
          </a:xfrm>
        </p:spPr>
        <p:txBody>
          <a:bodyPr rtlCol="0"/>
          <a:lstStyle>
            <a:lvl1pPr>
              <a:defRPr>
                <a:solidFill>
                  <a:schemeClr val="tx1">
                    <a:lumMod val="75000"/>
                    <a:lumOff val="25000"/>
                  </a:schemeClr>
                </a:solidFill>
              </a:defRPr>
            </a:lvl1pPr>
          </a:lstStyle>
          <a:p>
            <a:pPr rtl="0"/>
            <a:fld id="{A162FB4F-A2C6-41B3-BDE9-90E1E7570B9F}" type="datetime1">
              <a:rPr lang="es-ES" noProof="0" smtClean="0"/>
              <a:t>07/04/2026</a:t>
            </a:fld>
            <a:endParaRPr lang="es-ES" noProof="0" dirty="0"/>
          </a:p>
        </p:txBody>
      </p:sp>
      <p:sp>
        <p:nvSpPr>
          <p:cNvPr id="13" name="Marcador de pie de pá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81" y="6446840"/>
            <a:ext cx="4846321" cy="365125"/>
          </a:xfrm>
        </p:spPr>
        <p:txBody>
          <a:bodyPr rtlCol="0"/>
          <a:lstStyle>
            <a:lvl1pPr>
              <a:defRPr>
                <a:solidFill>
                  <a:schemeClr val="tx1">
                    <a:lumMod val="75000"/>
                    <a:lumOff val="25000"/>
                  </a:schemeClr>
                </a:solidFill>
              </a:defRPr>
            </a:lvl1pPr>
          </a:lstStyle>
          <a:p>
            <a:pPr rtl="0"/>
            <a:r>
              <a:rPr lang="es-ES" noProof="0" dirty="0"/>
              <a:t>Pie de página</a:t>
            </a:r>
          </a:p>
        </p:txBody>
      </p:sp>
      <p:sp>
        <p:nvSpPr>
          <p:cNvPr id="14" name="Marcador de número de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69" y="6446840"/>
            <a:ext cx="780011" cy="365125"/>
          </a:xfrm>
        </p:spPr>
        <p:txBody>
          <a:bodyPr rtlCol="0"/>
          <a:lstStyle>
            <a:lvl1pPr>
              <a:defRPr>
                <a:solidFill>
                  <a:schemeClr val="tx1">
                    <a:lumMod val="75000"/>
                    <a:lumOff val="25000"/>
                  </a:schemeClr>
                </a:solidFill>
              </a:defRPr>
            </a:lvl1pPr>
          </a:lstStyle>
          <a:p>
            <a:pPr rtl="0"/>
            <a:fld id="{3A98EE3D-8CD1-4C3F-BD1C-C98C9596463C}" type="slidenum">
              <a:rPr lang="es-ES" noProof="0" smtClean="0"/>
              <a:pPr rtl="0"/>
              <a:t>‹Nº›</a:t>
            </a:fld>
            <a:endParaRPr lang="es-ES" noProof="0" dirty="0"/>
          </a:p>
        </p:txBody>
      </p:sp>
      <p:sp>
        <p:nvSpPr>
          <p:cNvPr id="5" name="Rectángulo 4">
            <a:extLst>
              <a:ext uri="{FF2B5EF4-FFF2-40B4-BE49-F238E27FC236}">
                <a16:creationId xmlns:a16="http://schemas.microsoft.com/office/drawing/2014/main" id="{6BC7DA98-7B92-4F45-80F8-1AEF72A601CF}"/>
              </a:ext>
            </a:extLst>
          </p:cNvPr>
          <p:cNvSpPr/>
          <p:nvPr userDrawn="1"/>
        </p:nvSpPr>
        <p:spPr>
          <a:xfrm>
            <a:off x="1078229" y="2003423"/>
            <a:ext cx="3576083" cy="18573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sz="1800" noProof="0" dirty="0"/>
          </a:p>
        </p:txBody>
      </p:sp>
      <p:sp>
        <p:nvSpPr>
          <p:cNvPr id="2" name="Título 1"/>
          <p:cNvSpPr>
            <a:spLocks noGrp="1"/>
          </p:cNvSpPr>
          <p:nvPr>
            <p:ph type="title"/>
          </p:nvPr>
        </p:nvSpPr>
        <p:spPr>
          <a:xfrm>
            <a:off x="1092201" y="1885127"/>
            <a:ext cx="3314700" cy="2093975"/>
          </a:xfrm>
        </p:spPr>
        <p:txBody>
          <a:bodyPr rtlCol="0" anchor="ctr">
            <a:normAutofit/>
          </a:bodyPr>
          <a:lstStyle>
            <a:lvl1pPr>
              <a:lnSpc>
                <a:spcPct val="90000"/>
              </a:lnSpc>
              <a:defRPr sz="4400" b="1">
                <a:solidFill>
                  <a:srgbClr val="FFFFFF"/>
                </a:solidFill>
                <a:latin typeface="+mn-lt"/>
              </a:defRPr>
            </a:lvl1pPr>
          </a:lstStyle>
          <a:p>
            <a:pPr rtl="0"/>
            <a:r>
              <a:rPr lang="es-ES" noProof="0"/>
              <a:t>Haga clic para modificar el estilo de título del patrón</a:t>
            </a:r>
            <a:endParaRPr lang="es-ES" noProof="0" dirty="0"/>
          </a:p>
        </p:txBody>
      </p:sp>
      <p:sp>
        <p:nvSpPr>
          <p:cNvPr id="18" name="Rectángulo 17">
            <a:extLst>
              <a:ext uri="{FF2B5EF4-FFF2-40B4-BE49-F238E27FC236}">
                <a16:creationId xmlns:a16="http://schemas.microsoft.com/office/drawing/2014/main" id="{DF96815B-4256-4CE0-9FCF-3A2967CF5792}"/>
              </a:ext>
            </a:extLst>
          </p:cNvPr>
          <p:cNvSpPr/>
          <p:nvPr userDrawn="1"/>
        </p:nvSpPr>
        <p:spPr>
          <a:xfrm>
            <a:off x="1092200" y="993775"/>
            <a:ext cx="1036320" cy="936626"/>
          </a:xfrm>
          <a:prstGeom prst="rect">
            <a:avLst/>
          </a:prstGeom>
          <a:solidFill>
            <a:schemeClr val="tx2">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sz="1800" noProof="0" dirty="0"/>
          </a:p>
        </p:txBody>
      </p:sp>
    </p:spTree>
    <p:extLst>
      <p:ext uri="{BB962C8B-B14F-4D97-AF65-F5344CB8AC3E}">
        <p14:creationId xmlns:p14="http://schemas.microsoft.com/office/powerpoint/2010/main" val="15291651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4_Contenido con título">
    <p:spTree>
      <p:nvGrpSpPr>
        <p:cNvPr id="1" name=""/>
        <p:cNvGrpSpPr/>
        <p:nvPr/>
      </p:nvGrpSpPr>
      <p:grpSpPr>
        <a:xfrm>
          <a:off x="0" y="0"/>
          <a:ext cx="0" cy="0"/>
          <a:chOff x="0" y="0"/>
          <a:chExt cx="0" cy="0"/>
        </a:xfrm>
      </p:grpSpPr>
      <p:sp>
        <p:nvSpPr>
          <p:cNvPr id="10" name="Paralelogramo 14">
            <a:extLst>
              <a:ext uri="{FF2B5EF4-FFF2-40B4-BE49-F238E27FC236}">
                <a16:creationId xmlns:a16="http://schemas.microsoft.com/office/drawing/2014/main" id="{BA60C70F-7EE5-4927-B922-88B1C47FADB9}"/>
              </a:ext>
            </a:extLst>
          </p:cNvPr>
          <p:cNvSpPr/>
          <p:nvPr userDrawn="1"/>
        </p:nvSpPr>
        <p:spPr>
          <a:xfrm>
            <a:off x="744855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s-ES" sz="1800" noProof="0" dirty="0"/>
          </a:p>
        </p:txBody>
      </p:sp>
      <p:sp>
        <p:nvSpPr>
          <p:cNvPr id="4" name="Rectángulo 3">
            <a:extLst>
              <a:ext uri="{FF2B5EF4-FFF2-40B4-BE49-F238E27FC236}">
                <a16:creationId xmlns:a16="http://schemas.microsoft.com/office/drawing/2014/main" id="{648F6D61-9E88-4632-A0A8-CB2E0CC5DEAF}"/>
              </a:ext>
            </a:extLst>
          </p:cNvPr>
          <p:cNvSpPr/>
          <p:nvPr userDrawn="1"/>
        </p:nvSpPr>
        <p:spPr>
          <a:xfrm>
            <a:off x="4654312" y="507335"/>
            <a:ext cx="7537688" cy="48495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sz="1800" noProof="0" dirty="0"/>
          </a:p>
        </p:txBody>
      </p:sp>
      <p:sp>
        <p:nvSpPr>
          <p:cNvPr id="8" name="Rectángulo 7">
            <a:extLst>
              <a:ext uri="{FF2B5EF4-FFF2-40B4-BE49-F238E27FC236}">
                <a16:creationId xmlns:a16="http://schemas.microsoft.com/office/drawing/2014/main" id="{16D90D66-BCB9-4229-A829-628874352AC0}"/>
              </a:ext>
            </a:extLst>
          </p:cNvPr>
          <p:cNvSpPr/>
          <p:nvPr userDrawn="1"/>
        </p:nvSpPr>
        <p:spPr>
          <a:xfrm>
            <a:off x="16" y="2"/>
            <a:ext cx="4654296" cy="5864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p:cNvSpPr>
            <a:spLocks noGrp="1"/>
          </p:cNvSpPr>
          <p:nvPr>
            <p:ph type="title"/>
          </p:nvPr>
        </p:nvSpPr>
        <p:spPr>
          <a:xfrm>
            <a:off x="1092201" y="1885127"/>
            <a:ext cx="3068833" cy="2093975"/>
          </a:xfrm>
        </p:spPr>
        <p:txBody>
          <a:bodyPr rtlCol="0" anchor="ctr">
            <a:normAutofit/>
          </a:bodyPr>
          <a:lstStyle>
            <a:lvl1pPr>
              <a:lnSpc>
                <a:spcPct val="90000"/>
              </a:lnSpc>
              <a:defRPr sz="4400" b="1" i="0">
                <a:solidFill>
                  <a:srgbClr val="FFFFFF"/>
                </a:solidFill>
                <a:latin typeface="+mn-lt"/>
              </a:defRPr>
            </a:lvl1pPr>
          </a:lstStyle>
          <a:p>
            <a:pPr rtl="0"/>
            <a:r>
              <a:rPr lang="es-ES" noProof="0"/>
              <a:t>Haga clic para modificar el estilo de título del patrón</a:t>
            </a:r>
            <a:endParaRPr lang="es-ES" noProof="0" dirty="0"/>
          </a:p>
        </p:txBody>
      </p:sp>
      <p:sp>
        <p:nvSpPr>
          <p:cNvPr id="3" name="Marcador de contenido 2"/>
          <p:cNvSpPr>
            <a:spLocks noGrp="1"/>
          </p:cNvSpPr>
          <p:nvPr>
            <p:ph idx="1"/>
          </p:nvPr>
        </p:nvSpPr>
        <p:spPr>
          <a:xfrm>
            <a:off x="6518529" y="943430"/>
            <a:ext cx="4654296"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12" name="Marcador de fecha 1">
            <a:extLst>
              <a:ext uri="{FF2B5EF4-FFF2-40B4-BE49-F238E27FC236}">
                <a16:creationId xmlns:a16="http://schemas.microsoft.com/office/drawing/2014/main" id="{F417C55D-4AE8-427B-A32E-9F54E007E686}"/>
              </a:ext>
            </a:extLst>
          </p:cNvPr>
          <p:cNvSpPr>
            <a:spLocks noGrp="1"/>
          </p:cNvSpPr>
          <p:nvPr>
            <p:ph type="dt" sz="half" idx="10"/>
          </p:nvPr>
        </p:nvSpPr>
        <p:spPr>
          <a:xfrm>
            <a:off x="6834125" y="6446840"/>
            <a:ext cx="2584851" cy="365125"/>
          </a:xfrm>
        </p:spPr>
        <p:txBody>
          <a:bodyPr rtlCol="0"/>
          <a:lstStyle>
            <a:lvl1pPr>
              <a:defRPr>
                <a:solidFill>
                  <a:schemeClr val="tx1">
                    <a:lumMod val="75000"/>
                    <a:lumOff val="25000"/>
                  </a:schemeClr>
                </a:solidFill>
              </a:defRPr>
            </a:lvl1pPr>
          </a:lstStyle>
          <a:p>
            <a:pPr rtl="0"/>
            <a:fld id="{7F18A85B-765D-40FC-AD09-6091B3410ECC}" type="datetime1">
              <a:rPr lang="es-ES" noProof="0" smtClean="0"/>
              <a:t>07/04/2026</a:t>
            </a:fld>
            <a:endParaRPr lang="es-ES" noProof="0" dirty="0"/>
          </a:p>
        </p:txBody>
      </p:sp>
      <p:sp>
        <p:nvSpPr>
          <p:cNvPr id="13" name="Marcador de pie de pá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81" y="6446840"/>
            <a:ext cx="4846321" cy="365125"/>
          </a:xfrm>
        </p:spPr>
        <p:txBody>
          <a:bodyPr rtlCol="0"/>
          <a:lstStyle>
            <a:lvl1pPr>
              <a:defRPr>
                <a:solidFill>
                  <a:schemeClr val="tx1">
                    <a:lumMod val="75000"/>
                    <a:lumOff val="25000"/>
                  </a:schemeClr>
                </a:solidFill>
              </a:defRPr>
            </a:lvl1pPr>
          </a:lstStyle>
          <a:p>
            <a:pPr rtl="0"/>
            <a:r>
              <a:rPr lang="es-ES" noProof="0" dirty="0"/>
              <a:t>Pie de página</a:t>
            </a:r>
          </a:p>
        </p:txBody>
      </p:sp>
      <p:sp>
        <p:nvSpPr>
          <p:cNvPr id="14" name="Marcador de número de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69" y="6446840"/>
            <a:ext cx="780011" cy="365125"/>
          </a:xfrm>
        </p:spPr>
        <p:txBody>
          <a:bodyPr rtlCol="0"/>
          <a:lstStyle>
            <a:lvl1pPr>
              <a:defRPr>
                <a:solidFill>
                  <a:schemeClr val="tx1">
                    <a:lumMod val="75000"/>
                    <a:lumOff val="25000"/>
                  </a:schemeClr>
                </a:solidFill>
              </a:defRPr>
            </a:lvl1pPr>
          </a:lstStyle>
          <a:p>
            <a:pPr rtl="0"/>
            <a:fld id="{3A98EE3D-8CD1-4C3F-BD1C-C98C9596463C}" type="slidenum">
              <a:rPr lang="es-ES" noProof="0" smtClean="0"/>
              <a:pPr rtl="0"/>
              <a:t>‹Nº›</a:t>
            </a:fld>
            <a:endParaRPr lang="es-ES" noProof="0" dirty="0"/>
          </a:p>
        </p:txBody>
      </p:sp>
      <p:sp>
        <p:nvSpPr>
          <p:cNvPr id="18" name="Rectángulo 17">
            <a:extLst>
              <a:ext uri="{FF2B5EF4-FFF2-40B4-BE49-F238E27FC236}">
                <a16:creationId xmlns:a16="http://schemas.microsoft.com/office/drawing/2014/main" id="{6127F28F-6C7B-471B-9839-EF88426C1976}"/>
              </a:ext>
            </a:extLst>
          </p:cNvPr>
          <p:cNvSpPr/>
          <p:nvPr userDrawn="1"/>
        </p:nvSpPr>
        <p:spPr>
          <a:xfrm>
            <a:off x="4370251" y="2322780"/>
            <a:ext cx="1348379" cy="12186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sz="1800" noProof="0" dirty="0"/>
          </a:p>
        </p:txBody>
      </p:sp>
    </p:spTree>
    <p:extLst>
      <p:ext uri="{BB962C8B-B14F-4D97-AF65-F5344CB8AC3E}">
        <p14:creationId xmlns:p14="http://schemas.microsoft.com/office/powerpoint/2010/main" val="5883320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7_Contenido con título">
    <p:spTree>
      <p:nvGrpSpPr>
        <p:cNvPr id="1" name=""/>
        <p:cNvGrpSpPr/>
        <p:nvPr/>
      </p:nvGrpSpPr>
      <p:grpSpPr>
        <a:xfrm>
          <a:off x="0" y="0"/>
          <a:ext cx="0" cy="0"/>
          <a:chOff x="0" y="0"/>
          <a:chExt cx="0" cy="0"/>
        </a:xfrm>
      </p:grpSpPr>
      <p:sp>
        <p:nvSpPr>
          <p:cNvPr id="18" name="Marcador de posición de imagen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12192000" cy="3541486"/>
          </a:xfrm>
        </p:spPr>
        <p:txBody>
          <a:bodyPr rtlCol="0"/>
          <a:lstStyle>
            <a:lvl1pPr>
              <a:defRPr>
                <a:solidFill>
                  <a:schemeClr val="tx1">
                    <a:lumMod val="75000"/>
                    <a:lumOff val="25000"/>
                  </a:schemeClr>
                </a:solidFill>
              </a:defRPr>
            </a:lvl1pPr>
          </a:lstStyle>
          <a:p>
            <a:pPr rtl="0"/>
            <a:r>
              <a:rPr lang="es-ES" noProof="0"/>
              <a:t>Haga clic en el icono para agregar una imagen</a:t>
            </a:r>
            <a:endParaRPr lang="es-ES" noProof="0" dirty="0"/>
          </a:p>
        </p:txBody>
      </p:sp>
      <p:sp>
        <p:nvSpPr>
          <p:cNvPr id="10" name="Paralelogramo 14">
            <a:extLst>
              <a:ext uri="{FF2B5EF4-FFF2-40B4-BE49-F238E27FC236}">
                <a16:creationId xmlns:a16="http://schemas.microsoft.com/office/drawing/2014/main" id="{BA60C70F-7EE5-4927-B922-88B1C47FADB9}"/>
              </a:ext>
            </a:extLst>
          </p:cNvPr>
          <p:cNvSpPr/>
          <p:nvPr userDrawn="1"/>
        </p:nvSpPr>
        <p:spPr>
          <a:xfrm>
            <a:off x="744855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s-ES" sz="1800" noProof="0" dirty="0"/>
          </a:p>
        </p:txBody>
      </p:sp>
      <p:sp>
        <p:nvSpPr>
          <p:cNvPr id="2" name="Título 1"/>
          <p:cNvSpPr>
            <a:spLocks noGrp="1"/>
          </p:cNvSpPr>
          <p:nvPr>
            <p:ph type="title"/>
          </p:nvPr>
        </p:nvSpPr>
        <p:spPr>
          <a:xfrm>
            <a:off x="3068578" y="880375"/>
            <a:ext cx="6054847" cy="634336"/>
          </a:xfrm>
        </p:spPr>
        <p:txBody>
          <a:bodyPr rtlCol="0" anchor="ctr">
            <a:noAutofit/>
          </a:bodyPr>
          <a:lstStyle>
            <a:lvl1pPr algn="ctr">
              <a:lnSpc>
                <a:spcPct val="90000"/>
              </a:lnSpc>
              <a:defRPr sz="3600" b="1" i="0">
                <a:solidFill>
                  <a:schemeClr val="tx1">
                    <a:lumMod val="75000"/>
                    <a:lumOff val="25000"/>
                  </a:schemeClr>
                </a:solidFill>
                <a:latin typeface="+mn-lt"/>
              </a:defRPr>
            </a:lvl1pPr>
          </a:lstStyle>
          <a:p>
            <a:pPr rtl="0"/>
            <a:r>
              <a:rPr lang="es-ES" noProof="0"/>
              <a:t>Haga clic para modificar el estilo de título del patrón</a:t>
            </a:r>
            <a:endParaRPr lang="es-ES" noProof="0" dirty="0"/>
          </a:p>
        </p:txBody>
      </p:sp>
      <p:sp>
        <p:nvSpPr>
          <p:cNvPr id="12" name="Marcador de fecha 1">
            <a:extLst>
              <a:ext uri="{FF2B5EF4-FFF2-40B4-BE49-F238E27FC236}">
                <a16:creationId xmlns:a16="http://schemas.microsoft.com/office/drawing/2014/main" id="{F417C55D-4AE8-427B-A32E-9F54E007E686}"/>
              </a:ext>
            </a:extLst>
          </p:cNvPr>
          <p:cNvSpPr>
            <a:spLocks noGrp="1"/>
          </p:cNvSpPr>
          <p:nvPr>
            <p:ph type="dt" sz="half" idx="10"/>
          </p:nvPr>
        </p:nvSpPr>
        <p:spPr>
          <a:xfrm>
            <a:off x="6834125" y="6446840"/>
            <a:ext cx="2584851" cy="365125"/>
          </a:xfrm>
        </p:spPr>
        <p:txBody>
          <a:bodyPr rtlCol="0"/>
          <a:lstStyle>
            <a:lvl1pPr>
              <a:defRPr>
                <a:solidFill>
                  <a:schemeClr val="tx1">
                    <a:lumMod val="75000"/>
                    <a:lumOff val="25000"/>
                  </a:schemeClr>
                </a:solidFill>
              </a:defRPr>
            </a:lvl1pPr>
          </a:lstStyle>
          <a:p>
            <a:pPr rtl="0"/>
            <a:fld id="{5361B3DF-A332-486E-B396-1D4B9C8FD680}" type="datetime1">
              <a:rPr lang="es-ES" noProof="0" smtClean="0"/>
              <a:t>07/04/2026</a:t>
            </a:fld>
            <a:endParaRPr lang="es-ES" noProof="0" dirty="0"/>
          </a:p>
        </p:txBody>
      </p:sp>
      <p:sp>
        <p:nvSpPr>
          <p:cNvPr id="13" name="Marcador de pie de pá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81" y="6446840"/>
            <a:ext cx="4846321" cy="365125"/>
          </a:xfrm>
        </p:spPr>
        <p:txBody>
          <a:bodyPr rtlCol="0"/>
          <a:lstStyle>
            <a:lvl1pPr>
              <a:defRPr>
                <a:solidFill>
                  <a:schemeClr val="tx1">
                    <a:lumMod val="75000"/>
                    <a:lumOff val="25000"/>
                  </a:schemeClr>
                </a:solidFill>
              </a:defRPr>
            </a:lvl1pPr>
          </a:lstStyle>
          <a:p>
            <a:pPr rtl="0"/>
            <a:r>
              <a:rPr lang="es-ES" noProof="0" dirty="0"/>
              <a:t>Pie de página</a:t>
            </a:r>
          </a:p>
        </p:txBody>
      </p:sp>
      <p:sp>
        <p:nvSpPr>
          <p:cNvPr id="14" name="Marcador de número de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69" y="6446840"/>
            <a:ext cx="780011" cy="365125"/>
          </a:xfrm>
        </p:spPr>
        <p:txBody>
          <a:bodyPr rtlCol="0"/>
          <a:lstStyle>
            <a:lvl1pPr>
              <a:defRPr>
                <a:solidFill>
                  <a:schemeClr val="tx1">
                    <a:lumMod val="75000"/>
                    <a:lumOff val="25000"/>
                  </a:schemeClr>
                </a:solidFill>
              </a:defRPr>
            </a:lvl1pPr>
          </a:lstStyle>
          <a:p>
            <a:pPr rtl="0"/>
            <a:fld id="{3A98EE3D-8CD1-4C3F-BD1C-C98C9596463C}" type="slidenum">
              <a:rPr lang="es-ES" noProof="0" smtClean="0"/>
              <a:pPr rtl="0"/>
              <a:t>‹Nº›</a:t>
            </a:fld>
            <a:endParaRPr lang="es-ES" noProof="0" dirty="0"/>
          </a:p>
        </p:txBody>
      </p:sp>
      <p:sp>
        <p:nvSpPr>
          <p:cNvPr id="19" name="Rectángulo 18">
            <a:extLst>
              <a:ext uri="{FF2B5EF4-FFF2-40B4-BE49-F238E27FC236}">
                <a16:creationId xmlns:a16="http://schemas.microsoft.com/office/drawing/2014/main" id="{AF446475-024F-4C71-99D3-501468ACAD11}"/>
              </a:ext>
            </a:extLst>
          </p:cNvPr>
          <p:cNvSpPr/>
          <p:nvPr userDrawn="1"/>
        </p:nvSpPr>
        <p:spPr>
          <a:xfrm>
            <a:off x="5577840" y="0"/>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sz="1800" noProof="0" dirty="0"/>
          </a:p>
        </p:txBody>
      </p:sp>
    </p:spTree>
    <p:extLst>
      <p:ext uri="{BB962C8B-B14F-4D97-AF65-F5344CB8AC3E}">
        <p14:creationId xmlns:p14="http://schemas.microsoft.com/office/powerpoint/2010/main" val="2088516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Content Placeholder 2"/>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9501FF28-909C-0D43-829A-A5BC5F899356}" type="datetimeFigureOut">
              <a:rPr lang="es-ES_tradnl" smtClean="0"/>
              <a:t>07/04/2026</a:t>
            </a:fld>
            <a:endParaRPr lang="es-ES_tradnl" dirty="0"/>
          </a:p>
        </p:txBody>
      </p:sp>
      <p:sp>
        <p:nvSpPr>
          <p:cNvPr id="5" name="Footer Placeholder 4"/>
          <p:cNvSpPr>
            <a:spLocks noGrp="1"/>
          </p:cNvSpPr>
          <p:nvPr>
            <p:ph type="ftr" sz="quarter" idx="11"/>
          </p:nvPr>
        </p:nvSpPr>
        <p:spPr/>
        <p:txBody>
          <a:bodyPr/>
          <a:lstStyle/>
          <a:p>
            <a:endParaRPr lang="es-ES_tradnl" dirty="0"/>
          </a:p>
        </p:txBody>
      </p:sp>
      <p:sp>
        <p:nvSpPr>
          <p:cNvPr id="6" name="Slide Number Placeholder 5"/>
          <p:cNvSpPr>
            <a:spLocks noGrp="1"/>
          </p:cNvSpPr>
          <p:nvPr>
            <p:ph type="sldNum" sz="quarter" idx="12"/>
          </p:nvPr>
        </p:nvSpPr>
        <p:spPr/>
        <p:txBody>
          <a:bodyPr/>
          <a:lstStyle/>
          <a:p>
            <a:fld id="{407DCB92-3209-684D-83D5-E6256B831C4C}" type="slidenum">
              <a:rPr lang="es-ES_tradnl" smtClean="0"/>
              <a:t>‹Nº›</a:t>
            </a:fld>
            <a:endParaRPr lang="es-ES_tradnl" dirty="0"/>
          </a:p>
        </p:txBody>
      </p:sp>
    </p:spTree>
    <p:extLst>
      <p:ext uri="{BB962C8B-B14F-4D97-AF65-F5344CB8AC3E}">
        <p14:creationId xmlns:p14="http://schemas.microsoft.com/office/powerpoint/2010/main" val="412829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s-MX"/>
              <a:t>Haz clic para modificar el estilo de título del patrón</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9501FF28-909C-0D43-829A-A5BC5F899356}" type="datetimeFigureOut">
              <a:rPr lang="es-ES_tradnl" smtClean="0"/>
              <a:t>07/04/2026</a:t>
            </a:fld>
            <a:endParaRPr lang="es-ES_tradnl"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s-ES_tradnl"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407DCB92-3209-684D-83D5-E6256B831C4C}" type="slidenum">
              <a:rPr lang="es-ES_tradnl" smtClean="0"/>
              <a:t>‹Nº›</a:t>
            </a:fld>
            <a:endParaRPr lang="es-ES_tradnl"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1198377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s-MX"/>
              <a:t>Haz clic para modificar el estilo de título del patrón</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Date Placeholder 4"/>
          <p:cNvSpPr>
            <a:spLocks noGrp="1"/>
          </p:cNvSpPr>
          <p:nvPr>
            <p:ph type="dt" sz="half" idx="10"/>
          </p:nvPr>
        </p:nvSpPr>
        <p:spPr/>
        <p:txBody>
          <a:bodyPr/>
          <a:lstStyle/>
          <a:p>
            <a:fld id="{9501FF28-909C-0D43-829A-A5BC5F899356}" type="datetimeFigureOut">
              <a:rPr lang="es-ES_tradnl" smtClean="0"/>
              <a:t>07/04/2026</a:t>
            </a:fld>
            <a:endParaRPr lang="es-ES_tradnl" dirty="0"/>
          </a:p>
        </p:txBody>
      </p:sp>
      <p:sp>
        <p:nvSpPr>
          <p:cNvPr id="6" name="Footer Placeholder 5"/>
          <p:cNvSpPr>
            <a:spLocks noGrp="1"/>
          </p:cNvSpPr>
          <p:nvPr>
            <p:ph type="ftr" sz="quarter" idx="11"/>
          </p:nvPr>
        </p:nvSpPr>
        <p:spPr/>
        <p:txBody>
          <a:bodyPr/>
          <a:lstStyle/>
          <a:p>
            <a:endParaRPr lang="es-ES_tradnl" dirty="0"/>
          </a:p>
        </p:txBody>
      </p:sp>
      <p:sp>
        <p:nvSpPr>
          <p:cNvPr id="7" name="Slide Number Placeholder 6"/>
          <p:cNvSpPr>
            <a:spLocks noGrp="1"/>
          </p:cNvSpPr>
          <p:nvPr>
            <p:ph type="sldNum" sz="quarter" idx="12"/>
          </p:nvPr>
        </p:nvSpPr>
        <p:spPr/>
        <p:txBody>
          <a:bodyPr/>
          <a:lstStyle/>
          <a:p>
            <a:fld id="{407DCB92-3209-684D-83D5-E6256B831C4C}" type="slidenum">
              <a:rPr lang="es-ES_tradnl" smtClean="0"/>
              <a:t>‹Nº›</a:t>
            </a:fld>
            <a:endParaRPr lang="es-ES_tradnl" dirty="0"/>
          </a:p>
        </p:txBody>
      </p:sp>
    </p:spTree>
    <p:extLst>
      <p:ext uri="{BB962C8B-B14F-4D97-AF65-F5344CB8AC3E}">
        <p14:creationId xmlns:p14="http://schemas.microsoft.com/office/powerpoint/2010/main" val="75405801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s-MX"/>
              <a:t>Haz clic para modificar el estilo de título del patrón</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7" name="Date Placeholder 6"/>
          <p:cNvSpPr>
            <a:spLocks noGrp="1"/>
          </p:cNvSpPr>
          <p:nvPr>
            <p:ph type="dt" sz="half" idx="10"/>
          </p:nvPr>
        </p:nvSpPr>
        <p:spPr/>
        <p:txBody>
          <a:bodyPr/>
          <a:lstStyle/>
          <a:p>
            <a:fld id="{9501FF28-909C-0D43-829A-A5BC5F899356}" type="datetimeFigureOut">
              <a:rPr lang="es-ES_tradnl" smtClean="0"/>
              <a:t>07/04/2026</a:t>
            </a:fld>
            <a:endParaRPr lang="es-ES_tradnl" dirty="0"/>
          </a:p>
        </p:txBody>
      </p:sp>
      <p:sp>
        <p:nvSpPr>
          <p:cNvPr id="8" name="Footer Placeholder 7"/>
          <p:cNvSpPr>
            <a:spLocks noGrp="1"/>
          </p:cNvSpPr>
          <p:nvPr>
            <p:ph type="ftr" sz="quarter" idx="11"/>
          </p:nvPr>
        </p:nvSpPr>
        <p:spPr/>
        <p:txBody>
          <a:bodyPr/>
          <a:lstStyle/>
          <a:p>
            <a:endParaRPr lang="es-ES_tradnl" dirty="0"/>
          </a:p>
        </p:txBody>
      </p:sp>
      <p:sp>
        <p:nvSpPr>
          <p:cNvPr id="9" name="Slide Number Placeholder 8"/>
          <p:cNvSpPr>
            <a:spLocks noGrp="1"/>
          </p:cNvSpPr>
          <p:nvPr>
            <p:ph type="sldNum" sz="quarter" idx="12"/>
          </p:nvPr>
        </p:nvSpPr>
        <p:spPr/>
        <p:txBody>
          <a:bodyPr/>
          <a:lstStyle/>
          <a:p>
            <a:fld id="{407DCB92-3209-684D-83D5-E6256B831C4C}" type="slidenum">
              <a:rPr lang="es-ES_tradnl" smtClean="0"/>
              <a:t>‹Nº›</a:t>
            </a:fld>
            <a:endParaRPr lang="es-ES_tradnl" dirty="0"/>
          </a:p>
        </p:txBody>
      </p:sp>
    </p:spTree>
    <p:extLst>
      <p:ext uri="{BB962C8B-B14F-4D97-AF65-F5344CB8AC3E}">
        <p14:creationId xmlns:p14="http://schemas.microsoft.com/office/powerpoint/2010/main" val="104846582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Date Placeholder 2"/>
          <p:cNvSpPr>
            <a:spLocks noGrp="1"/>
          </p:cNvSpPr>
          <p:nvPr>
            <p:ph type="dt" sz="half" idx="10"/>
          </p:nvPr>
        </p:nvSpPr>
        <p:spPr/>
        <p:txBody>
          <a:bodyPr/>
          <a:lstStyle/>
          <a:p>
            <a:fld id="{9501FF28-909C-0D43-829A-A5BC5F899356}" type="datetimeFigureOut">
              <a:rPr lang="es-ES_tradnl" smtClean="0"/>
              <a:t>07/04/2026</a:t>
            </a:fld>
            <a:endParaRPr lang="es-ES_tradnl" dirty="0"/>
          </a:p>
        </p:txBody>
      </p:sp>
      <p:sp>
        <p:nvSpPr>
          <p:cNvPr id="4" name="Footer Placeholder 3"/>
          <p:cNvSpPr>
            <a:spLocks noGrp="1"/>
          </p:cNvSpPr>
          <p:nvPr>
            <p:ph type="ftr" sz="quarter" idx="11"/>
          </p:nvPr>
        </p:nvSpPr>
        <p:spPr/>
        <p:txBody>
          <a:bodyPr/>
          <a:lstStyle/>
          <a:p>
            <a:endParaRPr lang="es-ES_tradnl" dirty="0"/>
          </a:p>
        </p:txBody>
      </p:sp>
      <p:sp>
        <p:nvSpPr>
          <p:cNvPr id="5" name="Slide Number Placeholder 4"/>
          <p:cNvSpPr>
            <a:spLocks noGrp="1"/>
          </p:cNvSpPr>
          <p:nvPr>
            <p:ph type="sldNum" sz="quarter" idx="12"/>
          </p:nvPr>
        </p:nvSpPr>
        <p:spPr/>
        <p:txBody>
          <a:bodyPr/>
          <a:lstStyle/>
          <a:p>
            <a:fld id="{407DCB92-3209-684D-83D5-E6256B831C4C}" type="slidenum">
              <a:rPr lang="es-ES_tradnl" smtClean="0"/>
              <a:t>‹Nº›</a:t>
            </a:fld>
            <a:endParaRPr lang="es-ES_tradnl" dirty="0"/>
          </a:p>
        </p:txBody>
      </p:sp>
    </p:spTree>
    <p:extLst>
      <p:ext uri="{BB962C8B-B14F-4D97-AF65-F5344CB8AC3E}">
        <p14:creationId xmlns:p14="http://schemas.microsoft.com/office/powerpoint/2010/main" val="3875398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01FF28-909C-0D43-829A-A5BC5F899356}" type="datetimeFigureOut">
              <a:rPr lang="es-ES_tradnl" smtClean="0"/>
              <a:t>07/04/2026</a:t>
            </a:fld>
            <a:endParaRPr lang="es-ES_tradnl" dirty="0"/>
          </a:p>
        </p:txBody>
      </p:sp>
      <p:sp>
        <p:nvSpPr>
          <p:cNvPr id="3" name="Footer Placeholder 2"/>
          <p:cNvSpPr>
            <a:spLocks noGrp="1"/>
          </p:cNvSpPr>
          <p:nvPr>
            <p:ph type="ftr" sz="quarter" idx="11"/>
          </p:nvPr>
        </p:nvSpPr>
        <p:spPr/>
        <p:txBody>
          <a:bodyPr/>
          <a:lstStyle/>
          <a:p>
            <a:endParaRPr lang="es-ES_tradnl" dirty="0"/>
          </a:p>
        </p:txBody>
      </p:sp>
      <p:sp>
        <p:nvSpPr>
          <p:cNvPr id="4" name="Slide Number Placeholder 3"/>
          <p:cNvSpPr>
            <a:spLocks noGrp="1"/>
          </p:cNvSpPr>
          <p:nvPr>
            <p:ph type="sldNum" sz="quarter" idx="12"/>
          </p:nvPr>
        </p:nvSpPr>
        <p:spPr/>
        <p:txBody>
          <a:bodyPr/>
          <a:lstStyle/>
          <a:p>
            <a:fld id="{407DCB92-3209-684D-83D5-E6256B831C4C}" type="slidenum">
              <a:rPr lang="es-ES_tradnl" smtClean="0"/>
              <a:t>‹Nº›</a:t>
            </a:fld>
            <a:endParaRPr lang="es-ES_tradnl" dirty="0"/>
          </a:p>
        </p:txBody>
      </p:sp>
    </p:spTree>
    <p:extLst>
      <p:ext uri="{BB962C8B-B14F-4D97-AF65-F5344CB8AC3E}">
        <p14:creationId xmlns:p14="http://schemas.microsoft.com/office/powerpoint/2010/main" val="3041792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s-MX"/>
              <a:t>Haz clic para modificar el estilo de título del patrón</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9501FF28-909C-0D43-829A-A5BC5F899356}" type="datetimeFigureOut">
              <a:rPr lang="es-ES_tradnl" smtClean="0"/>
              <a:t>07/04/2026</a:t>
            </a:fld>
            <a:endParaRPr lang="es-ES_tradnl"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s-ES_tradnl"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407DCB92-3209-684D-83D5-E6256B831C4C}" type="slidenum">
              <a:rPr lang="es-ES_tradnl" smtClean="0"/>
              <a:t>‹Nº›</a:t>
            </a:fld>
            <a:endParaRPr lang="es-ES_tradnl"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6740602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s-MX"/>
              <a:t>Haz clic para modificar el estilo de título del patrón</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MX" dirty="0"/>
              <a:t>Haz clic en el icono para agregar una imagen</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9501FF28-909C-0D43-829A-A5BC5F899356}" type="datetimeFigureOut">
              <a:rPr lang="es-ES_tradnl" smtClean="0"/>
              <a:t>07/04/2026</a:t>
            </a:fld>
            <a:endParaRPr lang="es-ES_tradnl"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s-ES_tradnl"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407DCB92-3209-684D-83D5-E6256B831C4C}" type="slidenum">
              <a:rPr lang="es-ES_tradnl" smtClean="0"/>
              <a:t>‹Nº›</a:t>
            </a:fld>
            <a:endParaRPr lang="es-ES_tradnl"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97339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s-MX"/>
              <a:t>Haz clic para modificar el estilo de título del patrón</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9501FF28-909C-0D43-829A-A5BC5F899356}" type="datetimeFigureOut">
              <a:rPr lang="es-ES_tradnl" smtClean="0"/>
              <a:t>07/04/2026</a:t>
            </a:fld>
            <a:endParaRPr lang="es-ES_tradnl"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s-ES_tradnl"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407DCB92-3209-684D-83D5-E6256B831C4C}" type="slidenum">
              <a:rPr lang="es-ES_tradnl" smtClean="0"/>
              <a:t>‹Nº›</a:t>
            </a:fld>
            <a:endParaRPr lang="es-ES_tradnl"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67286357"/>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 id="2147483892" r:id="rId13"/>
    <p:sldLayoutId id="2147483893" r:id="rId14"/>
    <p:sldLayoutId id="2147483894" r:id="rId15"/>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image" Target="../media/image52.png"/></Relationships>
</file>

<file path=ppt/slides/_rels/slide10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emf"/><Relationship Id="rId1" Type="http://schemas.openxmlformats.org/officeDocument/2006/relationships/slideLayout" Target="../slideLayouts/slideLayout6.xml"/><Relationship Id="rId5" Type="http://schemas.openxmlformats.org/officeDocument/2006/relationships/image" Target="../media/image57.emf"/><Relationship Id="rId4" Type="http://schemas.openxmlformats.org/officeDocument/2006/relationships/image" Target="../media/image56.emf"/></Relationships>
</file>

<file path=ppt/slides/_rels/slide103.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1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1.jpeg"/></Relationships>
</file>

<file path=ppt/slides/_rels/slide1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oleObject" Target="../embeddings/oleObject1.bin"/></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inakijm.es/tag/habilidades/"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hospitaldeconcordia.gov.co/"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8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6.xml"/><Relationship Id="rId4" Type="http://schemas.openxmlformats.org/officeDocument/2006/relationships/image" Target="../media/image45.jpeg"/></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DA7C09-67C8-B747-8115-48A36C6B1579}"/>
              </a:ext>
            </a:extLst>
          </p:cNvPr>
          <p:cNvSpPr>
            <a:spLocks noGrp="1"/>
          </p:cNvSpPr>
          <p:nvPr>
            <p:ph type="title"/>
          </p:nvPr>
        </p:nvSpPr>
        <p:spPr>
          <a:xfrm>
            <a:off x="696659" y="1215902"/>
            <a:ext cx="9612971" cy="2852737"/>
          </a:xfrm>
        </p:spPr>
        <p:txBody>
          <a:bodyPr>
            <a:normAutofit fontScale="90000"/>
          </a:bodyPr>
          <a:lstStyle/>
          <a:p>
            <a:r>
              <a:rPr lang="es-ES_tradnl" b="1" dirty="0">
                <a:solidFill>
                  <a:schemeClr val="bg1"/>
                </a:solidFill>
                <a:latin typeface="Arial" panose="020B0604020202020204" pitchFamily="34" charset="0"/>
                <a:cs typeface="Arial" panose="020B0604020202020204" pitchFamily="34" charset="0"/>
              </a:rPr>
              <a:t>AUDIENCIA PÚBLICA DE RENDICIÓN DE CUENTAS</a:t>
            </a:r>
          </a:p>
        </p:txBody>
      </p:sp>
      <p:sp>
        <p:nvSpPr>
          <p:cNvPr id="3" name="Marcador de texto 2">
            <a:extLst>
              <a:ext uri="{FF2B5EF4-FFF2-40B4-BE49-F238E27FC236}">
                <a16:creationId xmlns:a16="http://schemas.microsoft.com/office/drawing/2014/main" id="{D002C7D7-1958-2047-931F-7D96F4283CEF}"/>
              </a:ext>
            </a:extLst>
          </p:cNvPr>
          <p:cNvSpPr>
            <a:spLocks noGrp="1"/>
          </p:cNvSpPr>
          <p:nvPr>
            <p:ph type="body" idx="1"/>
          </p:nvPr>
        </p:nvSpPr>
        <p:spPr/>
        <p:txBody>
          <a:bodyPr/>
          <a:lstStyle/>
          <a:p>
            <a:pPr algn="ctr"/>
            <a:r>
              <a:rPr lang="es-ES_tradnl" b="1" dirty="0">
                <a:solidFill>
                  <a:schemeClr val="bg1"/>
                </a:solidFill>
                <a:latin typeface="Arial Narrow" panose="020B0606020202030204" pitchFamily="34" charset="0"/>
              </a:rPr>
              <a:t>E.S.E HOSPITAL SAN JUAN DE DIOS DE CONCORDIA – ANTIOQUIA </a:t>
            </a:r>
          </a:p>
          <a:p>
            <a:pPr algn="ctr"/>
            <a:r>
              <a:rPr lang="es-ES_tradnl" b="1" dirty="0">
                <a:solidFill>
                  <a:schemeClr val="bg1"/>
                </a:solidFill>
                <a:latin typeface="Arial Narrow" panose="020B0606020202030204" pitchFamily="34" charset="0"/>
              </a:rPr>
              <a:t>VIGENCIA 2.024</a:t>
            </a:r>
            <a:r>
              <a:rPr lang="es-ES_tradnl" b="1" dirty="0">
                <a:solidFill>
                  <a:schemeClr val="tx2">
                    <a:lumMod val="40000"/>
                    <a:lumOff val="60000"/>
                  </a:schemeClr>
                </a:solidFill>
                <a:latin typeface="Arial Narrow" panose="020B0606020202030204" pitchFamily="34" charset="0"/>
              </a:rPr>
              <a:t>.</a:t>
            </a:r>
          </a:p>
        </p:txBody>
      </p:sp>
      <p:pic>
        <p:nvPicPr>
          <p:cNvPr id="4" name="Imagen 3">
            <a:extLst>
              <a:ext uri="{FF2B5EF4-FFF2-40B4-BE49-F238E27FC236}">
                <a16:creationId xmlns:a16="http://schemas.microsoft.com/office/drawing/2014/main" id="{F616A928-E662-6146-ABE0-163238B5A9E3}"/>
              </a:ext>
            </a:extLst>
          </p:cNvPr>
          <p:cNvPicPr>
            <a:picLocks noChangeAspect="1"/>
          </p:cNvPicPr>
          <p:nvPr/>
        </p:nvPicPr>
        <p:blipFill>
          <a:blip r:embed="rId2"/>
          <a:stretch>
            <a:fillRect/>
          </a:stretch>
        </p:blipFill>
        <p:spPr>
          <a:xfrm>
            <a:off x="896431" y="5647643"/>
            <a:ext cx="2899680" cy="855177"/>
          </a:xfrm>
          <a:prstGeom prst="rect">
            <a:avLst/>
          </a:prstGeom>
        </p:spPr>
      </p:pic>
      <p:sp>
        <p:nvSpPr>
          <p:cNvPr id="6" name="Subtítulo 2">
            <a:extLst>
              <a:ext uri="{FF2B5EF4-FFF2-40B4-BE49-F238E27FC236}">
                <a16:creationId xmlns:a16="http://schemas.microsoft.com/office/drawing/2014/main" id="{7B5BDAD4-FE42-4670-9B31-EACFB3062A4F}"/>
              </a:ext>
            </a:extLst>
          </p:cNvPr>
          <p:cNvSpPr txBox="1">
            <a:spLocks/>
          </p:cNvSpPr>
          <p:nvPr/>
        </p:nvSpPr>
        <p:spPr>
          <a:xfrm>
            <a:off x="3956423" y="584296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pic>
        <p:nvPicPr>
          <p:cNvPr id="9" name="Picture 2" descr="https://www.hospital-concordia.gov.co/wp-content/uploads/2023/01/imag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1380" y="1253752"/>
            <a:ext cx="9488724" cy="4143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89104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0681C3-4F9B-A143-9BF6-C76FA60702D9}"/>
              </a:ext>
            </a:extLst>
          </p:cNvPr>
          <p:cNvSpPr>
            <a:spLocks noGrp="1"/>
          </p:cNvSpPr>
          <p:nvPr>
            <p:ph type="ctrTitle"/>
          </p:nvPr>
        </p:nvSpPr>
        <p:spPr>
          <a:xfrm>
            <a:off x="1281869" y="1465155"/>
            <a:ext cx="9614019" cy="2028915"/>
          </a:xfrm>
        </p:spPr>
        <p:txBody>
          <a:bodyPr/>
          <a:lstStyle/>
          <a:p>
            <a:r>
              <a:rPr lang="es-CO" sz="3800" b="1" dirty="0">
                <a:solidFill>
                  <a:schemeClr val="tx2">
                    <a:lumMod val="75000"/>
                  </a:schemeClr>
                </a:solidFill>
                <a:latin typeface="Arial Rounded MT Bold" panose="020F0704030504030204" pitchFamily="34" charset="0"/>
              </a:rPr>
              <a:t>INFORME DE </a:t>
            </a:r>
            <a:r>
              <a:rPr lang="es-CO" sz="3800" b="1" dirty="0" smtClean="0">
                <a:solidFill>
                  <a:schemeClr val="tx2">
                    <a:lumMod val="75000"/>
                  </a:schemeClr>
                </a:solidFill>
                <a:latin typeface="Arial Rounded MT Bold" panose="020F0704030504030204" pitchFamily="34" charset="0"/>
              </a:rPr>
              <a:t>GESTIÓN</a:t>
            </a:r>
            <a:r>
              <a:rPr lang="es-CO" sz="3800" b="1" dirty="0">
                <a:solidFill>
                  <a:schemeClr val="tx2">
                    <a:lumMod val="75000"/>
                  </a:schemeClr>
                </a:solidFill>
                <a:latin typeface="Arial Rounded MT Bold" panose="020F0704030504030204" pitchFamily="34" charset="0"/>
              </a:rPr>
              <a:t/>
            </a:r>
            <a:br>
              <a:rPr lang="es-CO" sz="3800" b="1" dirty="0">
                <a:solidFill>
                  <a:schemeClr val="tx2">
                    <a:lumMod val="75000"/>
                  </a:schemeClr>
                </a:solidFill>
                <a:latin typeface="Arial Rounded MT Bold" panose="020F0704030504030204" pitchFamily="34" charset="0"/>
              </a:rPr>
            </a:br>
            <a:r>
              <a:rPr lang="es-CO" sz="3800" b="1" dirty="0">
                <a:solidFill>
                  <a:schemeClr val="tx2">
                    <a:lumMod val="75000"/>
                  </a:schemeClr>
                </a:solidFill>
                <a:latin typeface="Arial Rounded MT Bold" panose="020F0704030504030204" pitchFamily="34" charset="0"/>
              </a:rPr>
              <a:t>ESE HOSPITAL SA</a:t>
            </a:r>
            <a:r>
              <a:rPr lang="es-419" sz="3800" b="1" dirty="0">
                <a:solidFill>
                  <a:schemeClr val="tx2">
                    <a:lumMod val="75000"/>
                  </a:schemeClr>
                </a:solidFill>
                <a:latin typeface="Arial Rounded MT Bold" panose="020F0704030504030204" pitchFamily="34" charset="0"/>
              </a:rPr>
              <a:t>N JUAN DE DIOS </a:t>
            </a:r>
            <a:r>
              <a:rPr lang="es-419" sz="3800" b="1" dirty="0" smtClean="0">
                <a:solidFill>
                  <a:schemeClr val="tx2">
                    <a:lumMod val="75000"/>
                  </a:schemeClr>
                </a:solidFill>
                <a:latin typeface="Arial Rounded MT Bold" panose="020F0704030504030204" pitchFamily="34" charset="0"/>
              </a:rPr>
              <a:t/>
            </a:r>
            <a:br>
              <a:rPr lang="es-419" sz="3800" b="1" dirty="0" smtClean="0">
                <a:solidFill>
                  <a:schemeClr val="tx2">
                    <a:lumMod val="75000"/>
                  </a:schemeClr>
                </a:solidFill>
                <a:latin typeface="Arial Rounded MT Bold" panose="020F0704030504030204" pitchFamily="34" charset="0"/>
              </a:rPr>
            </a:br>
            <a:r>
              <a:rPr lang="es-419" sz="3800" b="1" dirty="0" smtClean="0">
                <a:solidFill>
                  <a:schemeClr val="tx2">
                    <a:lumMod val="75000"/>
                  </a:schemeClr>
                </a:solidFill>
                <a:latin typeface="Arial Rounded MT Bold" panose="020F0704030504030204" pitchFamily="34" charset="0"/>
              </a:rPr>
              <a:t>DE </a:t>
            </a:r>
            <a:r>
              <a:rPr lang="es-419" sz="3800" b="1" dirty="0">
                <a:solidFill>
                  <a:schemeClr val="tx2">
                    <a:lumMod val="75000"/>
                  </a:schemeClr>
                </a:solidFill>
                <a:latin typeface="Arial Rounded MT Bold" panose="020F0704030504030204" pitchFamily="34" charset="0"/>
              </a:rPr>
              <a:t>CONCORDIA </a:t>
            </a:r>
            <a:r>
              <a:rPr lang="es-419" sz="3800" b="1" dirty="0" smtClean="0">
                <a:solidFill>
                  <a:schemeClr val="tx2">
                    <a:lumMod val="75000"/>
                  </a:schemeClr>
                </a:solidFill>
                <a:latin typeface="Arial Rounded MT Bold" panose="020F0704030504030204" pitchFamily="34" charset="0"/>
              </a:rPr>
              <a:t>- </a:t>
            </a:r>
            <a:r>
              <a:rPr lang="es-CO" sz="3800" b="1" dirty="0" smtClean="0">
                <a:solidFill>
                  <a:schemeClr val="tx2">
                    <a:lumMod val="75000"/>
                  </a:schemeClr>
                </a:solidFill>
                <a:latin typeface="Arial Rounded MT Bold" panose="020F0704030504030204" pitchFamily="34" charset="0"/>
              </a:rPr>
              <a:t> ANTIOQUIA.</a:t>
            </a:r>
            <a:r>
              <a:rPr lang="es-CO" sz="3800" b="1" dirty="0">
                <a:solidFill>
                  <a:schemeClr val="tx2">
                    <a:lumMod val="75000"/>
                  </a:schemeClr>
                </a:solidFill>
                <a:latin typeface="Arial Rounded MT Bold" panose="020F0704030504030204" pitchFamily="34" charset="0"/>
              </a:rPr>
              <a:t/>
            </a:r>
            <a:br>
              <a:rPr lang="es-CO" sz="3800" b="1" dirty="0">
                <a:solidFill>
                  <a:schemeClr val="tx2">
                    <a:lumMod val="75000"/>
                  </a:schemeClr>
                </a:solidFill>
                <a:latin typeface="Arial Rounded MT Bold" panose="020F0704030504030204" pitchFamily="34" charset="0"/>
              </a:rPr>
            </a:br>
            <a:endParaRPr lang="es-ES_tradnl" sz="3800" dirty="0">
              <a:solidFill>
                <a:schemeClr val="tx2">
                  <a:lumMod val="75000"/>
                </a:schemeClr>
              </a:solidFill>
            </a:endParaRPr>
          </a:p>
        </p:txBody>
      </p:sp>
      <p:pic>
        <p:nvPicPr>
          <p:cNvPr id="4" name="Imagen 3">
            <a:extLst>
              <a:ext uri="{FF2B5EF4-FFF2-40B4-BE49-F238E27FC236}">
                <a16:creationId xmlns:a16="http://schemas.microsoft.com/office/drawing/2014/main" id="{087E6FE8-0A60-2D48-8780-534D778F845F}"/>
              </a:ext>
            </a:extLst>
          </p:cNvPr>
          <p:cNvPicPr>
            <a:picLocks noChangeAspect="1"/>
          </p:cNvPicPr>
          <p:nvPr/>
        </p:nvPicPr>
        <p:blipFill>
          <a:blip r:embed="rId2"/>
          <a:stretch>
            <a:fillRect/>
          </a:stretch>
        </p:blipFill>
        <p:spPr>
          <a:xfrm>
            <a:off x="840680" y="5399108"/>
            <a:ext cx="3115743" cy="918899"/>
          </a:xfrm>
          <a:prstGeom prst="rect">
            <a:avLst/>
          </a:prstGeom>
        </p:spPr>
      </p:pic>
      <p:sp>
        <p:nvSpPr>
          <p:cNvPr id="5" name="Subtítulo 4"/>
          <p:cNvSpPr>
            <a:spLocks noGrp="1"/>
          </p:cNvSpPr>
          <p:nvPr>
            <p:ph type="subTitle" idx="1"/>
          </p:nvPr>
        </p:nvSpPr>
        <p:spPr>
          <a:xfrm>
            <a:off x="2611538" y="3396242"/>
            <a:ext cx="6831673" cy="1086237"/>
          </a:xfrm>
        </p:spPr>
        <p:txBody>
          <a:bodyPr>
            <a:noAutofit/>
          </a:bodyPr>
          <a:lstStyle/>
          <a:p>
            <a:r>
              <a:rPr lang="es-CO" sz="3200" b="1" dirty="0" smtClean="0">
                <a:solidFill>
                  <a:schemeClr val="tx2">
                    <a:lumMod val="75000"/>
                  </a:schemeClr>
                </a:solidFill>
                <a:latin typeface="Arial Black" panose="020B0A04020102020204" pitchFamily="34" charset="0"/>
              </a:rPr>
              <a:t>PROCESOS</a:t>
            </a:r>
            <a:endParaRPr lang="es-ES" sz="3200" b="1" dirty="0">
              <a:solidFill>
                <a:schemeClr val="tx2">
                  <a:lumMod val="75000"/>
                </a:schemeClr>
              </a:solidFill>
              <a:latin typeface="Arial Black" panose="020B0A04020102020204" pitchFamily="34" charset="0"/>
            </a:endParaRPr>
          </a:p>
        </p:txBody>
      </p:sp>
      <p:sp>
        <p:nvSpPr>
          <p:cNvPr id="6" name="Rectángulo 5"/>
          <p:cNvSpPr/>
          <p:nvPr/>
        </p:nvSpPr>
        <p:spPr>
          <a:xfrm>
            <a:off x="4663155" y="4752777"/>
            <a:ext cx="6096000" cy="707886"/>
          </a:xfrm>
          <a:prstGeom prst="rect">
            <a:avLst/>
          </a:prstGeom>
        </p:spPr>
        <p:txBody>
          <a:bodyPr>
            <a:spAutoFit/>
          </a:bodyPr>
          <a:lstStyle/>
          <a:p>
            <a:pPr algn="r"/>
            <a:r>
              <a:rPr lang="es-CO" sz="2000" b="1" dirty="0">
                <a:solidFill>
                  <a:schemeClr val="tx2">
                    <a:lumMod val="75000"/>
                  </a:schemeClr>
                </a:solidFill>
                <a:latin typeface="Arial" panose="020B0604020202020204" pitchFamily="34" charset="0"/>
                <a:cs typeface="Arial" panose="020B0604020202020204" pitchFamily="34" charset="0"/>
              </a:rPr>
              <a:t>ALEJANDRO CADAVID CADAVID</a:t>
            </a:r>
          </a:p>
          <a:p>
            <a:pPr algn="r"/>
            <a:r>
              <a:rPr lang="es-CO" sz="2000" b="1" dirty="0">
                <a:solidFill>
                  <a:schemeClr val="tx2">
                    <a:lumMod val="75000"/>
                  </a:schemeClr>
                </a:solidFill>
                <a:latin typeface="Arial" panose="020B0604020202020204" pitchFamily="34" charset="0"/>
                <a:cs typeface="Arial" panose="020B0604020202020204" pitchFamily="34" charset="0"/>
              </a:rPr>
              <a:t>GERENTE</a:t>
            </a:r>
          </a:p>
        </p:txBody>
      </p:sp>
      <p:sp>
        <p:nvSpPr>
          <p:cNvPr id="7" name="Subtítulo 2">
            <a:extLst>
              <a:ext uri="{FF2B5EF4-FFF2-40B4-BE49-F238E27FC236}">
                <a16:creationId xmlns:a16="http://schemas.microsoft.com/office/drawing/2014/main" id="{7B5BDAD4-FE42-4670-9B31-EACFB3062A4F}"/>
              </a:ext>
            </a:extLst>
          </p:cNvPr>
          <p:cNvSpPr txBox="1">
            <a:spLocks/>
          </p:cNvSpPr>
          <p:nvPr/>
        </p:nvSpPr>
        <p:spPr>
          <a:xfrm>
            <a:off x="3956423" y="5647643"/>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326350288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B33723-5E94-434D-B9B5-3942132D4F53}"/>
              </a:ext>
            </a:extLst>
          </p:cNvPr>
          <p:cNvSpPr>
            <a:spLocks noGrp="1"/>
          </p:cNvSpPr>
          <p:nvPr>
            <p:ph type="title"/>
          </p:nvPr>
        </p:nvSpPr>
        <p:spPr/>
        <p:txBody>
          <a:bodyPr/>
          <a:lstStyle/>
          <a:p>
            <a:r>
              <a:rPr lang="es-CO" dirty="0"/>
              <a:t>RENDICIÓN DE CUENTAS</a:t>
            </a:r>
          </a:p>
        </p:txBody>
      </p:sp>
      <p:sp>
        <p:nvSpPr>
          <p:cNvPr id="3" name="Rectangle 1">
            <a:extLst>
              <a:ext uri="{FF2B5EF4-FFF2-40B4-BE49-F238E27FC236}">
                <a16:creationId xmlns:a16="http://schemas.microsoft.com/office/drawing/2014/main" id="{F4E75E25-14EB-4184-80AB-4D05058C9B5C}"/>
              </a:ext>
            </a:extLst>
          </p:cNvPr>
          <p:cNvSpPr>
            <a:spLocks noChangeArrowheads="1"/>
          </p:cNvSpPr>
          <p:nvPr/>
        </p:nvSpPr>
        <p:spPr bwMode="auto">
          <a:xfrm rot="10800000" flipV="1">
            <a:off x="1545515" y="2684136"/>
            <a:ext cx="7464014"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CO" altLang="es-CO" sz="2000" b="0" i="0" u="none" strike="noStrike" cap="none" normalizeH="0" baseline="0" dirty="0">
                <a:ln>
                  <a:noFill/>
                </a:ln>
                <a:solidFill>
                  <a:schemeClr val="bg2">
                    <a:lumMod val="25000"/>
                  </a:schemeClr>
                </a:solidFill>
                <a:effectLst/>
              </a:rPr>
              <a:t>Rendición de cuentas por todos los roles.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CO" altLang="es-CO" sz="2000" b="0" i="0" u="none" strike="noStrike" cap="none" normalizeH="0" baseline="0" dirty="0">
                <a:ln>
                  <a:noFill/>
                </a:ln>
                <a:solidFill>
                  <a:schemeClr val="bg2">
                    <a:lumMod val="25000"/>
                  </a:schemeClr>
                </a:solidFill>
                <a:effectLst/>
              </a:rPr>
              <a:t>SG-SST estructurado y operativo.</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CO" altLang="es-CO" sz="2000" b="0" i="0" u="none" strike="noStrike" cap="none" normalizeH="0" baseline="0" dirty="0">
                <a:ln>
                  <a:noFill/>
                </a:ln>
                <a:solidFill>
                  <a:schemeClr val="bg2">
                    <a:lumMod val="25000"/>
                  </a:schemeClr>
                </a:solidFill>
                <a:effectLst/>
              </a:rPr>
              <a:t>Oportunidad de mejora:</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CO" altLang="es-CO" sz="2000" b="0" i="0" u="none" strike="noStrike" cap="none" normalizeH="0" baseline="0" dirty="0">
                <a:ln>
                  <a:noFill/>
                </a:ln>
                <a:solidFill>
                  <a:schemeClr val="bg2">
                    <a:lumMod val="25000"/>
                  </a:schemeClr>
                </a:solidFill>
                <a:effectLst/>
              </a:rPr>
              <a:t>Reforzar responsabilidades de líderes de área.</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s-CO" altLang="es-CO" sz="2000" b="0" i="0" u="none" strike="noStrike" cap="none" normalizeH="0" baseline="0" dirty="0">
              <a:ln>
                <a:noFill/>
              </a:ln>
              <a:solidFill>
                <a:schemeClr val="bg2">
                  <a:lumMod val="25000"/>
                </a:schemeClr>
              </a:solidFill>
              <a:effectLst/>
            </a:endParaRPr>
          </a:p>
        </p:txBody>
      </p:sp>
      <p:pic>
        <p:nvPicPr>
          <p:cNvPr id="4" name="Marcador de posición de imagen 2">
            <a:extLst>
              <a:ext uri="{FF2B5EF4-FFF2-40B4-BE49-F238E27FC236}">
                <a16:creationId xmlns:a16="http://schemas.microsoft.com/office/drawing/2014/main" id="{FA0DB1B2-9311-42F0-8382-4A377EC5365B}"/>
              </a:ext>
            </a:extLst>
          </p:cNvPr>
          <p:cNvPicPr>
            <a:picLocks noChangeAspect="1"/>
          </p:cNvPicPr>
          <p:nvPr/>
        </p:nvPicPr>
        <p:blipFill>
          <a:blip r:embed="rId2"/>
          <a:srcRect l="20274" r="20274"/>
          <a:stretch>
            <a:fillRect/>
          </a:stretch>
        </p:blipFill>
        <p:spPr>
          <a:xfrm>
            <a:off x="7537704" y="0"/>
            <a:ext cx="4654296" cy="5864225"/>
          </a:xfrm>
          <a:prstGeom prst="rect">
            <a:avLst/>
          </a:prstGeom>
        </p:spPr>
      </p:pic>
    </p:spTree>
    <p:extLst>
      <p:ext uri="{BB962C8B-B14F-4D97-AF65-F5344CB8AC3E}">
        <p14:creationId xmlns:p14="http://schemas.microsoft.com/office/powerpoint/2010/main" val="322875930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B3F1B1-9D1F-4681-89F2-F41E8847DD99}"/>
              </a:ext>
            </a:extLst>
          </p:cNvPr>
          <p:cNvSpPr>
            <a:spLocks noGrp="1"/>
          </p:cNvSpPr>
          <p:nvPr>
            <p:ph type="title"/>
          </p:nvPr>
        </p:nvSpPr>
        <p:spPr>
          <a:xfrm>
            <a:off x="1457325" y="352425"/>
            <a:ext cx="9601200" cy="1485900"/>
          </a:xfrm>
        </p:spPr>
        <p:txBody>
          <a:bodyPr/>
          <a:lstStyle/>
          <a:p>
            <a:pPr algn="ctr"/>
            <a:r>
              <a:rPr lang="es-CO" dirty="0"/>
              <a:t>ACCIDENTALIDAD</a:t>
            </a:r>
          </a:p>
        </p:txBody>
      </p:sp>
      <p:pic>
        <p:nvPicPr>
          <p:cNvPr id="3" name="Imagen 2">
            <a:extLst>
              <a:ext uri="{FF2B5EF4-FFF2-40B4-BE49-F238E27FC236}">
                <a16:creationId xmlns:a16="http://schemas.microsoft.com/office/drawing/2014/main" id="{6D86C805-24C4-4077-AECE-374F35C30FE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648074" y="2247900"/>
            <a:ext cx="3685926" cy="1835759"/>
          </a:xfrm>
          <a:prstGeom prst="rect">
            <a:avLst/>
          </a:prstGeom>
          <a:noFill/>
        </p:spPr>
      </p:pic>
      <p:sp>
        <p:nvSpPr>
          <p:cNvPr id="5" name="CuadroTexto 4">
            <a:extLst>
              <a:ext uri="{FF2B5EF4-FFF2-40B4-BE49-F238E27FC236}">
                <a16:creationId xmlns:a16="http://schemas.microsoft.com/office/drawing/2014/main" id="{982325FB-415A-464B-B7A0-8679E3D719DB}"/>
              </a:ext>
            </a:extLst>
          </p:cNvPr>
          <p:cNvSpPr txBox="1"/>
          <p:nvPr/>
        </p:nvSpPr>
        <p:spPr>
          <a:xfrm>
            <a:off x="1351721" y="1185401"/>
            <a:ext cx="10840279" cy="830997"/>
          </a:xfrm>
          <a:prstGeom prst="rect">
            <a:avLst/>
          </a:prstGeom>
          <a:noFill/>
        </p:spPr>
        <p:txBody>
          <a:bodyPr wrap="square">
            <a:spAutoFit/>
          </a:bodyPr>
          <a:lstStyle/>
          <a:p>
            <a:r>
              <a:rPr lang="es-CO" sz="2400" dirty="0">
                <a:solidFill>
                  <a:schemeClr val="bg2">
                    <a:lumMod val="25000"/>
                  </a:schemeClr>
                </a:solidFill>
                <a:effectLst/>
                <a:ea typeface="Calibri" panose="020F0502020204030204" pitchFamily="34" charset="0"/>
              </a:rPr>
              <a:t>Durante la vigencia 2025 se registraron catorce (14) accidentes de trabajo en la institución. </a:t>
            </a:r>
            <a:endParaRPr lang="es-CO" sz="2400" dirty="0">
              <a:solidFill>
                <a:schemeClr val="bg2">
                  <a:lumMod val="25000"/>
                </a:schemeClr>
              </a:solidFill>
            </a:endParaRPr>
          </a:p>
        </p:txBody>
      </p:sp>
      <p:pic>
        <p:nvPicPr>
          <p:cNvPr id="6" name="Imagen 5">
            <a:extLst>
              <a:ext uri="{FF2B5EF4-FFF2-40B4-BE49-F238E27FC236}">
                <a16:creationId xmlns:a16="http://schemas.microsoft.com/office/drawing/2014/main" id="{89286C0B-2EEB-4BD7-B452-77F67AEE38A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867884" y="2247900"/>
            <a:ext cx="4114315" cy="1734795"/>
          </a:xfrm>
          <a:prstGeom prst="rect">
            <a:avLst/>
          </a:prstGeom>
          <a:noFill/>
        </p:spPr>
      </p:pic>
      <p:pic>
        <p:nvPicPr>
          <p:cNvPr id="7" name="Imagen 6">
            <a:extLst>
              <a:ext uri="{FF2B5EF4-FFF2-40B4-BE49-F238E27FC236}">
                <a16:creationId xmlns:a16="http://schemas.microsoft.com/office/drawing/2014/main" id="{9A80FCBD-3306-4692-9C8C-DE16B167770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832960" y="4115682"/>
            <a:ext cx="3764280" cy="2262505"/>
          </a:xfrm>
          <a:prstGeom prst="rect">
            <a:avLst/>
          </a:prstGeom>
          <a:noFill/>
        </p:spPr>
      </p:pic>
      <p:pic>
        <p:nvPicPr>
          <p:cNvPr id="8" name="Imagen 7">
            <a:extLst>
              <a:ext uri="{FF2B5EF4-FFF2-40B4-BE49-F238E27FC236}">
                <a16:creationId xmlns:a16="http://schemas.microsoft.com/office/drawing/2014/main" id="{9CD89B75-F082-4DA6-876C-B58A79D7EECF}"/>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527424" y="4261732"/>
            <a:ext cx="3655060" cy="2116455"/>
          </a:xfrm>
          <a:prstGeom prst="rect">
            <a:avLst/>
          </a:prstGeom>
          <a:noFill/>
        </p:spPr>
      </p:pic>
    </p:spTree>
    <p:extLst>
      <p:ext uri="{BB962C8B-B14F-4D97-AF65-F5344CB8AC3E}">
        <p14:creationId xmlns:p14="http://schemas.microsoft.com/office/powerpoint/2010/main" val="18752403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9DB1A8-11E0-48CD-8FB9-54F603299C97}"/>
              </a:ext>
            </a:extLst>
          </p:cNvPr>
          <p:cNvSpPr>
            <a:spLocks noGrp="1"/>
          </p:cNvSpPr>
          <p:nvPr>
            <p:ph type="title"/>
          </p:nvPr>
        </p:nvSpPr>
        <p:spPr>
          <a:xfrm>
            <a:off x="1586948" y="391451"/>
            <a:ext cx="9601200" cy="1485900"/>
          </a:xfrm>
        </p:spPr>
        <p:txBody>
          <a:bodyPr/>
          <a:lstStyle/>
          <a:p>
            <a:r>
              <a:rPr lang="es-CO" dirty="0"/>
              <a:t>AUSENTISMO POR CAUSA MÉDICA</a:t>
            </a:r>
          </a:p>
        </p:txBody>
      </p:sp>
      <p:sp>
        <p:nvSpPr>
          <p:cNvPr id="4" name="CuadroTexto 3">
            <a:extLst>
              <a:ext uri="{FF2B5EF4-FFF2-40B4-BE49-F238E27FC236}">
                <a16:creationId xmlns:a16="http://schemas.microsoft.com/office/drawing/2014/main" id="{A46F510B-DD0D-473A-9121-B42649F9AFA2}"/>
              </a:ext>
            </a:extLst>
          </p:cNvPr>
          <p:cNvSpPr txBox="1"/>
          <p:nvPr/>
        </p:nvSpPr>
        <p:spPr>
          <a:xfrm>
            <a:off x="1192696" y="1180713"/>
            <a:ext cx="10389704" cy="1015663"/>
          </a:xfrm>
          <a:prstGeom prst="rect">
            <a:avLst/>
          </a:prstGeom>
          <a:noFill/>
        </p:spPr>
        <p:txBody>
          <a:bodyPr wrap="square">
            <a:spAutoFit/>
          </a:bodyPr>
          <a:lstStyle/>
          <a:p>
            <a:pPr algn="just"/>
            <a:r>
              <a:rPr lang="es-CO" sz="2000" dirty="0">
                <a:solidFill>
                  <a:schemeClr val="bg2">
                    <a:lumMod val="25000"/>
                  </a:schemeClr>
                </a:solidFill>
                <a:effectLst/>
                <a:ea typeface="Calibri" panose="020F0502020204030204" pitchFamily="34" charset="0"/>
              </a:rPr>
              <a:t>En el periodo del 01 de enero al 31 de diciembre de 2025 se registraron sesenta y ocho (68) eventos de incapacidad, los cuales generaron un total de quinientos dos (502) días de incapacidad</a:t>
            </a:r>
            <a:endParaRPr lang="es-CO" sz="2000" dirty="0">
              <a:solidFill>
                <a:schemeClr val="bg2">
                  <a:lumMod val="25000"/>
                </a:schemeClr>
              </a:solidFill>
            </a:endParaRPr>
          </a:p>
        </p:txBody>
      </p:sp>
      <p:pic>
        <p:nvPicPr>
          <p:cNvPr id="5" name="Imagen 4">
            <a:extLst>
              <a:ext uri="{FF2B5EF4-FFF2-40B4-BE49-F238E27FC236}">
                <a16:creationId xmlns:a16="http://schemas.microsoft.com/office/drawing/2014/main" id="{195EB6B5-BD98-4C13-81C6-55B1D230F00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428974" y="2786172"/>
            <a:ext cx="3437255" cy="1176020"/>
          </a:xfrm>
          <a:prstGeom prst="rect">
            <a:avLst/>
          </a:prstGeom>
          <a:noFill/>
          <a:ln>
            <a:noFill/>
          </a:ln>
        </p:spPr>
      </p:pic>
      <p:pic>
        <p:nvPicPr>
          <p:cNvPr id="6" name="Imagen 5">
            <a:extLst>
              <a:ext uri="{FF2B5EF4-FFF2-40B4-BE49-F238E27FC236}">
                <a16:creationId xmlns:a16="http://schemas.microsoft.com/office/drawing/2014/main" id="{1059DE7E-A5D1-4A20-9BF9-A1B5D57073A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181614" y="2352675"/>
            <a:ext cx="4505435" cy="1654594"/>
          </a:xfrm>
          <a:prstGeom prst="rect">
            <a:avLst/>
          </a:prstGeom>
          <a:noFill/>
        </p:spPr>
      </p:pic>
      <p:pic>
        <p:nvPicPr>
          <p:cNvPr id="7" name="Imagen 6">
            <a:extLst>
              <a:ext uri="{FF2B5EF4-FFF2-40B4-BE49-F238E27FC236}">
                <a16:creationId xmlns:a16="http://schemas.microsoft.com/office/drawing/2014/main" id="{A566A361-AB69-43F7-9D7C-65036FCCE71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192696" y="4565153"/>
            <a:ext cx="3863340" cy="1354455"/>
          </a:xfrm>
          <a:prstGeom prst="rect">
            <a:avLst/>
          </a:prstGeom>
          <a:noFill/>
          <a:ln>
            <a:noFill/>
          </a:ln>
        </p:spPr>
      </p:pic>
      <p:pic>
        <p:nvPicPr>
          <p:cNvPr id="8" name="Imagen 7">
            <a:extLst>
              <a:ext uri="{FF2B5EF4-FFF2-40B4-BE49-F238E27FC236}">
                <a16:creationId xmlns:a16="http://schemas.microsoft.com/office/drawing/2014/main" id="{45F3F6F6-867B-4FEE-9E90-ED1E1AA8116F}"/>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683639" y="4162130"/>
            <a:ext cx="3030855" cy="2367280"/>
          </a:xfrm>
          <a:prstGeom prst="rect">
            <a:avLst/>
          </a:prstGeom>
          <a:noFill/>
          <a:ln>
            <a:noFill/>
          </a:ln>
        </p:spPr>
      </p:pic>
    </p:spTree>
    <p:extLst>
      <p:ext uri="{BB962C8B-B14F-4D97-AF65-F5344CB8AC3E}">
        <p14:creationId xmlns:p14="http://schemas.microsoft.com/office/powerpoint/2010/main" val="33127984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52AA11-2B81-4EE6-AA43-23EF4F7C5978}"/>
              </a:ext>
            </a:extLst>
          </p:cNvPr>
          <p:cNvSpPr>
            <a:spLocks noGrp="1"/>
          </p:cNvSpPr>
          <p:nvPr>
            <p:ph type="title"/>
          </p:nvPr>
        </p:nvSpPr>
        <p:spPr/>
        <p:txBody>
          <a:bodyPr/>
          <a:lstStyle/>
          <a:p>
            <a:r>
              <a:rPr lang="es-CO" dirty="0"/>
              <a:t>AUSENTISMO POR CAUSA MÉDICA</a:t>
            </a:r>
          </a:p>
        </p:txBody>
      </p:sp>
      <p:pic>
        <p:nvPicPr>
          <p:cNvPr id="3" name="Imagen 2">
            <a:extLst>
              <a:ext uri="{FF2B5EF4-FFF2-40B4-BE49-F238E27FC236}">
                <a16:creationId xmlns:a16="http://schemas.microsoft.com/office/drawing/2014/main" id="{D21F8C90-5028-4B7F-A029-043E2DDF28A0}"/>
              </a:ext>
            </a:extLst>
          </p:cNvPr>
          <p:cNvPicPr/>
          <p:nvPr/>
        </p:nvPicPr>
        <p:blipFill rotWithShape="1">
          <a:blip r:embed="rId2">
            <a:extLst>
              <a:ext uri="{28A0092B-C50C-407E-A947-70E740481C1C}">
                <a14:useLocalDpi xmlns:a14="http://schemas.microsoft.com/office/drawing/2010/main" val="0"/>
              </a:ext>
            </a:extLst>
          </a:blip>
          <a:srcRect b="44831"/>
          <a:stretch/>
        </p:blipFill>
        <p:spPr bwMode="auto">
          <a:xfrm>
            <a:off x="1455420" y="1737362"/>
            <a:ext cx="4671060" cy="4027334"/>
          </a:xfrm>
          <a:prstGeom prst="rect">
            <a:avLst/>
          </a:prstGeom>
          <a:noFill/>
          <a:ln>
            <a:solidFill>
              <a:schemeClr val="tx1"/>
            </a:solidFill>
          </a:ln>
        </p:spPr>
      </p:pic>
      <p:pic>
        <p:nvPicPr>
          <p:cNvPr id="4" name="Imagen 3">
            <a:extLst>
              <a:ext uri="{FF2B5EF4-FFF2-40B4-BE49-F238E27FC236}">
                <a16:creationId xmlns:a16="http://schemas.microsoft.com/office/drawing/2014/main" id="{DC63C92B-F66C-4B8B-A8E9-4B206D60643D}"/>
              </a:ext>
            </a:extLst>
          </p:cNvPr>
          <p:cNvPicPr/>
          <p:nvPr/>
        </p:nvPicPr>
        <p:blipFill rotWithShape="1">
          <a:blip r:embed="rId2">
            <a:extLst>
              <a:ext uri="{28A0092B-C50C-407E-A947-70E740481C1C}">
                <a14:useLocalDpi xmlns:a14="http://schemas.microsoft.com/office/drawing/2010/main" val="0"/>
              </a:ext>
            </a:extLst>
          </a:blip>
          <a:srcRect t="55233"/>
          <a:stretch/>
        </p:blipFill>
        <p:spPr bwMode="auto">
          <a:xfrm>
            <a:off x="6762077" y="2017058"/>
            <a:ext cx="4671060" cy="3267950"/>
          </a:xfrm>
          <a:prstGeom prst="rect">
            <a:avLst/>
          </a:prstGeom>
          <a:noFill/>
          <a:ln>
            <a:solidFill>
              <a:schemeClr val="tx1"/>
            </a:solidFill>
          </a:ln>
        </p:spPr>
      </p:pic>
    </p:spTree>
    <p:extLst>
      <p:ext uri="{BB962C8B-B14F-4D97-AF65-F5344CB8AC3E}">
        <p14:creationId xmlns:p14="http://schemas.microsoft.com/office/powerpoint/2010/main" val="1331083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A92ED4-6FB4-4FEE-A85F-B8CB42438887}"/>
              </a:ext>
            </a:extLst>
          </p:cNvPr>
          <p:cNvSpPr>
            <a:spLocks noGrp="1"/>
          </p:cNvSpPr>
          <p:nvPr>
            <p:ph type="title"/>
          </p:nvPr>
        </p:nvSpPr>
        <p:spPr>
          <a:xfrm>
            <a:off x="1371600" y="280037"/>
            <a:ext cx="9601200" cy="729613"/>
          </a:xfrm>
        </p:spPr>
        <p:txBody>
          <a:bodyPr/>
          <a:lstStyle/>
          <a:p>
            <a:r>
              <a:rPr lang="es-CO" dirty="0"/>
              <a:t>AUSENTISMO POR CAUSA MÉDICA</a:t>
            </a:r>
          </a:p>
        </p:txBody>
      </p:sp>
      <p:pic>
        <p:nvPicPr>
          <p:cNvPr id="3" name="Imagen 2">
            <a:extLst>
              <a:ext uri="{FF2B5EF4-FFF2-40B4-BE49-F238E27FC236}">
                <a16:creationId xmlns:a16="http://schemas.microsoft.com/office/drawing/2014/main" id="{A361D067-792F-4A13-BAAF-BD2D796590B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393814" y="1133475"/>
            <a:ext cx="5235836" cy="5381627"/>
          </a:xfrm>
          <a:prstGeom prst="rect">
            <a:avLst/>
          </a:prstGeom>
          <a:noFill/>
          <a:ln>
            <a:solidFill>
              <a:schemeClr val="tx1"/>
            </a:solidFill>
          </a:ln>
        </p:spPr>
      </p:pic>
    </p:spTree>
    <p:extLst>
      <p:ext uri="{BB962C8B-B14F-4D97-AF65-F5344CB8AC3E}">
        <p14:creationId xmlns:p14="http://schemas.microsoft.com/office/powerpoint/2010/main" val="170356161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79C452-14B4-4AC2-BB47-25C06B631C67}"/>
              </a:ext>
            </a:extLst>
          </p:cNvPr>
          <p:cNvSpPr>
            <a:spLocks noGrp="1"/>
          </p:cNvSpPr>
          <p:nvPr>
            <p:ph type="title"/>
          </p:nvPr>
        </p:nvSpPr>
        <p:spPr/>
        <p:txBody>
          <a:bodyPr/>
          <a:lstStyle/>
          <a:p>
            <a:r>
              <a:rPr lang="es-CO" dirty="0"/>
              <a:t>ESTÁNDARES MÍNIMOS</a:t>
            </a:r>
          </a:p>
        </p:txBody>
      </p:sp>
      <p:sp>
        <p:nvSpPr>
          <p:cNvPr id="3" name="Rectangle 1">
            <a:extLst>
              <a:ext uri="{FF2B5EF4-FFF2-40B4-BE49-F238E27FC236}">
                <a16:creationId xmlns:a16="http://schemas.microsoft.com/office/drawing/2014/main" id="{92BA0988-2DDA-4EC7-8F8F-99F435E43519}"/>
              </a:ext>
            </a:extLst>
          </p:cNvPr>
          <p:cNvSpPr>
            <a:spLocks noChangeArrowheads="1"/>
          </p:cNvSpPr>
          <p:nvPr/>
        </p:nvSpPr>
        <p:spPr bwMode="auto">
          <a:xfrm rot="10800000" flipV="1">
            <a:off x="1097280" y="2613392"/>
            <a:ext cx="5191225"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CO" altLang="es-CO" sz="2000" b="0" i="0" u="none" strike="noStrike" cap="none" normalizeH="0" baseline="0" dirty="0">
                <a:ln>
                  <a:noFill/>
                </a:ln>
                <a:solidFill>
                  <a:schemeClr val="bg2">
                    <a:lumMod val="25000"/>
                  </a:schemeClr>
                </a:solidFill>
                <a:effectLst/>
              </a:rPr>
              <a:t>Autoevaluación 2025: </a:t>
            </a:r>
            <a:r>
              <a:rPr kumimoji="0" lang="es-CO" altLang="es-CO" sz="2000" b="1" i="0" u="none" strike="noStrike" cap="none" normalizeH="0" baseline="0" dirty="0">
                <a:ln>
                  <a:noFill/>
                </a:ln>
                <a:solidFill>
                  <a:schemeClr val="bg2">
                    <a:lumMod val="25000"/>
                  </a:schemeClr>
                </a:solidFill>
                <a:effectLst/>
              </a:rPr>
              <a:t>100% cumplimiento</a:t>
            </a:r>
            <a:r>
              <a:rPr kumimoji="0" lang="es-CO" altLang="es-CO" sz="2000" b="0" i="0" u="none" strike="noStrike" cap="none" normalizeH="0" baseline="0" dirty="0">
                <a:ln>
                  <a:noFill/>
                </a:ln>
                <a:solidFill>
                  <a:schemeClr val="bg2">
                    <a:lumMod val="25000"/>
                  </a:schemeClr>
                </a:solidFill>
                <a:effectLst/>
              </a:rPr>
              <a: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CO" altLang="es-CO" sz="2000" b="0" i="0" u="none" strike="noStrike" cap="none" normalizeH="0" baseline="0" dirty="0">
                <a:ln>
                  <a:noFill/>
                </a:ln>
                <a:solidFill>
                  <a:schemeClr val="bg2">
                    <a:lumMod val="25000"/>
                  </a:schemeClr>
                </a:solidFill>
                <a:effectLst/>
              </a:rPr>
              <a:t>Pendiente reporte a ARL SURA y </a:t>
            </a:r>
            <a:r>
              <a:rPr kumimoji="0" lang="es-CO" altLang="es-CO" sz="2000" b="0" i="0" u="none" strike="noStrike" cap="none" normalizeH="0" baseline="0" dirty="0" err="1">
                <a:ln>
                  <a:noFill/>
                </a:ln>
                <a:solidFill>
                  <a:schemeClr val="bg2">
                    <a:lumMod val="25000"/>
                  </a:schemeClr>
                </a:solidFill>
                <a:effectLst/>
              </a:rPr>
              <a:t>MinTrabajo</a:t>
            </a:r>
            <a:r>
              <a:rPr kumimoji="0" lang="es-CO" altLang="es-CO" sz="2000" b="0" i="0" u="none" strike="noStrike" cap="none" normalizeH="0" baseline="0" dirty="0">
                <a:ln>
                  <a:noFill/>
                </a:ln>
                <a:solidFill>
                  <a:schemeClr val="bg2">
                    <a:lumMod val="25000"/>
                  </a:schemeClr>
                </a:solidFill>
                <a:effectLst/>
              </a:rPr>
              <a: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CO" altLang="es-CO" sz="2000" b="0" i="0" u="none" strike="noStrike" cap="none" normalizeH="0" baseline="0" dirty="0">
                <a:ln>
                  <a:noFill/>
                </a:ln>
                <a:solidFill>
                  <a:schemeClr val="bg2">
                    <a:lumMod val="25000"/>
                  </a:schemeClr>
                </a:solidFill>
                <a:effectLst/>
              </a:rPr>
              <a:t>Plataforma habilitada del Ministerio: marzo 2026.</a:t>
            </a:r>
          </a:p>
        </p:txBody>
      </p:sp>
      <p:pic>
        <p:nvPicPr>
          <p:cNvPr id="4" name="Imagen 3">
            <a:extLst>
              <a:ext uri="{FF2B5EF4-FFF2-40B4-BE49-F238E27FC236}">
                <a16:creationId xmlns:a16="http://schemas.microsoft.com/office/drawing/2014/main" id="{EF0257A1-7186-44B9-A8F2-D8FA5CC3F87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288505" y="1762125"/>
            <a:ext cx="5046245" cy="3430232"/>
          </a:xfrm>
          <a:prstGeom prst="rect">
            <a:avLst/>
          </a:prstGeom>
          <a:noFill/>
        </p:spPr>
      </p:pic>
    </p:spTree>
    <p:extLst>
      <p:ext uri="{BB962C8B-B14F-4D97-AF65-F5344CB8AC3E}">
        <p14:creationId xmlns:p14="http://schemas.microsoft.com/office/powerpoint/2010/main" val="43284783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B265AF-95DF-4EE5-948C-6910C22615CE}"/>
              </a:ext>
            </a:extLst>
          </p:cNvPr>
          <p:cNvSpPr>
            <a:spLocks noGrp="1"/>
          </p:cNvSpPr>
          <p:nvPr>
            <p:ph type="title"/>
          </p:nvPr>
        </p:nvSpPr>
        <p:spPr/>
        <p:txBody>
          <a:bodyPr/>
          <a:lstStyle/>
          <a:p>
            <a:r>
              <a:rPr lang="es-CO" dirty="0"/>
              <a:t>VISITA MINISTERIO DE TRABAJO</a:t>
            </a:r>
          </a:p>
        </p:txBody>
      </p:sp>
      <p:sp>
        <p:nvSpPr>
          <p:cNvPr id="3" name="Rectangle 1">
            <a:extLst>
              <a:ext uri="{FF2B5EF4-FFF2-40B4-BE49-F238E27FC236}">
                <a16:creationId xmlns:a16="http://schemas.microsoft.com/office/drawing/2014/main" id="{DF3DBBAB-F0C1-4B32-A1E0-80F378A8DA32}"/>
              </a:ext>
            </a:extLst>
          </p:cNvPr>
          <p:cNvSpPr>
            <a:spLocks noChangeArrowheads="1"/>
          </p:cNvSpPr>
          <p:nvPr/>
        </p:nvSpPr>
        <p:spPr bwMode="auto">
          <a:xfrm rot="10800000" flipV="1">
            <a:off x="6004465" y="2291389"/>
            <a:ext cx="5454109"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CO" altLang="es-CO" sz="2000" b="0" i="0" u="none" strike="noStrike" cap="none" normalizeH="0" baseline="0" dirty="0">
                <a:ln>
                  <a:noFill/>
                </a:ln>
                <a:solidFill>
                  <a:schemeClr val="bg2">
                    <a:lumMod val="25000"/>
                  </a:schemeClr>
                </a:solidFill>
                <a:effectLst/>
                <a:latin typeface="Arial" panose="020B0604020202020204" pitchFamily="34" charset="0"/>
              </a:rPr>
              <a:t>Inspección realizada: 5 diciembre 2025.</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CO" altLang="es-CO" sz="2000" b="0" i="0" u="none" strike="noStrike" cap="none" normalizeH="0" baseline="0" dirty="0">
                <a:ln>
                  <a:noFill/>
                </a:ln>
                <a:solidFill>
                  <a:schemeClr val="bg2">
                    <a:lumMod val="25000"/>
                  </a:schemeClr>
                </a:solidFill>
                <a:effectLst/>
                <a:latin typeface="Arial" panose="020B0604020202020204" pitchFamily="34" charset="0"/>
              </a:rPr>
              <a:t>Cumplimiento general del SG-SST.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CO" altLang="es-CO" sz="2000" b="0" i="0" u="none" strike="noStrike" cap="none" normalizeH="0" baseline="0" dirty="0">
                <a:ln>
                  <a:noFill/>
                </a:ln>
                <a:solidFill>
                  <a:schemeClr val="bg2">
                    <a:lumMod val="25000"/>
                  </a:schemeClr>
                </a:solidFill>
                <a:effectLst/>
                <a:latin typeface="Arial" panose="020B0604020202020204" pitchFamily="34" charset="0"/>
              </a:rPr>
              <a:t>Recomendaciones: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CO" altLang="es-CO" sz="2000" b="0" i="0" u="none" strike="noStrike" cap="none" normalizeH="0" baseline="0" dirty="0">
                <a:ln>
                  <a:noFill/>
                </a:ln>
                <a:solidFill>
                  <a:schemeClr val="bg2">
                    <a:lumMod val="25000"/>
                  </a:schemeClr>
                </a:solidFill>
                <a:effectLst/>
                <a:latin typeface="Arial" panose="020B0604020202020204" pitchFamily="34" charset="0"/>
              </a:rPr>
              <a:t>Orden y aseo.</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CO" altLang="es-CO" sz="2000" b="0" i="0" u="none" strike="noStrike" cap="none" normalizeH="0" baseline="0" dirty="0">
                <a:ln>
                  <a:noFill/>
                </a:ln>
                <a:solidFill>
                  <a:schemeClr val="bg2">
                    <a:lumMod val="25000"/>
                  </a:schemeClr>
                </a:solidFill>
                <a:effectLst/>
                <a:latin typeface="Arial" panose="020B0604020202020204" pitchFamily="34" charset="0"/>
              </a:rPr>
              <a:t>Cableado eléctrico.</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CO" altLang="es-CO" sz="2000" b="0" i="0" u="none" strike="noStrike" cap="none" normalizeH="0" baseline="0" dirty="0">
                <a:ln>
                  <a:noFill/>
                </a:ln>
                <a:solidFill>
                  <a:schemeClr val="bg2">
                    <a:lumMod val="25000"/>
                  </a:schemeClr>
                </a:solidFill>
                <a:effectLst/>
                <a:latin typeface="Arial" panose="020B0604020202020204" pitchFamily="34" charset="0"/>
              </a:rPr>
              <a:t>Ergonomía vacunación.</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CO" altLang="es-CO" sz="2000" b="0" i="0" u="none" strike="noStrike" cap="none" normalizeH="0" baseline="0" dirty="0">
                <a:ln>
                  <a:noFill/>
                </a:ln>
                <a:solidFill>
                  <a:schemeClr val="bg2">
                    <a:lumMod val="25000"/>
                  </a:schemeClr>
                </a:solidFill>
                <a:effectLst/>
                <a:latin typeface="Arial" panose="020B0604020202020204" pitchFamily="34" charset="0"/>
              </a:rPr>
              <a:t>Señalización.</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CO" altLang="es-CO" sz="2000" b="0" i="0" u="none" strike="noStrike" cap="none" normalizeH="0" baseline="0" dirty="0">
                <a:ln>
                  <a:noFill/>
                </a:ln>
                <a:solidFill>
                  <a:schemeClr val="bg2">
                    <a:lumMod val="25000"/>
                  </a:schemeClr>
                </a:solidFill>
                <a:effectLst/>
                <a:latin typeface="Arial" panose="020B0604020202020204" pitchFamily="34" charset="0"/>
              </a:rPr>
              <a:t>Seguimiento a cargo del SG-SST y COPASST.</a:t>
            </a:r>
          </a:p>
        </p:txBody>
      </p:sp>
      <p:pic>
        <p:nvPicPr>
          <p:cNvPr id="4" name="Imagen 3">
            <a:extLst>
              <a:ext uri="{FF2B5EF4-FFF2-40B4-BE49-F238E27FC236}">
                <a16:creationId xmlns:a16="http://schemas.microsoft.com/office/drawing/2014/main" id="{07913E31-6565-4AE1-8E9B-614720F37618}"/>
              </a:ext>
            </a:extLst>
          </p:cNvPr>
          <p:cNvPicPr>
            <a:picLocks noChangeAspect="1"/>
          </p:cNvPicPr>
          <p:nvPr/>
        </p:nvPicPr>
        <p:blipFill>
          <a:blip r:embed="rId2"/>
          <a:stretch>
            <a:fillRect/>
          </a:stretch>
        </p:blipFill>
        <p:spPr>
          <a:xfrm>
            <a:off x="74415" y="1626082"/>
            <a:ext cx="6021585" cy="3884410"/>
          </a:xfrm>
          <a:prstGeom prst="rect">
            <a:avLst/>
          </a:prstGeom>
        </p:spPr>
      </p:pic>
    </p:spTree>
    <p:extLst>
      <p:ext uri="{BB962C8B-B14F-4D97-AF65-F5344CB8AC3E}">
        <p14:creationId xmlns:p14="http://schemas.microsoft.com/office/powerpoint/2010/main" val="240360720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13D55D-F24A-4470-819A-1B37C505E889}"/>
              </a:ext>
            </a:extLst>
          </p:cNvPr>
          <p:cNvSpPr>
            <a:spLocks noGrp="1"/>
          </p:cNvSpPr>
          <p:nvPr>
            <p:ph type="title"/>
          </p:nvPr>
        </p:nvSpPr>
        <p:spPr/>
        <p:txBody>
          <a:bodyPr/>
          <a:lstStyle/>
          <a:p>
            <a:r>
              <a:rPr lang="es-CO" dirty="0"/>
              <a:t>PLAN DE ACCIÓN</a:t>
            </a:r>
          </a:p>
        </p:txBody>
      </p:sp>
      <p:sp>
        <p:nvSpPr>
          <p:cNvPr id="5" name="Rectangle 1">
            <a:extLst>
              <a:ext uri="{FF2B5EF4-FFF2-40B4-BE49-F238E27FC236}">
                <a16:creationId xmlns:a16="http://schemas.microsoft.com/office/drawing/2014/main" id="{869FC66A-7B09-4DB9-942D-1DCEEABF51F9}"/>
              </a:ext>
            </a:extLst>
          </p:cNvPr>
          <p:cNvSpPr>
            <a:spLocks noGrp="1" noChangeArrowheads="1"/>
          </p:cNvSpPr>
          <p:nvPr>
            <p:ph idx="1"/>
          </p:nvPr>
        </p:nvSpPr>
        <p:spPr bwMode="auto">
          <a:xfrm rot="10800000" flipV="1">
            <a:off x="5459413" y="1639451"/>
            <a:ext cx="5713412"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CO" altLang="es-CO" sz="1800" b="0" i="0" u="none" strike="noStrike" cap="none" normalizeH="0" baseline="0" dirty="0">
                <a:ln>
                  <a:noFill/>
                </a:ln>
                <a:solidFill>
                  <a:schemeClr val="bg2">
                    <a:lumMod val="25000"/>
                  </a:schemeClr>
                </a:solidFill>
                <a:effectLst/>
                <a:latin typeface="Arial" panose="020B0604020202020204" pitchFamily="34" charset="0"/>
              </a:rPr>
              <a:t>Continuidad del profesional SG-SST.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CO" altLang="es-CO" sz="1800" b="0" i="0" u="none" strike="noStrike" cap="none" normalizeH="0" baseline="0" dirty="0">
                <a:ln>
                  <a:noFill/>
                </a:ln>
                <a:solidFill>
                  <a:schemeClr val="bg2">
                    <a:lumMod val="25000"/>
                  </a:schemeClr>
                </a:solidFill>
                <a:effectLst/>
                <a:latin typeface="Arial" panose="020B0604020202020204" pitchFamily="34" charset="0"/>
              </a:rPr>
              <a:t>Socialización a líderes de área las responsabilidades en SST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CO" altLang="es-CO" sz="1800" b="0" i="0" u="none" strike="noStrike" cap="none" normalizeH="0" baseline="0" dirty="0">
                <a:ln>
                  <a:noFill/>
                </a:ln>
                <a:solidFill>
                  <a:schemeClr val="bg2">
                    <a:lumMod val="25000"/>
                  </a:schemeClr>
                </a:solidFill>
                <a:effectLst/>
                <a:latin typeface="Arial" panose="020B0604020202020204" pitchFamily="34" charset="0"/>
              </a:rPr>
              <a:t>Custodia documental.</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CO" altLang="es-CO" sz="1800" b="0" i="0" u="none" strike="noStrike" cap="none" normalizeH="0" baseline="0" dirty="0">
                <a:ln>
                  <a:noFill/>
                </a:ln>
                <a:solidFill>
                  <a:schemeClr val="bg2">
                    <a:lumMod val="25000"/>
                  </a:schemeClr>
                </a:solidFill>
                <a:effectLst/>
                <a:latin typeface="Arial" panose="020B0604020202020204" pitchFamily="34" charset="0"/>
              </a:rPr>
              <a:t>Cierre auditoría interna con el plan de mejoramiento.</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CO" altLang="es-CO" sz="1800" b="0" i="0" u="none" strike="noStrike" cap="none" normalizeH="0" baseline="0" dirty="0">
                <a:ln>
                  <a:noFill/>
                </a:ln>
                <a:solidFill>
                  <a:schemeClr val="bg2">
                    <a:lumMod val="25000"/>
                  </a:schemeClr>
                </a:solidFill>
                <a:effectLst/>
                <a:latin typeface="Arial" panose="020B0604020202020204" pitchFamily="34" charset="0"/>
              </a:rPr>
              <a:t>Socialización legal.</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CO" altLang="es-CO" sz="1800" b="0" i="0" u="none" strike="noStrike" cap="none" normalizeH="0" baseline="0" dirty="0">
                <a:ln>
                  <a:noFill/>
                </a:ln>
                <a:solidFill>
                  <a:schemeClr val="bg2">
                    <a:lumMod val="25000"/>
                  </a:schemeClr>
                </a:solidFill>
                <a:effectLst/>
                <a:latin typeface="Arial" panose="020B0604020202020204" pitchFamily="34" charset="0"/>
              </a:rPr>
              <a:t>Reporte estándares mínimos.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CO" altLang="es-CO" sz="1800" b="0" i="0" u="none" strike="noStrike" cap="none" normalizeH="0" baseline="0" dirty="0">
                <a:ln>
                  <a:noFill/>
                </a:ln>
                <a:solidFill>
                  <a:schemeClr val="bg2">
                    <a:lumMod val="25000"/>
                  </a:schemeClr>
                </a:solidFill>
                <a:effectLst/>
                <a:latin typeface="Arial" panose="020B0604020202020204" pitchFamily="34" charset="0"/>
              </a:rPr>
              <a:t>Cumplimiento requerimientos </a:t>
            </a:r>
            <a:r>
              <a:rPr kumimoji="0" lang="es-CO" altLang="es-CO" sz="1800" b="0" i="0" u="none" strike="noStrike" cap="none" normalizeH="0" baseline="0" dirty="0" err="1">
                <a:ln>
                  <a:noFill/>
                </a:ln>
                <a:solidFill>
                  <a:schemeClr val="bg2">
                    <a:lumMod val="25000"/>
                  </a:schemeClr>
                </a:solidFill>
                <a:effectLst/>
                <a:latin typeface="Arial" panose="020B0604020202020204" pitchFamily="34" charset="0"/>
              </a:rPr>
              <a:t>MinTrabajo</a:t>
            </a:r>
            <a:r>
              <a:rPr kumimoji="0" lang="es-CO" altLang="es-CO" sz="1800" b="0" i="0" u="none" strike="noStrike" cap="none" normalizeH="0" baseline="0" dirty="0">
                <a:ln>
                  <a:noFill/>
                </a:ln>
                <a:solidFill>
                  <a:schemeClr val="bg2">
                    <a:lumMod val="25000"/>
                  </a:schemeClr>
                </a:solidFill>
                <a:effectLst/>
                <a:latin typeface="Arial" panose="020B0604020202020204" pitchFamily="34" charset="0"/>
              </a:rPr>
              <a:t>.</a:t>
            </a:r>
          </a:p>
        </p:txBody>
      </p:sp>
    </p:spTree>
    <p:extLst>
      <p:ext uri="{BB962C8B-B14F-4D97-AF65-F5344CB8AC3E}">
        <p14:creationId xmlns:p14="http://schemas.microsoft.com/office/powerpoint/2010/main" val="152764393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DA7C09-67C8-B747-8115-48A36C6B1579}"/>
              </a:ext>
            </a:extLst>
          </p:cNvPr>
          <p:cNvSpPr>
            <a:spLocks noGrp="1"/>
          </p:cNvSpPr>
          <p:nvPr>
            <p:ph type="title"/>
          </p:nvPr>
        </p:nvSpPr>
        <p:spPr>
          <a:xfrm>
            <a:off x="765025" y="1381125"/>
            <a:ext cx="9612971" cy="2669354"/>
          </a:xfrm>
        </p:spPr>
        <p:txBody>
          <a:bodyPr>
            <a:noAutofit/>
          </a:bodyPr>
          <a:lstStyle/>
          <a:p>
            <a:pPr algn="ctr">
              <a:lnSpc>
                <a:spcPct val="112000"/>
              </a:lnSpc>
              <a:spcBef>
                <a:spcPts val="0"/>
              </a:spcBef>
            </a:pPr>
            <a:r>
              <a:rPr lang="es-ES_tradnl" sz="3600" b="1" dirty="0" smtClean="0">
                <a:solidFill>
                  <a:schemeClr val="tx2">
                    <a:lumMod val="75000"/>
                  </a:schemeClr>
                </a:solidFill>
                <a:latin typeface="Arial Black" panose="020B0A04020102020204" pitchFamily="34" charset="0"/>
                <a:ea typeface="+mn-ea"/>
                <a:cs typeface="+mn-cs"/>
              </a:rPr>
              <a:t>Procesos </a:t>
            </a:r>
            <a:r>
              <a:rPr lang="es-ES_tradnl" sz="3600" b="1" dirty="0">
                <a:solidFill>
                  <a:schemeClr val="tx2">
                    <a:lumMod val="75000"/>
                  </a:schemeClr>
                </a:solidFill>
                <a:latin typeface="Arial Black" panose="020B0A04020102020204" pitchFamily="34" charset="0"/>
                <a:ea typeface="+mn-ea"/>
                <a:cs typeface="+mn-cs"/>
              </a:rPr>
              <a:t>ESTRATÉGICOS.</a:t>
            </a:r>
            <a:r>
              <a:rPr lang="es-ES_tradnl" sz="3600" b="1" dirty="0" smtClean="0">
                <a:solidFill>
                  <a:schemeClr val="tx2">
                    <a:lumMod val="75000"/>
                  </a:schemeClr>
                </a:solidFill>
                <a:latin typeface="Arial Black" panose="020B0A04020102020204" pitchFamily="34" charset="0"/>
                <a:ea typeface="+mn-ea"/>
                <a:cs typeface="+mn-cs"/>
              </a:rPr>
              <a:t/>
            </a:r>
            <a:br>
              <a:rPr lang="es-ES_tradnl" sz="3600" b="1" dirty="0" smtClean="0">
                <a:solidFill>
                  <a:schemeClr val="tx2">
                    <a:lumMod val="75000"/>
                  </a:schemeClr>
                </a:solidFill>
                <a:latin typeface="Arial Black" panose="020B0A04020102020204" pitchFamily="34" charset="0"/>
                <a:ea typeface="+mn-ea"/>
                <a:cs typeface="+mn-cs"/>
              </a:rPr>
            </a:br>
            <a:r>
              <a:rPr lang="es-ES_tradnl" sz="3600" b="1" dirty="0">
                <a:solidFill>
                  <a:schemeClr val="tx2">
                    <a:lumMod val="75000"/>
                  </a:schemeClr>
                </a:solidFill>
                <a:latin typeface="Arial Black" panose="020B0A04020102020204" pitchFamily="34" charset="0"/>
                <a:ea typeface="+mn-ea"/>
                <a:cs typeface="+mn-cs"/>
              </a:rPr>
              <a:t/>
            </a:r>
            <a:br>
              <a:rPr lang="es-ES_tradnl" sz="3600" b="1" dirty="0">
                <a:solidFill>
                  <a:schemeClr val="tx2">
                    <a:lumMod val="75000"/>
                  </a:schemeClr>
                </a:solidFill>
                <a:latin typeface="Arial Black" panose="020B0A04020102020204" pitchFamily="34" charset="0"/>
                <a:ea typeface="+mn-ea"/>
                <a:cs typeface="+mn-cs"/>
              </a:rPr>
            </a:br>
            <a:r>
              <a:rPr lang="es-ES_tradnl" sz="3600" b="1" dirty="0">
                <a:solidFill>
                  <a:schemeClr val="tx2">
                    <a:lumMod val="75000"/>
                  </a:schemeClr>
                </a:solidFill>
                <a:latin typeface="Arial Black" panose="020B0A04020102020204" pitchFamily="34" charset="0"/>
              </a:rPr>
              <a:t>Informe </a:t>
            </a:r>
            <a:r>
              <a:rPr lang="es-ES_tradnl" sz="3600" b="1" dirty="0" smtClean="0">
                <a:solidFill>
                  <a:schemeClr val="tx2">
                    <a:lumMod val="75000"/>
                  </a:schemeClr>
                </a:solidFill>
                <a:latin typeface="Arial Black" panose="020B0A04020102020204" pitchFamily="34" charset="0"/>
              </a:rPr>
              <a:t>DE GESTIÓN DE LA CALIDAD.</a:t>
            </a:r>
            <a:endParaRPr lang="es-ES_tradnl" sz="4400" b="1" dirty="0">
              <a:solidFill>
                <a:schemeClr val="tx2">
                  <a:lumMod val="75000"/>
                </a:schemeClr>
              </a:solidFill>
              <a:latin typeface="Arial Black" panose="020B0A04020102020204" pitchFamily="34" charset="0"/>
              <a:ea typeface="+mn-ea"/>
              <a:cs typeface="+mn-cs"/>
            </a:endParaRPr>
          </a:p>
        </p:txBody>
      </p:sp>
      <p:pic>
        <p:nvPicPr>
          <p:cNvPr id="4" name="Imagen 3">
            <a:extLst>
              <a:ext uri="{FF2B5EF4-FFF2-40B4-BE49-F238E27FC236}">
                <a16:creationId xmlns:a16="http://schemas.microsoft.com/office/drawing/2014/main" id="{F616A928-E662-6146-ABE0-163238B5A9E3}"/>
              </a:ext>
            </a:extLst>
          </p:cNvPr>
          <p:cNvPicPr>
            <a:picLocks noChangeAspect="1"/>
          </p:cNvPicPr>
          <p:nvPr/>
        </p:nvPicPr>
        <p:blipFill>
          <a:blip r:embed="rId2"/>
          <a:stretch>
            <a:fillRect/>
          </a:stretch>
        </p:blipFill>
        <p:spPr>
          <a:xfrm>
            <a:off x="896431" y="5421883"/>
            <a:ext cx="2899680" cy="855177"/>
          </a:xfrm>
          <a:prstGeom prst="rect">
            <a:avLst/>
          </a:prstGeom>
        </p:spPr>
      </p:pic>
      <p:sp>
        <p:nvSpPr>
          <p:cNvPr id="6" name="Subtítulo 2">
            <a:extLst>
              <a:ext uri="{FF2B5EF4-FFF2-40B4-BE49-F238E27FC236}">
                <a16:creationId xmlns:a16="http://schemas.microsoft.com/office/drawing/2014/main" id="{7B5BDAD4-FE42-4670-9B31-EACFB3062A4F}"/>
              </a:ext>
            </a:extLst>
          </p:cNvPr>
          <p:cNvSpPr txBox="1">
            <a:spLocks/>
          </p:cNvSpPr>
          <p:nvPr/>
        </p:nvSpPr>
        <p:spPr>
          <a:xfrm>
            <a:off x="4098921" y="5744138"/>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
        <p:nvSpPr>
          <p:cNvPr id="5" name="Marcador de texto 4"/>
          <p:cNvSpPr>
            <a:spLocks noGrp="1"/>
          </p:cNvSpPr>
          <p:nvPr>
            <p:ph type="body" idx="1"/>
          </p:nvPr>
        </p:nvSpPr>
        <p:spPr/>
        <p:txBody>
          <a:bodyPr/>
          <a:lstStyle/>
          <a:p>
            <a:endParaRPr lang="es-ES"/>
          </a:p>
        </p:txBody>
      </p:sp>
    </p:spTree>
    <p:extLst>
      <p:ext uri="{BB962C8B-B14F-4D97-AF65-F5344CB8AC3E}">
        <p14:creationId xmlns:p14="http://schemas.microsoft.com/office/powerpoint/2010/main" val="408081911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DA7C09-67C8-B747-8115-48A36C6B1579}"/>
              </a:ext>
            </a:extLst>
          </p:cNvPr>
          <p:cNvSpPr>
            <a:spLocks noGrp="1"/>
          </p:cNvSpPr>
          <p:nvPr>
            <p:ph type="title"/>
          </p:nvPr>
        </p:nvSpPr>
        <p:spPr/>
        <p:txBody>
          <a:bodyPr>
            <a:normAutofit/>
          </a:bodyPr>
          <a:lstStyle/>
          <a:p>
            <a:r>
              <a:rPr lang="es-CO" sz="4800" b="1" dirty="0">
                <a:solidFill>
                  <a:schemeClr val="tx2">
                    <a:lumMod val="75000"/>
                  </a:schemeClr>
                </a:solidFill>
                <a:latin typeface="Arial Black" panose="020B0A04020102020204" pitchFamily="34" charset="0"/>
                <a:ea typeface="+mn-ea"/>
                <a:cs typeface="+mn-cs"/>
              </a:rPr>
              <a:t>SISTEMA UNICO DE HABILITACIÓN</a:t>
            </a:r>
            <a:endParaRPr lang="es-ES_tradnl" sz="4800" b="1" dirty="0">
              <a:solidFill>
                <a:schemeClr val="tx2">
                  <a:lumMod val="75000"/>
                </a:schemeClr>
              </a:solidFill>
              <a:latin typeface="Arial Black" panose="020B0A04020102020204" pitchFamily="34" charset="0"/>
              <a:ea typeface="+mn-ea"/>
              <a:cs typeface="+mn-cs"/>
            </a:endParaRPr>
          </a:p>
        </p:txBody>
      </p:sp>
      <p:pic>
        <p:nvPicPr>
          <p:cNvPr id="4" name="Imagen 3">
            <a:extLst>
              <a:ext uri="{FF2B5EF4-FFF2-40B4-BE49-F238E27FC236}">
                <a16:creationId xmlns:a16="http://schemas.microsoft.com/office/drawing/2014/main" id="{F616A928-E662-6146-ABE0-163238B5A9E3}"/>
              </a:ext>
            </a:extLst>
          </p:cNvPr>
          <p:cNvPicPr>
            <a:picLocks noChangeAspect="1"/>
          </p:cNvPicPr>
          <p:nvPr/>
        </p:nvPicPr>
        <p:blipFill>
          <a:blip r:embed="rId2"/>
          <a:stretch>
            <a:fillRect/>
          </a:stretch>
        </p:blipFill>
        <p:spPr>
          <a:xfrm>
            <a:off x="896431" y="5421883"/>
            <a:ext cx="2899680" cy="855177"/>
          </a:xfrm>
          <a:prstGeom prst="rect">
            <a:avLst/>
          </a:prstGeom>
        </p:spPr>
      </p:pic>
      <p:sp>
        <p:nvSpPr>
          <p:cNvPr id="6" name="Subtítulo 2">
            <a:extLst>
              <a:ext uri="{FF2B5EF4-FFF2-40B4-BE49-F238E27FC236}">
                <a16:creationId xmlns:a16="http://schemas.microsoft.com/office/drawing/2014/main" id="{7B5BDAD4-FE42-4670-9B31-EACFB3062A4F}"/>
              </a:ext>
            </a:extLst>
          </p:cNvPr>
          <p:cNvSpPr txBox="1">
            <a:spLocks/>
          </p:cNvSpPr>
          <p:nvPr/>
        </p:nvSpPr>
        <p:spPr>
          <a:xfrm>
            <a:off x="4098921" y="57347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
        <p:nvSpPr>
          <p:cNvPr id="5" name="Marcador de texto 2">
            <a:extLst>
              <a:ext uri="{FF2B5EF4-FFF2-40B4-BE49-F238E27FC236}">
                <a16:creationId xmlns:a16="http://schemas.microsoft.com/office/drawing/2014/main" id="{D002C7D7-1958-2047-931F-7D96F4283CEF}"/>
              </a:ext>
            </a:extLst>
          </p:cNvPr>
          <p:cNvSpPr>
            <a:spLocks noGrp="1"/>
          </p:cNvSpPr>
          <p:nvPr>
            <p:ph type="body" idx="1"/>
          </p:nvPr>
        </p:nvSpPr>
        <p:spPr>
          <a:xfrm>
            <a:off x="1089766" y="4394220"/>
            <a:ext cx="9612971" cy="1028504"/>
          </a:xfrm>
        </p:spPr>
        <p:txBody>
          <a:bodyPr>
            <a:normAutofit fontScale="92500" lnSpcReduction="20000"/>
          </a:bodyPr>
          <a:lstStyle/>
          <a:p>
            <a:endParaRPr lang="es-ES" dirty="0"/>
          </a:p>
          <a:p>
            <a:pPr defTabSz="457200"/>
            <a:r>
              <a:rPr lang="es-ES" sz="2200" b="1" dirty="0" smtClean="0">
                <a:solidFill>
                  <a:schemeClr val="tx2">
                    <a:lumMod val="75000"/>
                  </a:schemeClr>
                </a:solidFill>
                <a:latin typeface="Arial" panose="020B0604020202020204" pitchFamily="34" charset="0"/>
                <a:cs typeface="Arial" panose="020B0604020202020204" pitchFamily="34" charset="0"/>
              </a:rPr>
              <a:t>JAVIER ROJAS</a:t>
            </a:r>
            <a:endParaRPr lang="es-ES" sz="2200" b="1" dirty="0">
              <a:solidFill>
                <a:schemeClr val="tx2">
                  <a:lumMod val="75000"/>
                </a:schemeClr>
              </a:solidFill>
              <a:latin typeface="Arial" panose="020B0604020202020204" pitchFamily="34" charset="0"/>
              <a:cs typeface="Arial" panose="020B0604020202020204" pitchFamily="34" charset="0"/>
            </a:endParaRPr>
          </a:p>
          <a:p>
            <a:pPr defTabSz="457200"/>
            <a:r>
              <a:rPr lang="es-CO" sz="2200" b="1" dirty="0" smtClean="0">
                <a:solidFill>
                  <a:schemeClr val="tx2">
                    <a:lumMod val="75000"/>
                  </a:schemeClr>
                </a:solidFill>
                <a:latin typeface="Arial" panose="020B0604020202020204" pitchFamily="34" charset="0"/>
                <a:cs typeface="Arial" panose="020B0604020202020204" pitchFamily="34" charset="0"/>
              </a:rPr>
              <a:t>Asesor de Calidad</a:t>
            </a:r>
            <a:endParaRPr lang="es-ES_tradnl" sz="2200" b="1"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37947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DA7C09-67C8-B747-8115-48A36C6B1579}"/>
              </a:ext>
            </a:extLst>
          </p:cNvPr>
          <p:cNvSpPr>
            <a:spLocks noGrp="1"/>
          </p:cNvSpPr>
          <p:nvPr>
            <p:ph type="title"/>
          </p:nvPr>
        </p:nvSpPr>
        <p:spPr>
          <a:xfrm>
            <a:off x="765025" y="1162228"/>
            <a:ext cx="9612971" cy="3231151"/>
          </a:xfrm>
        </p:spPr>
        <p:txBody>
          <a:bodyPr>
            <a:noAutofit/>
          </a:bodyPr>
          <a:lstStyle/>
          <a:p>
            <a:pPr algn="ctr">
              <a:lnSpc>
                <a:spcPct val="112000"/>
              </a:lnSpc>
              <a:spcBef>
                <a:spcPts val="0"/>
              </a:spcBef>
            </a:pPr>
            <a:r>
              <a:rPr lang="es-ES_tradnl" sz="3600" b="1" dirty="0" smtClean="0">
                <a:solidFill>
                  <a:schemeClr val="tx2">
                    <a:lumMod val="75000"/>
                  </a:schemeClr>
                </a:solidFill>
                <a:latin typeface="Arial Black" panose="020B0A04020102020204" pitchFamily="34" charset="0"/>
                <a:ea typeface="+mn-ea"/>
                <a:cs typeface="+mn-cs"/>
              </a:rPr>
              <a:t>Procesos Misionales</a:t>
            </a:r>
            <a:br>
              <a:rPr lang="es-ES_tradnl" sz="3600" b="1" dirty="0" smtClean="0">
                <a:solidFill>
                  <a:schemeClr val="tx2">
                    <a:lumMod val="75000"/>
                  </a:schemeClr>
                </a:solidFill>
                <a:latin typeface="Arial Black" panose="020B0A04020102020204" pitchFamily="34" charset="0"/>
                <a:ea typeface="+mn-ea"/>
                <a:cs typeface="+mn-cs"/>
              </a:rPr>
            </a:br>
            <a:r>
              <a:rPr lang="es-ES_tradnl" sz="3600" b="1" dirty="0">
                <a:solidFill>
                  <a:schemeClr val="tx2">
                    <a:lumMod val="75000"/>
                  </a:schemeClr>
                </a:solidFill>
                <a:latin typeface="Arial Black" panose="020B0A04020102020204" pitchFamily="34" charset="0"/>
                <a:ea typeface="+mn-ea"/>
                <a:cs typeface="+mn-cs"/>
              </a:rPr>
              <a:t/>
            </a:r>
            <a:br>
              <a:rPr lang="es-ES_tradnl" sz="3600" b="1" dirty="0">
                <a:solidFill>
                  <a:schemeClr val="tx2">
                    <a:lumMod val="75000"/>
                  </a:schemeClr>
                </a:solidFill>
                <a:latin typeface="Arial Black" panose="020B0A04020102020204" pitchFamily="34" charset="0"/>
                <a:ea typeface="+mn-ea"/>
                <a:cs typeface="+mn-cs"/>
              </a:rPr>
            </a:br>
            <a:r>
              <a:rPr lang="es-ES_tradnl" sz="3600" b="1" dirty="0">
                <a:solidFill>
                  <a:schemeClr val="tx2">
                    <a:lumMod val="75000"/>
                  </a:schemeClr>
                </a:solidFill>
                <a:latin typeface="Arial Black" panose="020B0A04020102020204" pitchFamily="34" charset="0"/>
              </a:rPr>
              <a:t>Informe área asistenciaL</a:t>
            </a:r>
            <a:r>
              <a:rPr lang="es-ES_tradnl" sz="3600" b="1" dirty="0" smtClean="0">
                <a:solidFill>
                  <a:schemeClr val="tx2">
                    <a:lumMod val="75000"/>
                  </a:schemeClr>
                </a:solidFill>
                <a:latin typeface="Arial Black" panose="020B0A04020102020204" pitchFamily="34" charset="0"/>
              </a:rPr>
              <a:t>.</a:t>
            </a:r>
            <a:br>
              <a:rPr lang="es-ES_tradnl" sz="3600" b="1" dirty="0" smtClean="0">
                <a:solidFill>
                  <a:schemeClr val="tx2">
                    <a:lumMod val="75000"/>
                  </a:schemeClr>
                </a:solidFill>
                <a:latin typeface="Arial Black" panose="020B0A04020102020204" pitchFamily="34" charset="0"/>
              </a:rPr>
            </a:br>
            <a:r>
              <a:rPr lang="es-ES_tradnl" sz="4400" b="1" dirty="0">
                <a:solidFill>
                  <a:schemeClr val="tx2">
                    <a:lumMod val="75000"/>
                  </a:schemeClr>
                </a:solidFill>
                <a:latin typeface="Arial Black" panose="020B0A04020102020204" pitchFamily="34" charset="0"/>
              </a:rPr>
              <a:t/>
            </a:r>
            <a:br>
              <a:rPr lang="es-ES_tradnl" sz="4400" b="1" dirty="0">
                <a:solidFill>
                  <a:schemeClr val="tx2">
                    <a:lumMod val="75000"/>
                  </a:schemeClr>
                </a:solidFill>
                <a:latin typeface="Arial Black" panose="020B0A04020102020204" pitchFamily="34" charset="0"/>
              </a:rPr>
            </a:br>
            <a:r>
              <a:rPr lang="es-ES_tradnl" sz="3200" b="1" cap="none" dirty="0" smtClean="0">
                <a:solidFill>
                  <a:schemeClr val="tx2">
                    <a:lumMod val="75000"/>
                  </a:schemeClr>
                </a:solidFill>
                <a:latin typeface="Arial Black" panose="020B0A04020102020204" pitchFamily="34" charset="0"/>
              </a:rPr>
              <a:t>Producción de servicios</a:t>
            </a:r>
            <a:endParaRPr lang="es-ES_tradnl" sz="4400" b="1" dirty="0">
              <a:solidFill>
                <a:schemeClr val="tx2">
                  <a:lumMod val="75000"/>
                </a:schemeClr>
              </a:solidFill>
              <a:latin typeface="Arial Black" panose="020B0A04020102020204" pitchFamily="34" charset="0"/>
              <a:ea typeface="+mn-ea"/>
              <a:cs typeface="+mn-cs"/>
            </a:endParaRPr>
          </a:p>
        </p:txBody>
      </p:sp>
      <p:sp>
        <p:nvSpPr>
          <p:cNvPr id="3" name="Marcador de texto 2">
            <a:extLst>
              <a:ext uri="{FF2B5EF4-FFF2-40B4-BE49-F238E27FC236}">
                <a16:creationId xmlns:a16="http://schemas.microsoft.com/office/drawing/2014/main" id="{D002C7D7-1958-2047-931F-7D96F4283CEF}"/>
              </a:ext>
            </a:extLst>
          </p:cNvPr>
          <p:cNvSpPr>
            <a:spLocks noGrp="1"/>
          </p:cNvSpPr>
          <p:nvPr>
            <p:ph type="body" idx="1"/>
          </p:nvPr>
        </p:nvSpPr>
        <p:spPr>
          <a:xfrm>
            <a:off x="1089766" y="4394220"/>
            <a:ext cx="9612971" cy="1028504"/>
          </a:xfrm>
        </p:spPr>
        <p:txBody>
          <a:bodyPr>
            <a:normAutofit fontScale="92500" lnSpcReduction="20000"/>
          </a:bodyPr>
          <a:lstStyle/>
          <a:p>
            <a:endParaRPr lang="es-ES" dirty="0"/>
          </a:p>
          <a:p>
            <a:pPr defTabSz="457200"/>
            <a:r>
              <a:rPr lang="es-ES" sz="2200" b="1" dirty="0">
                <a:solidFill>
                  <a:schemeClr val="tx2">
                    <a:lumMod val="75000"/>
                  </a:schemeClr>
                </a:solidFill>
                <a:latin typeface="Arial" panose="020B0604020202020204" pitchFamily="34" charset="0"/>
                <a:cs typeface="Arial" panose="020B0604020202020204" pitchFamily="34" charset="0"/>
              </a:rPr>
              <a:t>Juliana Cadavid Mesa</a:t>
            </a:r>
          </a:p>
          <a:p>
            <a:pPr defTabSz="457200"/>
            <a:r>
              <a:rPr lang="es-CO" sz="2200" b="1" dirty="0">
                <a:solidFill>
                  <a:schemeClr val="tx2">
                    <a:lumMod val="75000"/>
                  </a:schemeClr>
                </a:solidFill>
                <a:latin typeface="Arial" panose="020B0604020202020204" pitchFamily="34" charset="0"/>
                <a:cs typeface="Arial" panose="020B0604020202020204" pitchFamily="34" charset="0"/>
              </a:rPr>
              <a:t>Enfermera</a:t>
            </a:r>
            <a:endParaRPr lang="es-ES_tradnl" sz="2200" b="1" dirty="0">
              <a:solidFill>
                <a:schemeClr val="tx2">
                  <a:lumMod val="75000"/>
                </a:schemeClr>
              </a:solidFill>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id="{F616A928-E662-6146-ABE0-163238B5A9E3}"/>
              </a:ext>
            </a:extLst>
          </p:cNvPr>
          <p:cNvPicPr>
            <a:picLocks noChangeAspect="1"/>
          </p:cNvPicPr>
          <p:nvPr/>
        </p:nvPicPr>
        <p:blipFill>
          <a:blip r:embed="rId2"/>
          <a:stretch>
            <a:fillRect/>
          </a:stretch>
        </p:blipFill>
        <p:spPr>
          <a:xfrm>
            <a:off x="896431" y="5421883"/>
            <a:ext cx="2899680" cy="855177"/>
          </a:xfrm>
          <a:prstGeom prst="rect">
            <a:avLst/>
          </a:prstGeom>
        </p:spPr>
      </p:pic>
      <p:sp>
        <p:nvSpPr>
          <p:cNvPr id="6" name="Subtítulo 2">
            <a:extLst>
              <a:ext uri="{FF2B5EF4-FFF2-40B4-BE49-F238E27FC236}">
                <a16:creationId xmlns:a16="http://schemas.microsoft.com/office/drawing/2014/main" id="{7B5BDAD4-FE42-4670-9B31-EACFB3062A4F}"/>
              </a:ext>
            </a:extLst>
          </p:cNvPr>
          <p:cNvSpPr txBox="1">
            <a:spLocks/>
          </p:cNvSpPr>
          <p:nvPr/>
        </p:nvSpPr>
        <p:spPr>
          <a:xfrm>
            <a:off x="4098921" y="5744138"/>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73790082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173637" y="228600"/>
            <a:ext cx="10151588" cy="914400"/>
          </a:xfrm>
        </p:spPr>
        <p:txBody>
          <a:bodyPr>
            <a:normAutofit fontScale="90000"/>
          </a:bodyPr>
          <a:lstStyle/>
          <a:p>
            <a:pPr lvl="0" algn="just"/>
            <a:r>
              <a:rPr lang="es-CO" sz="2800" b="1" spc="-120" dirty="0" smtClean="0">
                <a:solidFill>
                  <a:schemeClr val="tx2">
                    <a:lumMod val="75000"/>
                  </a:schemeClr>
                </a:solidFill>
                <a:latin typeface="Arial Black" pitchFamily="34" charset="0"/>
                <a:ea typeface="+mn-ea"/>
                <a:cs typeface="+mn-cs"/>
              </a:rPr>
              <a:t>Los </a:t>
            </a:r>
            <a:r>
              <a:rPr lang="es-CO" sz="2800" b="1" spc="-120" dirty="0">
                <a:solidFill>
                  <a:schemeClr val="tx2">
                    <a:lumMod val="75000"/>
                  </a:schemeClr>
                </a:solidFill>
                <a:latin typeface="Arial Black" pitchFamily="34" charset="0"/>
                <a:ea typeface="+mn-ea"/>
                <a:cs typeface="+mn-cs"/>
              </a:rPr>
              <a:t>servicios se mantienen habilitados ante la dirección Seccional de Salud, según la resolución 3100 de 2019:</a:t>
            </a:r>
            <a:br>
              <a:rPr lang="es-CO" sz="2800" b="1" spc="-120" dirty="0">
                <a:solidFill>
                  <a:schemeClr val="tx2">
                    <a:lumMod val="75000"/>
                  </a:schemeClr>
                </a:solidFill>
                <a:latin typeface="Arial Black" pitchFamily="34" charset="0"/>
                <a:ea typeface="+mn-ea"/>
                <a:cs typeface="+mn-cs"/>
              </a:rPr>
            </a:br>
            <a:endParaRPr lang="es-ES_tradnl" sz="2800" b="1" spc="-120" dirty="0">
              <a:solidFill>
                <a:schemeClr val="tx2">
                  <a:lumMod val="75000"/>
                </a:schemeClr>
              </a:solidFill>
              <a:latin typeface="Arial Black" pitchFamily="34" charset="0"/>
              <a:ea typeface="+mn-ea"/>
              <a:cs typeface="+mn-cs"/>
            </a:endParaRPr>
          </a:p>
        </p:txBody>
      </p:sp>
      <p:sp>
        <p:nvSpPr>
          <p:cNvPr id="3" name="Marcador de contenido 2">
            <a:extLst>
              <a:ext uri="{FF2B5EF4-FFF2-40B4-BE49-F238E27FC236}">
                <a16:creationId xmlns:a16="http://schemas.microsoft.com/office/drawing/2014/main" id="{98AF999A-126C-E34D-B1E8-7CA4722D11A5}"/>
              </a:ext>
            </a:extLst>
          </p:cNvPr>
          <p:cNvSpPr>
            <a:spLocks noGrp="1"/>
          </p:cNvSpPr>
          <p:nvPr>
            <p:ph idx="1"/>
          </p:nvPr>
        </p:nvSpPr>
        <p:spPr>
          <a:xfrm>
            <a:off x="1028876" y="1199436"/>
            <a:ext cx="10728300" cy="5534739"/>
          </a:xfrm>
        </p:spPr>
        <p:txBody>
          <a:bodyPr numCol="2">
            <a:normAutofit fontScale="47500" lnSpcReduction="20000"/>
          </a:bodyPr>
          <a:lstStyle/>
          <a:p>
            <a:pPr lvl="0"/>
            <a:endParaRPr lang="es-ES" sz="3800" dirty="0" smtClean="0"/>
          </a:p>
          <a:p>
            <a:pPr lvl="0"/>
            <a:r>
              <a:rPr lang="es-ES" sz="3800" dirty="0" smtClean="0"/>
              <a:t>Hospitalización </a:t>
            </a:r>
            <a:r>
              <a:rPr lang="es-ES" sz="3800" dirty="0"/>
              <a:t>adultos</a:t>
            </a:r>
            <a:endParaRPr lang="es-ES" sz="5900" dirty="0"/>
          </a:p>
          <a:p>
            <a:pPr lvl="0"/>
            <a:r>
              <a:rPr lang="es-ES" sz="3800" dirty="0"/>
              <a:t>Hospitalización pediátrica</a:t>
            </a:r>
            <a:endParaRPr lang="es-ES" sz="5900" dirty="0"/>
          </a:p>
          <a:p>
            <a:pPr lvl="0"/>
            <a:r>
              <a:rPr lang="es-ES" sz="3800" dirty="0"/>
              <a:t>Enfermería</a:t>
            </a:r>
            <a:endParaRPr lang="es-ES" sz="5900" dirty="0"/>
          </a:p>
          <a:p>
            <a:pPr lvl="0"/>
            <a:r>
              <a:rPr lang="es-ES" sz="3800" dirty="0"/>
              <a:t>Ginecobstetricia </a:t>
            </a:r>
            <a:endParaRPr lang="es-ES" sz="5900" dirty="0"/>
          </a:p>
          <a:p>
            <a:pPr lvl="0"/>
            <a:r>
              <a:rPr lang="es-ES" sz="3800" dirty="0"/>
              <a:t>Medicina general</a:t>
            </a:r>
            <a:endParaRPr lang="es-ES" sz="5900" dirty="0"/>
          </a:p>
          <a:p>
            <a:pPr lvl="0"/>
            <a:r>
              <a:rPr lang="es-ES" sz="3800" dirty="0"/>
              <a:t>Medicina interna</a:t>
            </a:r>
            <a:endParaRPr lang="es-ES" sz="5900" dirty="0"/>
          </a:p>
          <a:p>
            <a:pPr lvl="0"/>
            <a:r>
              <a:rPr lang="es-ES" sz="3800" dirty="0"/>
              <a:t>Nutrición y dietética</a:t>
            </a:r>
            <a:endParaRPr lang="es-ES" sz="5900" dirty="0"/>
          </a:p>
          <a:p>
            <a:pPr lvl="0"/>
            <a:r>
              <a:rPr lang="es-ES" sz="3800" dirty="0"/>
              <a:t>Odontología general</a:t>
            </a:r>
            <a:endParaRPr lang="es-ES" sz="5900" dirty="0"/>
          </a:p>
          <a:p>
            <a:pPr lvl="0"/>
            <a:r>
              <a:rPr lang="es-ES" sz="3800" dirty="0"/>
              <a:t>Pediatría</a:t>
            </a:r>
            <a:endParaRPr lang="es-ES" sz="5900" dirty="0"/>
          </a:p>
          <a:p>
            <a:pPr lvl="0"/>
            <a:r>
              <a:rPr lang="es-ES" sz="3800" dirty="0"/>
              <a:t>Psicología </a:t>
            </a:r>
            <a:endParaRPr lang="es-ES" sz="5900" dirty="0"/>
          </a:p>
          <a:p>
            <a:pPr lvl="0"/>
            <a:r>
              <a:rPr lang="es-ES" sz="3800" dirty="0"/>
              <a:t>Vacunación</a:t>
            </a:r>
            <a:endParaRPr lang="es-ES" sz="5900" dirty="0"/>
          </a:p>
          <a:p>
            <a:pPr lvl="0"/>
            <a:r>
              <a:rPr lang="es-ES" sz="3800" dirty="0"/>
              <a:t>Laboratorio </a:t>
            </a:r>
            <a:r>
              <a:rPr lang="es-ES" sz="3800" dirty="0" smtClean="0"/>
              <a:t>clínico</a:t>
            </a:r>
          </a:p>
          <a:p>
            <a:pPr lvl="0"/>
            <a:endParaRPr lang="es-CO" sz="3800" dirty="0"/>
          </a:p>
          <a:p>
            <a:pPr lvl="0"/>
            <a:endParaRPr lang="es-ES" sz="3800" dirty="0" smtClean="0"/>
          </a:p>
          <a:p>
            <a:pPr lvl="0"/>
            <a:endParaRPr lang="es-ES" sz="3800" dirty="0" smtClean="0"/>
          </a:p>
          <a:p>
            <a:pPr lvl="0"/>
            <a:r>
              <a:rPr lang="es-ES" sz="3800" dirty="0" smtClean="0"/>
              <a:t>Servicio </a:t>
            </a:r>
            <a:r>
              <a:rPr lang="es-ES" sz="3800" dirty="0"/>
              <a:t>farmacéutico</a:t>
            </a:r>
            <a:endParaRPr lang="es-ES" sz="5900" dirty="0"/>
          </a:p>
          <a:p>
            <a:pPr lvl="0"/>
            <a:r>
              <a:rPr lang="es-ES" sz="3800" dirty="0"/>
              <a:t>Terapia respiratoria</a:t>
            </a:r>
            <a:endParaRPr lang="es-ES" sz="5900" dirty="0"/>
          </a:p>
          <a:p>
            <a:pPr lvl="0"/>
            <a:r>
              <a:rPr lang="es-ES" sz="3800" dirty="0"/>
              <a:t>Fisioterapia</a:t>
            </a:r>
            <a:endParaRPr lang="es-ES" sz="5900" dirty="0"/>
          </a:p>
          <a:p>
            <a:pPr lvl="0"/>
            <a:r>
              <a:rPr lang="es-ES" sz="3800" dirty="0"/>
              <a:t>Imágenes diagnosticas – ionizantes</a:t>
            </a:r>
            <a:endParaRPr lang="es-ES" sz="5900" dirty="0"/>
          </a:p>
          <a:p>
            <a:pPr lvl="0"/>
            <a:r>
              <a:rPr lang="es-ES" sz="3800" dirty="0"/>
              <a:t>Imágenes diagnosticas - no ionizantes</a:t>
            </a:r>
            <a:endParaRPr lang="es-ES" sz="5900" dirty="0"/>
          </a:p>
          <a:p>
            <a:pPr lvl="0"/>
            <a:r>
              <a:rPr lang="es-ES" sz="3800" dirty="0"/>
              <a:t>Radiología odontológica</a:t>
            </a:r>
            <a:endParaRPr lang="es-ES" sz="5900" dirty="0"/>
          </a:p>
          <a:p>
            <a:pPr lvl="0"/>
            <a:r>
              <a:rPr lang="es-ES" sz="3800" dirty="0"/>
              <a:t>Toma de muestras de cuello uterino y ginecológicas</a:t>
            </a:r>
            <a:endParaRPr lang="es-ES" sz="5900" dirty="0"/>
          </a:p>
          <a:p>
            <a:pPr lvl="0"/>
            <a:r>
              <a:rPr lang="es-ES" sz="3800" dirty="0"/>
              <a:t>Atención del parto</a:t>
            </a:r>
            <a:endParaRPr lang="es-ES" sz="5900" dirty="0"/>
          </a:p>
          <a:p>
            <a:pPr lvl="0"/>
            <a:r>
              <a:rPr lang="es-ES" sz="3800" dirty="0"/>
              <a:t>Urgencias</a:t>
            </a:r>
            <a:endParaRPr lang="es-ES" sz="5900" dirty="0"/>
          </a:p>
          <a:p>
            <a:pPr lvl="0"/>
            <a:r>
              <a:rPr lang="es-ES" sz="3800" dirty="0"/>
              <a:t>Transporte asistencial básico</a:t>
            </a:r>
            <a:endParaRPr lang="es-ES" sz="5900" dirty="0"/>
          </a:p>
          <a:p>
            <a:pPr lvl="0" algn="just"/>
            <a:endParaRPr lang="es-CO" sz="2600" b="1" dirty="0">
              <a:solidFill>
                <a:schemeClr val="tx2">
                  <a:lumMod val="50000"/>
                </a:schemeClr>
              </a:solidFill>
            </a:endParaRPr>
          </a:p>
          <a:p>
            <a:pPr lvl="0" algn="just"/>
            <a:endParaRPr lang="es-CO" dirty="0"/>
          </a:p>
          <a:p>
            <a:endParaRPr lang="es-ES_tradnl" dirty="0"/>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5981700"/>
            <a:ext cx="2254199" cy="664811"/>
          </a:xfrm>
          <a:prstGeom prst="rect">
            <a:avLst/>
          </a:prstGeom>
        </p:spPr>
      </p:pic>
      <p:sp>
        <p:nvSpPr>
          <p:cNvPr id="6" name="Subtítulo 2">
            <a:extLst>
              <a:ext uri="{FF2B5EF4-FFF2-40B4-BE49-F238E27FC236}">
                <a16:creationId xmlns:a16="http://schemas.microsoft.com/office/drawing/2014/main" id="{7B5BDAD4-FE42-4670-9B31-EACFB3062A4F}"/>
              </a:ext>
            </a:extLst>
          </p:cNvPr>
          <p:cNvSpPr txBox="1">
            <a:spLocks/>
          </p:cNvSpPr>
          <p:nvPr/>
        </p:nvSpPr>
        <p:spPr>
          <a:xfrm>
            <a:off x="4098921" y="5936603"/>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236210233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117077" y="365288"/>
            <a:ext cx="9601200" cy="914400"/>
          </a:xfrm>
        </p:spPr>
        <p:txBody>
          <a:bodyPr>
            <a:normAutofit/>
          </a:bodyPr>
          <a:lstStyle/>
          <a:p>
            <a:r>
              <a:rPr lang="es-ES_tradnl" sz="2800" b="1" spc="-120" dirty="0">
                <a:solidFill>
                  <a:schemeClr val="tx2">
                    <a:lumMod val="75000"/>
                  </a:schemeClr>
                </a:solidFill>
                <a:latin typeface="Arial Black" pitchFamily="34" charset="0"/>
                <a:ea typeface="+mn-ea"/>
                <a:cs typeface="+mn-cs"/>
              </a:rPr>
              <a:t>ACTIVIDADES REALIZADAS</a:t>
            </a:r>
          </a:p>
        </p:txBody>
      </p:sp>
      <p:sp>
        <p:nvSpPr>
          <p:cNvPr id="3" name="Marcador de contenido 2">
            <a:extLst>
              <a:ext uri="{FF2B5EF4-FFF2-40B4-BE49-F238E27FC236}">
                <a16:creationId xmlns:a16="http://schemas.microsoft.com/office/drawing/2014/main" id="{98AF999A-126C-E34D-B1E8-7CA4722D11A5}"/>
              </a:ext>
            </a:extLst>
          </p:cNvPr>
          <p:cNvSpPr>
            <a:spLocks noGrp="1"/>
          </p:cNvSpPr>
          <p:nvPr>
            <p:ph idx="1"/>
          </p:nvPr>
        </p:nvSpPr>
        <p:spPr>
          <a:xfrm>
            <a:off x="1028876" y="1023751"/>
            <a:ext cx="10728300" cy="4335780"/>
          </a:xfrm>
        </p:spPr>
        <p:txBody>
          <a:bodyPr>
            <a:normAutofit/>
          </a:bodyPr>
          <a:lstStyle/>
          <a:p>
            <a:pPr algn="just"/>
            <a:r>
              <a:rPr lang="es-CO" sz="2800" b="1" dirty="0" smtClean="0">
                <a:solidFill>
                  <a:srgbClr val="00B050"/>
                </a:solidFill>
              </a:rPr>
              <a:t>Declaración </a:t>
            </a:r>
            <a:r>
              <a:rPr lang="es-CO" sz="2800" b="1" dirty="0">
                <a:solidFill>
                  <a:srgbClr val="00B050"/>
                </a:solidFill>
              </a:rPr>
              <a:t>de autoevaluación de servicios en el Registro Especial de Prestadores de Servicios de Salud – REPS, para todos los servicios habilitados en la ESE </a:t>
            </a:r>
            <a:r>
              <a:rPr lang="es-CO" sz="2800" b="1" dirty="0" smtClean="0">
                <a:solidFill>
                  <a:srgbClr val="00B050"/>
                </a:solidFill>
              </a:rPr>
              <a:t>los cuales quedan hasta </a:t>
            </a:r>
            <a:r>
              <a:rPr lang="es-CO" sz="2800" b="1" dirty="0">
                <a:solidFill>
                  <a:srgbClr val="00B050"/>
                </a:solidFill>
              </a:rPr>
              <a:t>el </a:t>
            </a:r>
            <a:r>
              <a:rPr lang="es-CO" sz="2800" b="1" dirty="0" smtClean="0">
                <a:solidFill>
                  <a:srgbClr val="00B050"/>
                </a:solidFill>
              </a:rPr>
              <a:t>30 </a:t>
            </a:r>
            <a:r>
              <a:rPr lang="es-CO" sz="2800" b="1" dirty="0">
                <a:solidFill>
                  <a:srgbClr val="00B050"/>
                </a:solidFill>
              </a:rPr>
              <a:t>de </a:t>
            </a:r>
            <a:r>
              <a:rPr lang="es-CO" sz="2800" b="1" dirty="0" smtClean="0">
                <a:solidFill>
                  <a:srgbClr val="00B050"/>
                </a:solidFill>
              </a:rPr>
              <a:t>agosto de 2026.</a:t>
            </a:r>
          </a:p>
          <a:p>
            <a:pPr algn="just"/>
            <a:r>
              <a:rPr lang="es-CO" sz="2800" b="1" dirty="0" smtClean="0">
                <a:solidFill>
                  <a:srgbClr val="00B050"/>
                </a:solidFill>
              </a:rPr>
              <a:t>Actualización </a:t>
            </a:r>
            <a:r>
              <a:rPr lang="es-CO" sz="2800" b="1" dirty="0">
                <a:solidFill>
                  <a:srgbClr val="00B050"/>
                </a:solidFill>
              </a:rPr>
              <a:t>horarios de atención de los servicios en el </a:t>
            </a:r>
            <a:r>
              <a:rPr lang="es-CO" sz="2800" b="1" dirty="0" smtClean="0">
                <a:solidFill>
                  <a:srgbClr val="00B050"/>
                </a:solidFill>
              </a:rPr>
              <a:t>REPS,</a:t>
            </a:r>
          </a:p>
          <a:p>
            <a:pPr algn="just"/>
            <a:r>
              <a:rPr lang="es-ES" sz="2800" b="1" dirty="0" smtClean="0">
                <a:solidFill>
                  <a:srgbClr val="00B050"/>
                </a:solidFill>
              </a:rPr>
              <a:t>Se apoya los procesos de contratación referente a la capacidad instalada</a:t>
            </a:r>
            <a:endParaRPr lang="es-CO" sz="2800" b="1" dirty="0">
              <a:solidFill>
                <a:srgbClr val="00B050"/>
              </a:solidFill>
            </a:endParaRPr>
          </a:p>
          <a:p>
            <a:pPr algn="just"/>
            <a:endParaRPr lang="es-CO" dirty="0"/>
          </a:p>
          <a:p>
            <a:pPr algn="just"/>
            <a:endParaRPr lang="es-CO" dirty="0"/>
          </a:p>
          <a:p>
            <a:pPr lvl="0"/>
            <a:endParaRPr lang="es-CO" dirty="0"/>
          </a:p>
          <a:p>
            <a:pPr algn="just"/>
            <a:endParaRPr lang="es-CO" dirty="0"/>
          </a:p>
          <a:p>
            <a:pPr lvl="0" algn="just"/>
            <a:endParaRPr lang="es-CO" dirty="0"/>
          </a:p>
          <a:p>
            <a:endParaRPr lang="es-ES_tradnl" dirty="0"/>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598170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4098921" y="6021209"/>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189702175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DA7C09-67C8-B747-8115-48A36C6B1579}"/>
              </a:ext>
            </a:extLst>
          </p:cNvPr>
          <p:cNvSpPr>
            <a:spLocks noGrp="1"/>
          </p:cNvSpPr>
          <p:nvPr>
            <p:ph type="title"/>
          </p:nvPr>
        </p:nvSpPr>
        <p:spPr/>
        <p:txBody>
          <a:bodyPr>
            <a:normAutofit/>
          </a:bodyPr>
          <a:lstStyle/>
          <a:p>
            <a:r>
              <a:rPr lang="es-ES_tradnl" sz="4800" b="1" dirty="0">
                <a:solidFill>
                  <a:schemeClr val="tx2">
                    <a:lumMod val="75000"/>
                  </a:schemeClr>
                </a:solidFill>
                <a:latin typeface="Arial Black" panose="020B0A04020102020204" pitchFamily="34" charset="0"/>
                <a:ea typeface="+mn-ea"/>
                <a:cs typeface="+mn-cs"/>
              </a:rPr>
              <a:t>PROGRAMA DE AUDITORIA PARA EL MEJORAMIENTO DE LA </a:t>
            </a:r>
            <a:r>
              <a:rPr lang="es-ES_tradnl" sz="4800" b="1" dirty="0" smtClean="0">
                <a:solidFill>
                  <a:schemeClr val="tx2">
                    <a:lumMod val="75000"/>
                  </a:schemeClr>
                </a:solidFill>
                <a:latin typeface="Arial Black" panose="020B0A04020102020204" pitchFamily="34" charset="0"/>
                <a:ea typeface="+mn-ea"/>
                <a:cs typeface="+mn-cs"/>
              </a:rPr>
              <a:t>CALIDAD - PAMEC</a:t>
            </a:r>
            <a:endParaRPr lang="es-ES_tradnl" sz="4800" b="1" dirty="0">
              <a:solidFill>
                <a:schemeClr val="tx2">
                  <a:lumMod val="75000"/>
                </a:schemeClr>
              </a:solidFill>
              <a:latin typeface="Arial Black" panose="020B0A04020102020204" pitchFamily="34" charset="0"/>
              <a:ea typeface="+mn-ea"/>
              <a:cs typeface="+mn-cs"/>
            </a:endParaRPr>
          </a:p>
        </p:txBody>
      </p:sp>
      <p:pic>
        <p:nvPicPr>
          <p:cNvPr id="4" name="Imagen 3">
            <a:extLst>
              <a:ext uri="{FF2B5EF4-FFF2-40B4-BE49-F238E27FC236}">
                <a16:creationId xmlns:a16="http://schemas.microsoft.com/office/drawing/2014/main" id="{F616A928-E662-6146-ABE0-163238B5A9E3}"/>
              </a:ext>
            </a:extLst>
          </p:cNvPr>
          <p:cNvPicPr>
            <a:picLocks noChangeAspect="1"/>
          </p:cNvPicPr>
          <p:nvPr/>
        </p:nvPicPr>
        <p:blipFill>
          <a:blip r:embed="rId2"/>
          <a:stretch>
            <a:fillRect/>
          </a:stretch>
        </p:blipFill>
        <p:spPr>
          <a:xfrm>
            <a:off x="896431" y="5421883"/>
            <a:ext cx="2899680" cy="855177"/>
          </a:xfrm>
          <a:prstGeom prst="rect">
            <a:avLst/>
          </a:prstGeom>
        </p:spPr>
      </p:pic>
      <p:sp>
        <p:nvSpPr>
          <p:cNvPr id="6" name="Subtítulo 2">
            <a:extLst>
              <a:ext uri="{FF2B5EF4-FFF2-40B4-BE49-F238E27FC236}">
                <a16:creationId xmlns:a16="http://schemas.microsoft.com/office/drawing/2014/main" id="{7B5BDAD4-FE42-4670-9B31-EACFB3062A4F}"/>
              </a:ext>
            </a:extLst>
          </p:cNvPr>
          <p:cNvSpPr txBox="1">
            <a:spLocks/>
          </p:cNvSpPr>
          <p:nvPr/>
        </p:nvSpPr>
        <p:spPr>
          <a:xfrm>
            <a:off x="4098921" y="5744138"/>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
        <p:nvSpPr>
          <p:cNvPr id="5" name="Marcador de texto 2">
            <a:extLst>
              <a:ext uri="{FF2B5EF4-FFF2-40B4-BE49-F238E27FC236}">
                <a16:creationId xmlns:a16="http://schemas.microsoft.com/office/drawing/2014/main" id="{D002C7D7-1958-2047-931F-7D96F4283CEF}"/>
              </a:ext>
            </a:extLst>
          </p:cNvPr>
          <p:cNvSpPr>
            <a:spLocks noGrp="1"/>
          </p:cNvSpPr>
          <p:nvPr>
            <p:ph type="body" idx="1"/>
          </p:nvPr>
        </p:nvSpPr>
        <p:spPr>
          <a:xfrm>
            <a:off x="1089766" y="4394220"/>
            <a:ext cx="9612971" cy="1028504"/>
          </a:xfrm>
        </p:spPr>
        <p:txBody>
          <a:bodyPr>
            <a:normAutofit fontScale="92500" lnSpcReduction="20000"/>
          </a:bodyPr>
          <a:lstStyle/>
          <a:p>
            <a:endParaRPr lang="es-ES" dirty="0"/>
          </a:p>
          <a:p>
            <a:pPr defTabSz="457200"/>
            <a:r>
              <a:rPr lang="es-ES" sz="2200" b="1" dirty="0" smtClean="0">
                <a:solidFill>
                  <a:schemeClr val="tx2">
                    <a:lumMod val="75000"/>
                  </a:schemeClr>
                </a:solidFill>
                <a:latin typeface="Arial" panose="020B0604020202020204" pitchFamily="34" charset="0"/>
                <a:cs typeface="Arial" panose="020B0604020202020204" pitchFamily="34" charset="0"/>
              </a:rPr>
              <a:t>ANA MARIA GONZALEZ</a:t>
            </a:r>
          </a:p>
          <a:p>
            <a:pPr defTabSz="457200"/>
            <a:r>
              <a:rPr lang="es-CO" sz="2200" b="1" dirty="0" smtClean="0">
                <a:solidFill>
                  <a:schemeClr val="tx2">
                    <a:lumMod val="75000"/>
                  </a:schemeClr>
                </a:solidFill>
                <a:latin typeface="Arial" panose="020B0604020202020204" pitchFamily="34" charset="0"/>
                <a:cs typeface="Arial" panose="020B0604020202020204" pitchFamily="34" charset="0"/>
              </a:rPr>
              <a:t>Líder PAMEC</a:t>
            </a:r>
            <a:endParaRPr lang="es-ES_tradnl" sz="2200" b="1"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077863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6" y="228600"/>
            <a:ext cx="9601200" cy="520831"/>
          </a:xfrm>
        </p:spPr>
        <p:txBody>
          <a:bodyPr>
            <a:normAutofit/>
          </a:bodyPr>
          <a:lstStyle/>
          <a:p>
            <a:r>
              <a:rPr lang="es-ES_tradnl" sz="2800" b="1" spc="-120" dirty="0">
                <a:solidFill>
                  <a:schemeClr val="tx2">
                    <a:lumMod val="75000"/>
                  </a:schemeClr>
                </a:solidFill>
                <a:latin typeface="Arial Black" pitchFamily="34" charset="0"/>
                <a:ea typeface="+mn-ea"/>
                <a:cs typeface="+mn-cs"/>
              </a:rPr>
              <a:t>ACTIVIDADES </a:t>
            </a:r>
            <a:r>
              <a:rPr lang="es-ES_tradnl" sz="2800" b="1" spc="-120" dirty="0" smtClean="0">
                <a:solidFill>
                  <a:schemeClr val="tx2">
                    <a:lumMod val="75000"/>
                  </a:schemeClr>
                </a:solidFill>
                <a:latin typeface="Arial Black" pitchFamily="34" charset="0"/>
                <a:ea typeface="+mn-ea"/>
                <a:cs typeface="+mn-cs"/>
              </a:rPr>
              <a:t>PREVIAS AÑO 2025</a:t>
            </a:r>
            <a:endParaRPr lang="es-ES_tradnl" sz="2800" b="1" spc="-120" dirty="0">
              <a:solidFill>
                <a:schemeClr val="tx2">
                  <a:lumMod val="75000"/>
                </a:schemeClr>
              </a:solidFill>
              <a:latin typeface="Arial Black" pitchFamily="34" charset="0"/>
              <a:ea typeface="+mn-ea"/>
              <a:cs typeface="+mn-cs"/>
            </a:endParaRPr>
          </a:p>
        </p:txBody>
      </p:sp>
      <p:sp>
        <p:nvSpPr>
          <p:cNvPr id="3" name="Marcador de contenido 2">
            <a:extLst>
              <a:ext uri="{FF2B5EF4-FFF2-40B4-BE49-F238E27FC236}">
                <a16:creationId xmlns:a16="http://schemas.microsoft.com/office/drawing/2014/main" id="{98AF999A-126C-E34D-B1E8-7CA4722D11A5}"/>
              </a:ext>
            </a:extLst>
          </p:cNvPr>
          <p:cNvSpPr>
            <a:spLocks noGrp="1"/>
          </p:cNvSpPr>
          <p:nvPr>
            <p:ph idx="1"/>
          </p:nvPr>
        </p:nvSpPr>
        <p:spPr>
          <a:xfrm>
            <a:off x="979412" y="834273"/>
            <a:ext cx="10777764" cy="4846320"/>
          </a:xfrm>
        </p:spPr>
        <p:txBody>
          <a:bodyPr>
            <a:normAutofit lnSpcReduction="10000"/>
          </a:bodyPr>
          <a:lstStyle/>
          <a:p>
            <a:pPr algn="just"/>
            <a:r>
              <a:rPr lang="es-ES_tradnl" sz="2800" dirty="0" smtClean="0">
                <a:solidFill>
                  <a:srgbClr val="00B050"/>
                </a:solidFill>
              </a:rPr>
              <a:t>Definición del equipo de mejoramiento continuo PAMEC</a:t>
            </a:r>
          </a:p>
          <a:p>
            <a:pPr algn="just"/>
            <a:r>
              <a:rPr lang="es-ES_tradnl" sz="2800" dirty="0" smtClean="0">
                <a:solidFill>
                  <a:srgbClr val="00B050"/>
                </a:solidFill>
              </a:rPr>
              <a:t>Resolución de actualización del comité de calidad</a:t>
            </a:r>
          </a:p>
          <a:p>
            <a:pPr algn="just"/>
            <a:r>
              <a:rPr lang="es-ES_tradnl" sz="2800" dirty="0" smtClean="0">
                <a:solidFill>
                  <a:srgbClr val="00B050"/>
                </a:solidFill>
              </a:rPr>
              <a:t>Cronograma de la ruta critica del PAMEC</a:t>
            </a:r>
          </a:p>
          <a:p>
            <a:pPr algn="just"/>
            <a:r>
              <a:rPr lang="es-ES_tradnl" sz="2800" dirty="0" smtClean="0">
                <a:solidFill>
                  <a:srgbClr val="00B050"/>
                </a:solidFill>
              </a:rPr>
              <a:t>Revisión y ajuste de la metodología del PAMEC</a:t>
            </a:r>
          </a:p>
          <a:p>
            <a:pPr algn="just"/>
            <a:r>
              <a:rPr lang="es-MX" sz="2800" dirty="0">
                <a:solidFill>
                  <a:srgbClr val="00B050"/>
                </a:solidFill>
              </a:rPr>
              <a:t>Revisión y ajuste de los documentos de </a:t>
            </a:r>
            <a:r>
              <a:rPr lang="es-MX" sz="2800" dirty="0" smtClean="0">
                <a:solidFill>
                  <a:srgbClr val="00B050"/>
                </a:solidFill>
              </a:rPr>
              <a:t>trabajo</a:t>
            </a:r>
          </a:p>
          <a:p>
            <a:pPr algn="just"/>
            <a:r>
              <a:rPr lang="es-MX" sz="2800" dirty="0">
                <a:solidFill>
                  <a:srgbClr val="00B050"/>
                </a:solidFill>
              </a:rPr>
              <a:t>Presentación del alcance del PAMEC para el periodo, logros del periodo anterior, cronograma de implementación</a:t>
            </a:r>
            <a:r>
              <a:rPr lang="es-MX" sz="2800" dirty="0" smtClean="0">
                <a:solidFill>
                  <a:srgbClr val="00B050"/>
                </a:solidFill>
              </a:rPr>
              <a:t>.</a:t>
            </a:r>
          </a:p>
          <a:p>
            <a:pPr algn="just"/>
            <a:r>
              <a:rPr lang="es-CO" sz="2800" dirty="0">
                <a:solidFill>
                  <a:srgbClr val="00B050"/>
                </a:solidFill>
              </a:rPr>
              <a:t>Sensibilización en el proceso del Sistema Obligatorio de la Garantía de la Calidad (SOGC</a:t>
            </a:r>
            <a:r>
              <a:rPr lang="es-CO" sz="2800" dirty="0" smtClean="0">
                <a:solidFill>
                  <a:srgbClr val="00B050"/>
                </a:solidFill>
              </a:rPr>
              <a:t>) al personal de la institución</a:t>
            </a:r>
          </a:p>
          <a:p>
            <a:pPr algn="just"/>
            <a:r>
              <a:rPr lang="es-ES" sz="2800" dirty="0" smtClean="0">
                <a:solidFill>
                  <a:srgbClr val="00B050"/>
                </a:solidFill>
              </a:rPr>
              <a:t>Socialización a la comunidad a través de programa radial</a:t>
            </a:r>
            <a:endParaRPr lang="es-CO" sz="2800" dirty="0">
              <a:solidFill>
                <a:srgbClr val="00B050"/>
              </a:solidFill>
            </a:endParaRPr>
          </a:p>
          <a:p>
            <a:pPr algn="just"/>
            <a:endParaRPr lang="es-ES_tradnl" sz="2800" dirty="0" smtClean="0"/>
          </a:p>
          <a:p>
            <a:pPr algn="just"/>
            <a:endParaRPr lang="es-ES_tradnl" dirty="0"/>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598170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4098921" y="6090650"/>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33567383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201917" y="390406"/>
            <a:ext cx="9601200" cy="914400"/>
          </a:xfrm>
        </p:spPr>
        <p:txBody>
          <a:bodyPr>
            <a:normAutofit/>
          </a:bodyPr>
          <a:lstStyle/>
          <a:p>
            <a:r>
              <a:rPr lang="es-ES_tradnl" sz="2800" b="1" spc="-120" dirty="0">
                <a:solidFill>
                  <a:schemeClr val="tx2">
                    <a:lumMod val="75000"/>
                  </a:schemeClr>
                </a:solidFill>
                <a:latin typeface="Arial Black" pitchFamily="34" charset="0"/>
                <a:ea typeface="+mn-ea"/>
                <a:cs typeface="+mn-cs"/>
              </a:rPr>
              <a:t>ACTIVIDADES PREVIAS</a:t>
            </a: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5981700"/>
            <a:ext cx="2254199" cy="664811"/>
          </a:xfrm>
          <a:prstGeom prst="rect">
            <a:avLst/>
          </a:prstGeom>
        </p:spPr>
      </p:pic>
      <p:pic>
        <p:nvPicPr>
          <p:cNvPr id="8" name="Imagen 7"/>
          <p:cNvPicPr>
            <a:picLocks noChangeAspect="1"/>
          </p:cNvPicPr>
          <p:nvPr/>
        </p:nvPicPr>
        <p:blipFill>
          <a:blip r:embed="rId3"/>
          <a:stretch>
            <a:fillRect/>
          </a:stretch>
        </p:blipFill>
        <p:spPr>
          <a:xfrm>
            <a:off x="1201917" y="1074656"/>
            <a:ext cx="10647576" cy="424206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4098921" y="5867196"/>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81671343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483207" y="507137"/>
            <a:ext cx="9601200" cy="914400"/>
          </a:xfrm>
        </p:spPr>
        <p:txBody>
          <a:bodyPr>
            <a:normAutofit/>
          </a:bodyPr>
          <a:lstStyle/>
          <a:p>
            <a:r>
              <a:rPr lang="es-ES_tradnl" sz="2800" b="1" spc="-120" dirty="0">
                <a:solidFill>
                  <a:schemeClr val="tx2">
                    <a:lumMod val="75000"/>
                  </a:schemeClr>
                </a:solidFill>
                <a:latin typeface="Arial Black" pitchFamily="34" charset="0"/>
                <a:ea typeface="+mn-ea"/>
                <a:cs typeface="+mn-cs"/>
              </a:rPr>
              <a:t>AUTOEVALUACION</a:t>
            </a:r>
          </a:p>
        </p:txBody>
      </p:sp>
      <p:sp>
        <p:nvSpPr>
          <p:cNvPr id="3" name="Marcador de contenido 2">
            <a:extLst>
              <a:ext uri="{FF2B5EF4-FFF2-40B4-BE49-F238E27FC236}">
                <a16:creationId xmlns:a16="http://schemas.microsoft.com/office/drawing/2014/main" id="{98AF999A-126C-E34D-B1E8-7CA4722D11A5}"/>
              </a:ext>
            </a:extLst>
          </p:cNvPr>
          <p:cNvSpPr>
            <a:spLocks noGrp="1"/>
          </p:cNvSpPr>
          <p:nvPr>
            <p:ph idx="1"/>
          </p:nvPr>
        </p:nvSpPr>
        <p:spPr>
          <a:xfrm>
            <a:off x="1299444" y="1070220"/>
            <a:ext cx="10380365" cy="702634"/>
          </a:xfrm>
        </p:spPr>
        <p:txBody>
          <a:bodyPr>
            <a:noAutofit/>
          </a:bodyPr>
          <a:lstStyle/>
          <a:p>
            <a:pPr algn="just"/>
            <a:r>
              <a:rPr lang="es-MX" sz="2400" b="1" dirty="0">
                <a:solidFill>
                  <a:srgbClr val="00B050"/>
                </a:solidFill>
              </a:rPr>
              <a:t>Autoevaluación cualitativa y cuantitativa frente a los estándares de </a:t>
            </a:r>
            <a:r>
              <a:rPr lang="es-MX" sz="2400" b="1" dirty="0" smtClean="0">
                <a:solidFill>
                  <a:srgbClr val="00B050"/>
                </a:solidFill>
              </a:rPr>
              <a:t>acreditación </a:t>
            </a:r>
            <a:endParaRPr lang="es-ES_tradnl" sz="2400" b="1" dirty="0">
              <a:solidFill>
                <a:srgbClr val="00B050"/>
              </a:solidFill>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5981700"/>
            <a:ext cx="2254199" cy="664811"/>
          </a:xfrm>
          <a:prstGeom prst="rect">
            <a:avLst/>
          </a:prstGeom>
        </p:spPr>
      </p:pic>
      <p:sp>
        <p:nvSpPr>
          <p:cNvPr id="6" name="Subtítulo 2">
            <a:extLst>
              <a:ext uri="{FF2B5EF4-FFF2-40B4-BE49-F238E27FC236}">
                <a16:creationId xmlns:a16="http://schemas.microsoft.com/office/drawing/2014/main" id="{7B5BDAD4-FE42-4670-9B31-EACFB3062A4F}"/>
              </a:ext>
            </a:extLst>
          </p:cNvPr>
          <p:cNvSpPr txBox="1">
            <a:spLocks/>
          </p:cNvSpPr>
          <p:nvPr/>
        </p:nvSpPr>
        <p:spPr>
          <a:xfrm>
            <a:off x="4098921" y="5958166"/>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graphicFrame>
        <p:nvGraphicFramePr>
          <p:cNvPr id="7" name="Tabla 6"/>
          <p:cNvGraphicFramePr>
            <a:graphicFrameLocks noGrp="1"/>
          </p:cNvGraphicFramePr>
          <p:nvPr>
            <p:extLst>
              <p:ext uri="{D42A27DB-BD31-4B8C-83A1-F6EECF244321}">
                <p14:modId xmlns:p14="http://schemas.microsoft.com/office/powerpoint/2010/main" val="1898937974"/>
              </p:ext>
            </p:extLst>
          </p:nvPr>
        </p:nvGraphicFramePr>
        <p:xfrm>
          <a:off x="1483207" y="2092294"/>
          <a:ext cx="9601200" cy="3240281"/>
        </p:xfrm>
        <a:graphic>
          <a:graphicData uri="http://schemas.openxmlformats.org/drawingml/2006/table">
            <a:tbl>
              <a:tblPr/>
              <a:tblGrid>
                <a:gridCol w="5136585">
                  <a:extLst>
                    <a:ext uri="{9D8B030D-6E8A-4147-A177-3AD203B41FA5}">
                      <a16:colId xmlns:a16="http://schemas.microsoft.com/office/drawing/2014/main" val="1973225540"/>
                    </a:ext>
                  </a:extLst>
                </a:gridCol>
                <a:gridCol w="2536023">
                  <a:extLst>
                    <a:ext uri="{9D8B030D-6E8A-4147-A177-3AD203B41FA5}">
                      <a16:colId xmlns:a16="http://schemas.microsoft.com/office/drawing/2014/main" val="3071120490"/>
                    </a:ext>
                  </a:extLst>
                </a:gridCol>
                <a:gridCol w="1928592">
                  <a:extLst>
                    <a:ext uri="{9D8B030D-6E8A-4147-A177-3AD203B41FA5}">
                      <a16:colId xmlns:a16="http://schemas.microsoft.com/office/drawing/2014/main" val="1087784520"/>
                    </a:ext>
                  </a:extLst>
                </a:gridCol>
              </a:tblGrid>
              <a:tr h="431166">
                <a:tc>
                  <a:txBody>
                    <a:bodyPr/>
                    <a:lstStyle/>
                    <a:p>
                      <a:pPr algn="ctr" fontAlgn="ctr"/>
                      <a:r>
                        <a:rPr lang="es-ES" sz="1000" b="1" i="0" u="none" strike="noStrike">
                          <a:solidFill>
                            <a:srgbClr val="000000"/>
                          </a:solidFill>
                          <a:effectLst/>
                          <a:latin typeface="Arial" panose="020B0604020202020204" pitchFamily="34" charset="0"/>
                        </a:rPr>
                        <a:t>CONSOLIDADO DE LOS RESULTADOS POR GRUPO DE ESTÁNDARES 2025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ctr" fontAlgn="ctr"/>
                      <a:r>
                        <a:rPr lang="es-ES" sz="1000" b="1" i="0" u="none" strike="noStrike" dirty="0">
                          <a:solidFill>
                            <a:srgbClr val="000000"/>
                          </a:solidFill>
                          <a:effectLst/>
                          <a:latin typeface="Arial" panose="020B0604020202020204" pitchFamily="34" charset="0"/>
                        </a:rPr>
                        <a:t>SUMATORIA 2025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ctr" fontAlgn="ctr"/>
                      <a:r>
                        <a:rPr lang="es-ES" sz="1000" b="1" i="0" u="none" strike="noStrike">
                          <a:solidFill>
                            <a:srgbClr val="000000"/>
                          </a:solidFill>
                          <a:effectLst/>
                          <a:latin typeface="Arial" panose="020B0604020202020204" pitchFamily="34" charset="0"/>
                        </a:rPr>
                        <a:t>TOTAL ESTANDARES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extLst>
                  <a:ext uri="{0D108BD9-81ED-4DB2-BD59-A6C34878D82A}">
                    <a16:rowId xmlns:a16="http://schemas.microsoft.com/office/drawing/2014/main" val="72436367"/>
                  </a:ext>
                </a:extLst>
              </a:tr>
              <a:tr h="261313">
                <a:tc>
                  <a:txBody>
                    <a:bodyPr/>
                    <a:lstStyle/>
                    <a:p>
                      <a:pPr algn="ctr" fontAlgn="ctr"/>
                      <a:r>
                        <a:rPr lang="es-ES" sz="1000" b="0" i="0" u="none" strike="noStrike">
                          <a:solidFill>
                            <a:srgbClr val="000000"/>
                          </a:solidFill>
                          <a:effectLst/>
                          <a:latin typeface="Arial" panose="020B0604020202020204" pitchFamily="34" charset="0"/>
                        </a:rPr>
                        <a:t>Grupo de Estándares de Cliente Asistencial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effectLst/>
                          <a:latin typeface="Arial" panose="020B0604020202020204" pitchFamily="34" charset="0"/>
                        </a:rPr>
                        <a:t>68,76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effectLst/>
                          <a:latin typeface="Calibri" panose="020F0502020204030204" pitchFamily="34" charset="0"/>
                        </a:rPr>
                        <a:t>56,0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0064363"/>
                  </a:ext>
                </a:extLst>
              </a:tr>
              <a:tr h="261313">
                <a:tc>
                  <a:txBody>
                    <a:bodyPr/>
                    <a:lstStyle/>
                    <a:p>
                      <a:pPr algn="ctr" fontAlgn="ctr"/>
                      <a:r>
                        <a:rPr lang="es-ES" sz="1000" b="0" i="0" u="none" strike="noStrike">
                          <a:solidFill>
                            <a:srgbClr val="000000"/>
                          </a:solidFill>
                          <a:effectLst/>
                          <a:latin typeface="Arial" panose="020B0604020202020204" pitchFamily="34" charset="0"/>
                        </a:rPr>
                        <a:t>Grupo de Estándares de Direccionamiento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effectLst/>
                          <a:latin typeface="Arial" panose="020B0604020202020204" pitchFamily="34" charset="0"/>
                        </a:rPr>
                        <a:t>12,50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effectLst/>
                          <a:latin typeface="Calibri" panose="020F0502020204030204" pitchFamily="34" charset="0"/>
                        </a:rPr>
                        <a:t>12,0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8111435"/>
                  </a:ext>
                </a:extLst>
              </a:tr>
              <a:tr h="261313">
                <a:tc>
                  <a:txBody>
                    <a:bodyPr/>
                    <a:lstStyle/>
                    <a:p>
                      <a:pPr algn="ctr" fontAlgn="ctr"/>
                      <a:r>
                        <a:rPr lang="es-ES" sz="1000" b="0" i="0" u="none" strike="noStrike">
                          <a:solidFill>
                            <a:srgbClr val="000000"/>
                          </a:solidFill>
                          <a:effectLst/>
                          <a:latin typeface="Arial" panose="020B0604020202020204" pitchFamily="34" charset="0"/>
                        </a:rPr>
                        <a:t>Grupo de Estándares de Gerencia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effectLst/>
                          <a:latin typeface="Arial" panose="020B0604020202020204" pitchFamily="34" charset="0"/>
                        </a:rPr>
                        <a:t>19,20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effectLst/>
                          <a:latin typeface="Calibri" panose="020F0502020204030204" pitchFamily="34" charset="0"/>
                        </a:rPr>
                        <a:t>15,0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4445641"/>
                  </a:ext>
                </a:extLst>
              </a:tr>
              <a:tr h="261313">
                <a:tc>
                  <a:txBody>
                    <a:bodyPr/>
                    <a:lstStyle/>
                    <a:p>
                      <a:pPr algn="ctr" fontAlgn="ctr"/>
                      <a:r>
                        <a:rPr lang="es-ES" sz="1000" b="0" i="0" u="none" strike="noStrike">
                          <a:solidFill>
                            <a:srgbClr val="000000"/>
                          </a:solidFill>
                          <a:effectLst/>
                          <a:latin typeface="Arial" panose="020B0604020202020204" pitchFamily="34" charset="0"/>
                        </a:rPr>
                        <a:t>Grupo de Estándares Talento Humano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effectLst/>
                          <a:latin typeface="Arial" panose="020B0604020202020204" pitchFamily="34" charset="0"/>
                        </a:rPr>
                        <a:t>19,90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effectLst/>
                          <a:latin typeface="Calibri" panose="020F0502020204030204" pitchFamily="34" charset="0"/>
                        </a:rPr>
                        <a:t>17,0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7920604"/>
                  </a:ext>
                </a:extLst>
              </a:tr>
              <a:tr h="261313">
                <a:tc>
                  <a:txBody>
                    <a:bodyPr/>
                    <a:lstStyle/>
                    <a:p>
                      <a:pPr algn="ctr" fontAlgn="ctr"/>
                      <a:r>
                        <a:rPr lang="es-ES" sz="1000" b="0" i="0" u="none" strike="noStrike">
                          <a:solidFill>
                            <a:srgbClr val="000000"/>
                          </a:solidFill>
                          <a:effectLst/>
                          <a:latin typeface="Arial" panose="020B0604020202020204" pitchFamily="34" charset="0"/>
                        </a:rPr>
                        <a:t>Grupo de Estándares de Ambiente Físico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effectLst/>
                          <a:latin typeface="Arial" panose="020B0604020202020204" pitchFamily="34" charset="0"/>
                        </a:rPr>
                        <a:t>12,80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effectLst/>
                          <a:latin typeface="Calibri" panose="020F0502020204030204" pitchFamily="34" charset="0"/>
                        </a:rPr>
                        <a:t>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3702812"/>
                  </a:ext>
                </a:extLst>
              </a:tr>
              <a:tr h="261313">
                <a:tc>
                  <a:txBody>
                    <a:bodyPr/>
                    <a:lstStyle/>
                    <a:p>
                      <a:pPr algn="ctr" fontAlgn="ctr"/>
                      <a:r>
                        <a:rPr lang="es-ES" sz="1000" b="0" i="0" u="none" strike="noStrike">
                          <a:solidFill>
                            <a:srgbClr val="000000"/>
                          </a:solidFill>
                          <a:effectLst/>
                          <a:latin typeface="Arial" panose="020B0604020202020204" pitchFamily="34" charset="0"/>
                        </a:rPr>
                        <a:t>Grupo de Estándares de Gestión de la Tecnología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effectLst/>
                          <a:latin typeface="Arial" panose="020B0604020202020204" pitchFamily="34" charset="0"/>
                        </a:rPr>
                        <a:t>9,10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effectLst/>
                          <a:latin typeface="Calibri" panose="020F0502020204030204" pitchFamily="34" charset="0"/>
                        </a:rPr>
                        <a:t>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4796845"/>
                  </a:ext>
                </a:extLst>
              </a:tr>
              <a:tr h="261313">
                <a:tc>
                  <a:txBody>
                    <a:bodyPr/>
                    <a:lstStyle/>
                    <a:p>
                      <a:pPr algn="ctr" fontAlgn="ctr"/>
                      <a:r>
                        <a:rPr lang="es-ES" sz="1000" b="0" i="0" u="none" strike="noStrike">
                          <a:solidFill>
                            <a:srgbClr val="000000"/>
                          </a:solidFill>
                          <a:effectLst/>
                          <a:latin typeface="Arial" panose="020B0604020202020204" pitchFamily="34" charset="0"/>
                        </a:rPr>
                        <a:t>Grupo de Estándares de Gerencia de la Información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effectLst/>
                          <a:latin typeface="Arial" panose="020B0604020202020204" pitchFamily="34" charset="0"/>
                        </a:rPr>
                        <a:t>16,50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effectLst/>
                          <a:latin typeface="Calibri" panose="020F0502020204030204" pitchFamily="34" charset="0"/>
                        </a:rPr>
                        <a:t>14,0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3929872"/>
                  </a:ext>
                </a:extLst>
              </a:tr>
              <a:tr h="261313">
                <a:tc>
                  <a:txBody>
                    <a:bodyPr/>
                    <a:lstStyle/>
                    <a:p>
                      <a:pPr algn="ctr" fontAlgn="ctr"/>
                      <a:r>
                        <a:rPr lang="es-ES" sz="1000" b="0" i="0" u="none" strike="noStrike">
                          <a:solidFill>
                            <a:srgbClr val="000000"/>
                          </a:solidFill>
                          <a:effectLst/>
                          <a:latin typeface="Arial" panose="020B0604020202020204" pitchFamily="34" charset="0"/>
                        </a:rPr>
                        <a:t>Grupo de Estándares de Mejoramiento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effectLst/>
                          <a:latin typeface="Arial" panose="020B0604020202020204" pitchFamily="34" charset="0"/>
                        </a:rPr>
                        <a:t>6,30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effectLst/>
                          <a:latin typeface="Calibri" panose="020F0502020204030204" pitchFamily="34" charset="0"/>
                        </a:rPr>
                        <a:t>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8581922"/>
                  </a:ext>
                </a:extLst>
              </a:tr>
              <a:tr h="365838">
                <a:tc>
                  <a:txBody>
                    <a:bodyPr/>
                    <a:lstStyle/>
                    <a:p>
                      <a:pPr algn="ctr" fontAlgn="ctr"/>
                      <a:r>
                        <a:rPr lang="es-ES" sz="1600" b="1" i="0" u="none" strike="noStrike">
                          <a:solidFill>
                            <a:srgbClr val="000000"/>
                          </a:solidFill>
                          <a:effectLst/>
                          <a:latin typeface="Arial" panose="020B0604020202020204" pitchFamily="34" charset="0"/>
                        </a:rPr>
                        <a:t>SUMATORIA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ctr" fontAlgn="ctr"/>
                      <a:r>
                        <a:rPr lang="es-ES" sz="1600" b="1" i="0" u="none" strike="noStrike">
                          <a:solidFill>
                            <a:srgbClr val="000000"/>
                          </a:solidFill>
                          <a:effectLst/>
                          <a:latin typeface="Arial" panose="020B0604020202020204" pitchFamily="34" charset="0"/>
                        </a:rPr>
                        <a:t>165,06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600" b="1" i="0" u="none" strike="noStrike">
                          <a:solidFill>
                            <a:srgbClr val="000000"/>
                          </a:solidFill>
                          <a:effectLst/>
                          <a:latin typeface="Calibri" panose="020F0502020204030204" pitchFamily="34" charset="0"/>
                        </a:rPr>
                        <a:t>138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9003840"/>
                  </a:ext>
                </a:extLst>
              </a:tr>
              <a:tr h="352773">
                <a:tc>
                  <a:txBody>
                    <a:bodyPr/>
                    <a:lstStyle/>
                    <a:p>
                      <a:pPr algn="ctr" fontAlgn="ctr"/>
                      <a:r>
                        <a:rPr lang="es-ES" sz="1600" b="1" i="0" u="none" strike="noStrike">
                          <a:solidFill>
                            <a:srgbClr val="000000"/>
                          </a:solidFill>
                          <a:effectLst/>
                          <a:latin typeface="Arial" panose="020B0604020202020204" pitchFamily="34" charset="0"/>
                        </a:rPr>
                        <a:t>CALIFICACION</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gridSpan="2">
                  <a:txBody>
                    <a:bodyPr/>
                    <a:lstStyle/>
                    <a:p>
                      <a:pPr algn="ctr" fontAlgn="b"/>
                      <a:r>
                        <a:rPr lang="es-ES" sz="1100" b="0" i="0" u="none" strike="noStrike" dirty="0">
                          <a:solidFill>
                            <a:srgbClr val="000000"/>
                          </a:solidFill>
                          <a:effectLst/>
                          <a:latin typeface="Calibri" panose="020F0502020204030204" pitchFamily="34" charset="0"/>
                        </a:rPr>
                        <a:t>1,20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extLst>
                  <a:ext uri="{0D108BD9-81ED-4DB2-BD59-A6C34878D82A}">
                    <a16:rowId xmlns:a16="http://schemas.microsoft.com/office/drawing/2014/main" val="2095521707"/>
                  </a:ext>
                </a:extLst>
              </a:tr>
            </a:tbl>
          </a:graphicData>
        </a:graphic>
      </p:graphicFrame>
    </p:spTree>
    <p:extLst>
      <p:ext uri="{BB962C8B-B14F-4D97-AF65-F5344CB8AC3E}">
        <p14:creationId xmlns:p14="http://schemas.microsoft.com/office/powerpoint/2010/main" val="61205499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117076" y="374715"/>
            <a:ext cx="9601200" cy="914400"/>
          </a:xfrm>
        </p:spPr>
        <p:txBody>
          <a:bodyPr>
            <a:normAutofit/>
          </a:bodyPr>
          <a:lstStyle/>
          <a:p>
            <a:r>
              <a:rPr lang="es-ES_tradnl" sz="2800" b="1" spc="-120" dirty="0">
                <a:solidFill>
                  <a:schemeClr val="tx2">
                    <a:lumMod val="75000"/>
                  </a:schemeClr>
                </a:solidFill>
                <a:latin typeface="Arial Black" pitchFamily="34" charset="0"/>
                <a:ea typeface="+mn-ea"/>
                <a:cs typeface="+mn-cs"/>
              </a:rPr>
              <a:t>SELECCIÓN DE PROCESOS</a:t>
            </a:r>
          </a:p>
        </p:txBody>
      </p:sp>
      <p:sp>
        <p:nvSpPr>
          <p:cNvPr id="3" name="Marcador de contenido 2">
            <a:extLst>
              <a:ext uri="{FF2B5EF4-FFF2-40B4-BE49-F238E27FC236}">
                <a16:creationId xmlns:a16="http://schemas.microsoft.com/office/drawing/2014/main" id="{98AF999A-126C-E34D-B1E8-7CA4722D11A5}"/>
              </a:ext>
            </a:extLst>
          </p:cNvPr>
          <p:cNvSpPr>
            <a:spLocks noGrp="1"/>
          </p:cNvSpPr>
          <p:nvPr>
            <p:ph idx="1"/>
          </p:nvPr>
        </p:nvSpPr>
        <p:spPr>
          <a:xfrm>
            <a:off x="1208338" y="1168087"/>
            <a:ext cx="9601200" cy="3581400"/>
          </a:xfrm>
        </p:spPr>
        <p:txBody>
          <a:bodyPr>
            <a:noAutofit/>
          </a:bodyPr>
          <a:lstStyle/>
          <a:p>
            <a:r>
              <a:rPr lang="es-MX" sz="3600" dirty="0">
                <a:solidFill>
                  <a:schemeClr val="tx2">
                    <a:lumMod val="75000"/>
                  </a:schemeClr>
                </a:solidFill>
              </a:rPr>
              <a:t>Capacitación en metodología de </a:t>
            </a:r>
            <a:r>
              <a:rPr lang="es-MX" sz="3600" dirty="0" smtClean="0">
                <a:solidFill>
                  <a:schemeClr val="tx2">
                    <a:lumMod val="75000"/>
                  </a:schemeClr>
                </a:solidFill>
              </a:rPr>
              <a:t>selección,</a:t>
            </a:r>
          </a:p>
          <a:p>
            <a:pPr algn="just"/>
            <a:r>
              <a:rPr lang="es-MX" sz="3600" dirty="0" smtClean="0">
                <a:solidFill>
                  <a:schemeClr val="tx2">
                    <a:lumMod val="75000"/>
                  </a:schemeClr>
                </a:solidFill>
              </a:rPr>
              <a:t>Asociación </a:t>
            </a:r>
            <a:r>
              <a:rPr lang="es-MX" sz="3600" dirty="0">
                <a:solidFill>
                  <a:schemeClr val="tx2">
                    <a:lumMod val="75000"/>
                  </a:schemeClr>
                </a:solidFill>
              </a:rPr>
              <a:t>de las oportunidades de mejora a los procesos e identificación del proceso con mayor número de oportunidades de </a:t>
            </a:r>
            <a:r>
              <a:rPr lang="es-MX" sz="3600" dirty="0" smtClean="0">
                <a:solidFill>
                  <a:schemeClr val="tx2">
                    <a:lumMod val="75000"/>
                  </a:schemeClr>
                </a:solidFill>
              </a:rPr>
              <a:t>mejora </a:t>
            </a:r>
            <a:r>
              <a:rPr lang="es-MX" sz="3600" dirty="0">
                <a:solidFill>
                  <a:schemeClr val="tx2">
                    <a:lumMod val="75000"/>
                  </a:schemeClr>
                </a:solidFill>
              </a:rPr>
              <a:t>para seleccionarlo</a:t>
            </a:r>
            <a:r>
              <a:rPr lang="es-MX" sz="3600" dirty="0" smtClean="0">
                <a:solidFill>
                  <a:schemeClr val="tx2">
                    <a:lumMod val="75000"/>
                  </a:schemeClr>
                </a:solidFill>
              </a:rPr>
              <a:t>.</a:t>
            </a:r>
          </a:p>
          <a:p>
            <a:pPr algn="just"/>
            <a:r>
              <a:rPr lang="es-CO" sz="3600" dirty="0" smtClean="0">
                <a:solidFill>
                  <a:schemeClr val="tx2">
                    <a:lumMod val="75000"/>
                  </a:schemeClr>
                </a:solidFill>
              </a:rPr>
              <a:t>Socialización </a:t>
            </a:r>
            <a:r>
              <a:rPr lang="es-CO" sz="3600" dirty="0">
                <a:solidFill>
                  <a:schemeClr val="tx2">
                    <a:lumMod val="75000"/>
                  </a:schemeClr>
                </a:solidFill>
              </a:rPr>
              <a:t>de la resolución 5095 de 2018 al equipo PAMEC</a:t>
            </a:r>
            <a:endParaRPr lang="es-ES_tradnl" sz="3600" dirty="0">
              <a:solidFill>
                <a:schemeClr val="tx2">
                  <a:lumMod val="75000"/>
                </a:schemeClr>
              </a:solidFill>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598170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4098921" y="57347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1284989901"/>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98222" y="401817"/>
            <a:ext cx="9601200" cy="567965"/>
          </a:xfrm>
        </p:spPr>
        <p:txBody>
          <a:bodyPr>
            <a:normAutofit/>
          </a:bodyPr>
          <a:lstStyle/>
          <a:p>
            <a:r>
              <a:rPr lang="es-MX" sz="2800" b="1" spc="-120" dirty="0">
                <a:solidFill>
                  <a:schemeClr val="tx2">
                    <a:lumMod val="75000"/>
                  </a:schemeClr>
                </a:solidFill>
                <a:latin typeface="Arial Black" pitchFamily="34" charset="0"/>
                <a:ea typeface="+mn-ea"/>
                <a:cs typeface="+mn-cs"/>
              </a:rPr>
              <a:t>ESTANDARES </a:t>
            </a:r>
            <a:r>
              <a:rPr lang="es-MX" sz="2800" b="1" spc="-120" dirty="0" smtClean="0">
                <a:solidFill>
                  <a:schemeClr val="tx2">
                    <a:lumMod val="75000"/>
                  </a:schemeClr>
                </a:solidFill>
                <a:latin typeface="Arial Black" pitchFamily="34" charset="0"/>
                <a:ea typeface="+mn-ea"/>
                <a:cs typeface="+mn-cs"/>
              </a:rPr>
              <a:t>PRIORIZADOS</a:t>
            </a:r>
            <a:endParaRPr lang="es-ES_tradnl" sz="2800" b="1" spc="-120" dirty="0">
              <a:solidFill>
                <a:schemeClr val="tx2">
                  <a:lumMod val="75000"/>
                </a:schemeClr>
              </a:solidFill>
              <a:latin typeface="Arial Black" pitchFamily="34" charset="0"/>
              <a:ea typeface="+mn-ea"/>
              <a:cs typeface="+mn-cs"/>
            </a:endParaRPr>
          </a:p>
        </p:txBody>
      </p:sp>
      <p:sp>
        <p:nvSpPr>
          <p:cNvPr id="3" name="Marcador de contenido 2">
            <a:extLst>
              <a:ext uri="{FF2B5EF4-FFF2-40B4-BE49-F238E27FC236}">
                <a16:creationId xmlns:a16="http://schemas.microsoft.com/office/drawing/2014/main" id="{98AF999A-126C-E34D-B1E8-7CA4722D11A5}"/>
              </a:ext>
            </a:extLst>
          </p:cNvPr>
          <p:cNvSpPr>
            <a:spLocks noGrp="1"/>
          </p:cNvSpPr>
          <p:nvPr>
            <p:ph idx="1"/>
          </p:nvPr>
        </p:nvSpPr>
        <p:spPr>
          <a:xfrm>
            <a:off x="1098223" y="1038716"/>
            <a:ext cx="10034066" cy="4194810"/>
          </a:xfrm>
        </p:spPr>
        <p:txBody>
          <a:bodyPr>
            <a:noAutofit/>
          </a:bodyPr>
          <a:lstStyle/>
          <a:p>
            <a:pPr algn="just"/>
            <a:r>
              <a:rPr lang="es-MX" sz="3600" dirty="0">
                <a:solidFill>
                  <a:srgbClr val="00B050"/>
                </a:solidFill>
              </a:rPr>
              <a:t>Capacitación en metodología de </a:t>
            </a:r>
            <a:r>
              <a:rPr lang="es-MX" sz="3600" dirty="0" smtClean="0">
                <a:solidFill>
                  <a:srgbClr val="00B050"/>
                </a:solidFill>
              </a:rPr>
              <a:t>priorización (Riesgo, costo, volumen). </a:t>
            </a:r>
          </a:p>
          <a:p>
            <a:pPr algn="just"/>
            <a:r>
              <a:rPr lang="es-CO" sz="3600" dirty="0" smtClean="0">
                <a:solidFill>
                  <a:srgbClr val="00B050"/>
                </a:solidFill>
              </a:rPr>
              <a:t>Revisión de </a:t>
            </a:r>
            <a:r>
              <a:rPr lang="es-CO" sz="3600" dirty="0">
                <a:solidFill>
                  <a:srgbClr val="00B050"/>
                </a:solidFill>
              </a:rPr>
              <a:t>las fortalezas, soportes de las fortalezas y oportunidades de mejora de la autoevaluación </a:t>
            </a:r>
            <a:r>
              <a:rPr lang="es-CO" sz="3600" dirty="0" smtClean="0">
                <a:solidFill>
                  <a:srgbClr val="00B050"/>
                </a:solidFill>
              </a:rPr>
              <a:t>2025,</a:t>
            </a:r>
          </a:p>
          <a:p>
            <a:pPr algn="just"/>
            <a:r>
              <a:rPr lang="es-MX" sz="3600" dirty="0">
                <a:solidFill>
                  <a:srgbClr val="00B050"/>
                </a:solidFill>
              </a:rPr>
              <a:t>Priorización de las oportunidades de mejora </a:t>
            </a:r>
            <a:endParaRPr lang="es-MX" sz="3600" dirty="0" smtClean="0">
              <a:solidFill>
                <a:srgbClr val="00B050"/>
              </a:solidFill>
            </a:endParaRPr>
          </a:p>
          <a:p>
            <a:pPr algn="just"/>
            <a:r>
              <a:rPr lang="es-ES_tradnl" sz="3600" dirty="0">
                <a:solidFill>
                  <a:srgbClr val="00B050"/>
                </a:solidFill>
              </a:rPr>
              <a:t>Estándar 49. Código: (AsEV3</a:t>
            </a:r>
            <a:r>
              <a:rPr lang="es-ES_tradnl" sz="3600" dirty="0" smtClean="0">
                <a:solidFill>
                  <a:srgbClr val="00B050"/>
                </a:solidFill>
              </a:rPr>
              <a:t>), </a:t>
            </a:r>
            <a:r>
              <a:rPr lang="es-ES_tradnl" sz="3600" dirty="0">
                <a:solidFill>
                  <a:srgbClr val="00B050"/>
                </a:solidFill>
              </a:rPr>
              <a:t>Estándar 80. Código: (DIR.5) </a:t>
            </a:r>
            <a:endParaRPr lang="es-MX" sz="3600" dirty="0">
              <a:solidFill>
                <a:srgbClr val="00B050"/>
              </a:solidFill>
            </a:endParaRPr>
          </a:p>
          <a:p>
            <a:endParaRPr lang="es-CO" sz="2800" dirty="0">
              <a:solidFill>
                <a:schemeClr val="tx2">
                  <a:lumMod val="50000"/>
                </a:schemeClr>
              </a:solidFill>
            </a:endParaRPr>
          </a:p>
          <a:p>
            <a:endParaRPr lang="es-MX" sz="2800" dirty="0" smtClean="0">
              <a:solidFill>
                <a:schemeClr val="tx2">
                  <a:lumMod val="50000"/>
                </a:schemeClr>
              </a:solidFill>
            </a:endParaRPr>
          </a:p>
          <a:p>
            <a:endParaRPr lang="es-ES_tradnl" sz="2800" dirty="0">
              <a:solidFill>
                <a:schemeClr val="tx2">
                  <a:lumMod val="50000"/>
                </a:schemeClr>
              </a:solidFill>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598170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4098921" y="5958166"/>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151238611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843698" y="320119"/>
            <a:ext cx="9601200" cy="914400"/>
          </a:xfrm>
        </p:spPr>
        <p:txBody>
          <a:bodyPr>
            <a:normAutofit/>
          </a:bodyPr>
          <a:lstStyle/>
          <a:p>
            <a:r>
              <a:rPr lang="es-MX" sz="2800" b="1" spc="-120" dirty="0">
                <a:solidFill>
                  <a:schemeClr val="tx2">
                    <a:lumMod val="75000"/>
                  </a:schemeClr>
                </a:solidFill>
                <a:latin typeface="Arial Black" pitchFamily="34" charset="0"/>
                <a:ea typeface="+mn-ea"/>
                <a:cs typeface="+mn-cs"/>
              </a:rPr>
              <a:t>ESTANDARES </a:t>
            </a:r>
            <a:r>
              <a:rPr lang="es-MX" sz="2800" b="1" spc="-120" dirty="0" smtClean="0">
                <a:solidFill>
                  <a:schemeClr val="tx2">
                    <a:lumMod val="75000"/>
                  </a:schemeClr>
                </a:solidFill>
                <a:latin typeface="Arial Black" pitchFamily="34" charset="0"/>
                <a:ea typeface="+mn-ea"/>
                <a:cs typeface="+mn-cs"/>
              </a:rPr>
              <a:t>PRIORIZADOS</a:t>
            </a:r>
            <a:endParaRPr lang="es-ES_tradnl" sz="2800" b="1" spc="-120" dirty="0">
              <a:solidFill>
                <a:schemeClr val="tx2">
                  <a:lumMod val="75000"/>
                </a:schemeClr>
              </a:solidFill>
              <a:latin typeface="Arial Black" pitchFamily="34" charset="0"/>
              <a:ea typeface="+mn-ea"/>
              <a:cs typeface="+mn-cs"/>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598170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4171076" y="5981700"/>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pic>
        <p:nvPicPr>
          <p:cNvPr id="3" name="Imagen 2"/>
          <p:cNvPicPr>
            <a:picLocks noChangeAspect="1"/>
          </p:cNvPicPr>
          <p:nvPr/>
        </p:nvPicPr>
        <p:blipFill rotWithShape="1">
          <a:blip r:embed="rId3"/>
          <a:srcRect l="39211" t="25400" r="23070" b="46062"/>
          <a:stretch/>
        </p:blipFill>
        <p:spPr>
          <a:xfrm>
            <a:off x="1443789" y="1107942"/>
            <a:ext cx="9176085" cy="3905171"/>
          </a:xfrm>
          <a:prstGeom prst="rect">
            <a:avLst/>
          </a:prstGeom>
        </p:spPr>
      </p:pic>
    </p:spTree>
    <p:extLst>
      <p:ext uri="{BB962C8B-B14F-4D97-AF65-F5344CB8AC3E}">
        <p14:creationId xmlns:p14="http://schemas.microsoft.com/office/powerpoint/2010/main" val="161160822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6" y="327581"/>
            <a:ext cx="9601200" cy="914400"/>
          </a:xfrm>
        </p:spPr>
        <p:txBody>
          <a:bodyPr>
            <a:normAutofit/>
          </a:bodyPr>
          <a:lstStyle/>
          <a:p>
            <a:r>
              <a:rPr lang="es-MX" sz="2800" b="1" spc="-120" dirty="0">
                <a:solidFill>
                  <a:schemeClr val="tx2">
                    <a:lumMod val="75000"/>
                  </a:schemeClr>
                </a:solidFill>
                <a:latin typeface="Arial Black" pitchFamily="34" charset="0"/>
                <a:ea typeface="+mn-ea"/>
                <a:cs typeface="+mn-cs"/>
              </a:rPr>
              <a:t>ESTANDARES </a:t>
            </a:r>
            <a:r>
              <a:rPr lang="es-MX" sz="2800" b="1" spc="-120" dirty="0" smtClean="0">
                <a:solidFill>
                  <a:schemeClr val="tx2">
                    <a:lumMod val="75000"/>
                  </a:schemeClr>
                </a:solidFill>
                <a:latin typeface="Arial Black" pitchFamily="34" charset="0"/>
                <a:ea typeface="+mn-ea"/>
                <a:cs typeface="+mn-cs"/>
              </a:rPr>
              <a:t>PRIORIZADOS</a:t>
            </a:r>
            <a:endParaRPr lang="es-ES_tradnl" sz="2800" b="1" spc="-120" dirty="0">
              <a:solidFill>
                <a:schemeClr val="tx2">
                  <a:lumMod val="75000"/>
                </a:schemeClr>
              </a:solidFill>
              <a:latin typeface="Arial Black" pitchFamily="34" charset="0"/>
              <a:ea typeface="+mn-ea"/>
              <a:cs typeface="+mn-cs"/>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5981700"/>
            <a:ext cx="2254199" cy="664811"/>
          </a:xfrm>
          <a:prstGeom prst="rect">
            <a:avLst/>
          </a:prstGeom>
        </p:spPr>
      </p:pic>
      <p:sp>
        <p:nvSpPr>
          <p:cNvPr id="6" name="Subtítulo 2">
            <a:extLst>
              <a:ext uri="{FF2B5EF4-FFF2-40B4-BE49-F238E27FC236}">
                <a16:creationId xmlns:a16="http://schemas.microsoft.com/office/drawing/2014/main" id="{7B5BDAD4-FE42-4670-9B31-EACFB3062A4F}"/>
              </a:ext>
            </a:extLst>
          </p:cNvPr>
          <p:cNvSpPr txBox="1">
            <a:spLocks/>
          </p:cNvSpPr>
          <p:nvPr/>
        </p:nvSpPr>
        <p:spPr>
          <a:xfrm>
            <a:off x="4164909" y="5984915"/>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pic>
        <p:nvPicPr>
          <p:cNvPr id="3" name="Imagen 2"/>
          <p:cNvPicPr>
            <a:picLocks noChangeAspect="1"/>
          </p:cNvPicPr>
          <p:nvPr/>
        </p:nvPicPr>
        <p:blipFill>
          <a:blip r:embed="rId3"/>
          <a:stretch>
            <a:fillRect/>
          </a:stretch>
        </p:blipFill>
        <p:spPr>
          <a:xfrm>
            <a:off x="1143146" y="1772900"/>
            <a:ext cx="10482473" cy="2189500"/>
          </a:xfrm>
          <a:prstGeom prst="rect">
            <a:avLst/>
          </a:prstGeom>
        </p:spPr>
      </p:pic>
    </p:spTree>
    <p:extLst>
      <p:ext uri="{BB962C8B-B14F-4D97-AF65-F5344CB8AC3E}">
        <p14:creationId xmlns:p14="http://schemas.microsoft.com/office/powerpoint/2010/main" val="19500126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6" y="284148"/>
            <a:ext cx="9601200" cy="467882"/>
          </a:xfrm>
        </p:spPr>
        <p:txBody>
          <a:bodyPr>
            <a:normAutofit/>
          </a:bodyPr>
          <a:lstStyle/>
          <a:p>
            <a:pPr lvl="0"/>
            <a:r>
              <a:rPr lang="es-CO" sz="2400" b="1" cap="all" spc="-120" dirty="0">
                <a:solidFill>
                  <a:schemeClr val="tx2">
                    <a:lumMod val="75000"/>
                  </a:schemeClr>
                </a:solidFill>
                <a:latin typeface="Arial Black" pitchFamily="34" charset="0"/>
              </a:rPr>
              <a:t>LOS SERVICIOS MAS PRESTADOS DEL AÑO </a:t>
            </a:r>
            <a:r>
              <a:rPr lang="es-CO" sz="2400" b="1" cap="all" spc="-120" dirty="0" smtClean="0">
                <a:solidFill>
                  <a:schemeClr val="tx2">
                    <a:lumMod val="75000"/>
                  </a:schemeClr>
                </a:solidFill>
                <a:latin typeface="Arial Black" pitchFamily="34" charset="0"/>
              </a:rPr>
              <a:t>2.025.</a:t>
            </a:r>
            <a:endParaRPr lang="es-ES" sz="2400" b="1" cap="all" spc="-120" dirty="0">
              <a:solidFill>
                <a:schemeClr val="tx2">
                  <a:lumMod val="75000"/>
                </a:schemeClr>
              </a:solidFill>
              <a:latin typeface="Arial Black" pitchFamily="34" charset="0"/>
            </a:endParaRPr>
          </a:p>
        </p:txBody>
      </p:sp>
      <p:sp>
        <p:nvSpPr>
          <p:cNvPr id="3" name="Marcador de contenido 2">
            <a:extLst>
              <a:ext uri="{FF2B5EF4-FFF2-40B4-BE49-F238E27FC236}">
                <a16:creationId xmlns:a16="http://schemas.microsoft.com/office/drawing/2014/main" id="{98AF999A-126C-E34D-B1E8-7CA4722D11A5}"/>
              </a:ext>
            </a:extLst>
          </p:cNvPr>
          <p:cNvSpPr>
            <a:spLocks noGrp="1"/>
          </p:cNvSpPr>
          <p:nvPr>
            <p:ph idx="1"/>
          </p:nvPr>
        </p:nvSpPr>
        <p:spPr>
          <a:xfrm>
            <a:off x="1028877" y="944310"/>
            <a:ext cx="10097748" cy="4969379"/>
          </a:xfrm>
        </p:spPr>
        <p:txBody>
          <a:bodyPr>
            <a:normAutofit/>
          </a:bodyPr>
          <a:lstStyle/>
          <a:p>
            <a:pPr marL="0" indent="0" algn="just" defTabSz="457200">
              <a:buNone/>
            </a:pPr>
            <a:endParaRPr lang="es-ES_tradnl" sz="2500" b="1" dirty="0" smtClean="0">
              <a:solidFill>
                <a:schemeClr val="bg2">
                  <a:lumMod val="25000"/>
                </a:schemeClr>
              </a:solidFill>
            </a:endParaRPr>
          </a:p>
          <a:p>
            <a:pPr marL="0" indent="0" algn="just" defTabSz="457200">
              <a:buNone/>
            </a:pPr>
            <a:r>
              <a:rPr lang="es-ES_tradnl" sz="2500" b="1" dirty="0" smtClean="0">
                <a:solidFill>
                  <a:schemeClr val="bg2">
                    <a:lumMod val="25000"/>
                  </a:schemeClr>
                </a:solidFill>
              </a:rPr>
              <a:t>Actividades </a:t>
            </a:r>
            <a:r>
              <a:rPr lang="es-ES_tradnl" sz="2500" b="1" dirty="0">
                <a:solidFill>
                  <a:schemeClr val="bg2">
                    <a:lumMod val="25000"/>
                  </a:schemeClr>
                </a:solidFill>
              </a:rPr>
              <a:t>desarrolladas por el personal encargado de la atención en salud, que buscan mejorar la calidad de </a:t>
            </a:r>
            <a:r>
              <a:rPr lang="es-ES_tradnl" sz="2500" b="1" dirty="0">
                <a:solidFill>
                  <a:schemeClr val="bg2">
                    <a:lumMod val="25000"/>
                  </a:schemeClr>
                </a:solidFill>
              </a:rPr>
              <a:t>vida (salud) y generar satisfacción en los usuarios. </a:t>
            </a:r>
            <a:endParaRPr lang="es-ES_tradnl" sz="2500" b="1" dirty="0">
              <a:solidFill>
                <a:schemeClr val="bg2">
                  <a:lumMod val="25000"/>
                </a:schemeClr>
              </a:solidFill>
            </a:endParaRPr>
          </a:p>
          <a:p>
            <a:pPr marL="0" indent="0" algn="just" defTabSz="457200">
              <a:buNone/>
            </a:pPr>
            <a:endParaRPr lang="es-ES_tradnl" sz="2500" b="1" dirty="0">
              <a:solidFill>
                <a:schemeClr val="bg2">
                  <a:lumMod val="25000"/>
                </a:schemeClr>
              </a:solidFill>
            </a:endParaRPr>
          </a:p>
          <a:p>
            <a:pPr marL="0" indent="0" algn="just" defTabSz="457200">
              <a:buNone/>
            </a:pPr>
            <a:r>
              <a:rPr lang="es-CO" sz="2500" b="1" dirty="0">
                <a:solidFill>
                  <a:schemeClr val="bg2">
                    <a:lumMod val="25000"/>
                  </a:schemeClr>
                </a:solidFill>
              </a:rPr>
              <a:t>Durante </a:t>
            </a:r>
            <a:r>
              <a:rPr lang="es-CO" sz="2500" b="1" dirty="0">
                <a:solidFill>
                  <a:schemeClr val="bg2">
                    <a:lumMod val="25000"/>
                  </a:schemeClr>
                </a:solidFill>
              </a:rPr>
              <a:t>el año </a:t>
            </a:r>
            <a:r>
              <a:rPr lang="es-CO" sz="2500" b="1" dirty="0">
                <a:solidFill>
                  <a:schemeClr val="bg2">
                    <a:lumMod val="25000"/>
                  </a:schemeClr>
                </a:solidFill>
              </a:rPr>
              <a:t>2.024, </a:t>
            </a:r>
            <a:r>
              <a:rPr lang="es-CO" sz="2500" b="1" dirty="0">
                <a:solidFill>
                  <a:schemeClr val="bg2">
                    <a:lumMod val="25000"/>
                  </a:schemeClr>
                </a:solidFill>
              </a:rPr>
              <a:t>se realizaron un total de 74.446 atenciones a los usuarios en los diferentes servicios que ofrece el hospital. </a:t>
            </a:r>
            <a:r>
              <a:rPr lang="es-CO" sz="2500" b="1" dirty="0">
                <a:solidFill>
                  <a:schemeClr val="bg2">
                    <a:lumMod val="25000"/>
                  </a:schemeClr>
                </a:solidFill>
              </a:rPr>
              <a:t>Para el año 2025 se realizaron un total de 103,320 atenciones. </a:t>
            </a:r>
            <a:r>
              <a:rPr lang="es-CO" sz="2500" b="1" dirty="0">
                <a:solidFill>
                  <a:schemeClr val="bg2">
                    <a:lumMod val="25000"/>
                  </a:schemeClr>
                </a:solidFill>
              </a:rPr>
              <a:t>Donde se presento un incremento de 28,874 atenciones, equivalente a un 27</a:t>
            </a:r>
            <a:r>
              <a:rPr lang="es-CO" sz="2500" b="1" dirty="0" smtClean="0">
                <a:solidFill>
                  <a:schemeClr val="bg2">
                    <a:lumMod val="25000"/>
                  </a:schemeClr>
                </a:solidFill>
              </a:rPr>
              <a:t>%.</a:t>
            </a:r>
            <a:endParaRPr lang="es-CO" sz="2500" b="1" dirty="0">
              <a:solidFill>
                <a:schemeClr val="bg2">
                  <a:lumMod val="25000"/>
                </a:schemeClr>
              </a:solidFill>
            </a:endParaRPr>
          </a:p>
          <a:p>
            <a:pPr marL="0" indent="0">
              <a:buNone/>
            </a:pPr>
            <a:endParaRPr lang="es-ES_tradnl" dirty="0"/>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344671632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6" y="319922"/>
            <a:ext cx="9601200" cy="914400"/>
          </a:xfrm>
        </p:spPr>
        <p:txBody>
          <a:bodyPr>
            <a:normAutofit/>
          </a:bodyPr>
          <a:lstStyle/>
          <a:p>
            <a:r>
              <a:rPr lang="es-MX" sz="2800" b="1" spc="-120" dirty="0" smtClean="0">
                <a:solidFill>
                  <a:schemeClr val="tx2">
                    <a:lumMod val="75000"/>
                  </a:schemeClr>
                </a:solidFill>
                <a:latin typeface="Arial Black" pitchFamily="34" charset="0"/>
                <a:ea typeface="+mn-ea"/>
                <a:cs typeface="+mn-cs"/>
              </a:rPr>
              <a:t>DEFINCION DE CALIDAD ESPERADA</a:t>
            </a:r>
            <a:endParaRPr lang="es-ES_tradnl" sz="2800" b="1" spc="-120" dirty="0">
              <a:solidFill>
                <a:schemeClr val="tx2">
                  <a:lumMod val="75000"/>
                </a:schemeClr>
              </a:solidFill>
              <a:latin typeface="Arial Black" pitchFamily="34" charset="0"/>
              <a:ea typeface="+mn-ea"/>
              <a:cs typeface="+mn-cs"/>
            </a:endParaRPr>
          </a:p>
        </p:txBody>
      </p:sp>
      <p:sp>
        <p:nvSpPr>
          <p:cNvPr id="3" name="Marcador de contenido 2">
            <a:extLst>
              <a:ext uri="{FF2B5EF4-FFF2-40B4-BE49-F238E27FC236}">
                <a16:creationId xmlns:a16="http://schemas.microsoft.com/office/drawing/2014/main" id="{98AF999A-126C-E34D-B1E8-7CA4722D11A5}"/>
              </a:ext>
            </a:extLst>
          </p:cNvPr>
          <p:cNvSpPr>
            <a:spLocks noGrp="1"/>
          </p:cNvSpPr>
          <p:nvPr>
            <p:ph idx="1"/>
          </p:nvPr>
        </p:nvSpPr>
        <p:spPr>
          <a:xfrm>
            <a:off x="1028876" y="1088796"/>
            <a:ext cx="10092780" cy="3581400"/>
          </a:xfrm>
        </p:spPr>
        <p:txBody>
          <a:bodyPr>
            <a:noAutofit/>
          </a:bodyPr>
          <a:lstStyle/>
          <a:p>
            <a:pPr algn="just"/>
            <a:r>
              <a:rPr lang="es-MX" sz="4800" dirty="0" smtClean="0">
                <a:solidFill>
                  <a:schemeClr val="tx2">
                    <a:lumMod val="75000"/>
                  </a:schemeClr>
                </a:solidFill>
              </a:rPr>
              <a:t>Definición de los indicadores y las metas para lograr el propósito del estándar. </a:t>
            </a:r>
          </a:p>
          <a:p>
            <a:pPr algn="just"/>
            <a:r>
              <a:rPr lang="es-CO" sz="4800" dirty="0" smtClean="0">
                <a:solidFill>
                  <a:schemeClr val="tx2">
                    <a:lumMod val="75000"/>
                  </a:schemeClr>
                </a:solidFill>
              </a:rPr>
              <a:t>Se realiza socialización de los formatos de calidad esperada.</a:t>
            </a:r>
          </a:p>
          <a:p>
            <a:endParaRPr lang="es-ES_tradnl" sz="3200" dirty="0"/>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598170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4098921" y="5981700"/>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317800777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958392" y="260018"/>
            <a:ext cx="9601200" cy="914400"/>
          </a:xfrm>
        </p:spPr>
        <p:txBody>
          <a:bodyPr>
            <a:normAutofit fontScale="90000"/>
          </a:bodyPr>
          <a:lstStyle/>
          <a:p>
            <a:r>
              <a:rPr lang="es-MX" sz="3100" b="1" spc="-120" dirty="0">
                <a:solidFill>
                  <a:schemeClr val="tx2">
                    <a:lumMod val="75000"/>
                  </a:schemeClr>
                </a:solidFill>
                <a:latin typeface="Arial Black" pitchFamily="34" charset="0"/>
                <a:ea typeface="+mn-ea"/>
                <a:cs typeface="+mn-cs"/>
              </a:rPr>
              <a:t>MEDICIÓN INICIAL DEL DESEMPEÑO</a:t>
            </a:r>
            <a:r>
              <a:rPr lang="es-MX" dirty="0" smtClean="0"/>
              <a:t/>
            </a:r>
            <a:br>
              <a:rPr lang="es-MX" dirty="0" smtClean="0"/>
            </a:br>
            <a:r>
              <a:rPr lang="es-MX" dirty="0" smtClean="0"/>
              <a:t/>
            </a:r>
            <a:br>
              <a:rPr lang="es-MX" dirty="0" smtClean="0"/>
            </a:br>
            <a:endParaRPr lang="es-ES_tradnl" dirty="0"/>
          </a:p>
        </p:txBody>
      </p:sp>
      <p:sp>
        <p:nvSpPr>
          <p:cNvPr id="3" name="Marcador de contenido 2">
            <a:extLst>
              <a:ext uri="{FF2B5EF4-FFF2-40B4-BE49-F238E27FC236}">
                <a16:creationId xmlns:a16="http://schemas.microsoft.com/office/drawing/2014/main" id="{98AF999A-126C-E34D-B1E8-7CA4722D11A5}"/>
              </a:ext>
            </a:extLst>
          </p:cNvPr>
          <p:cNvSpPr>
            <a:spLocks noGrp="1"/>
          </p:cNvSpPr>
          <p:nvPr>
            <p:ph idx="1"/>
          </p:nvPr>
        </p:nvSpPr>
        <p:spPr>
          <a:xfrm>
            <a:off x="1109220" y="2010080"/>
            <a:ext cx="10334919" cy="3794759"/>
          </a:xfrm>
        </p:spPr>
        <p:txBody>
          <a:bodyPr numCol="2">
            <a:noAutofit/>
          </a:bodyPr>
          <a:lstStyle/>
          <a:p>
            <a:r>
              <a:rPr lang="es-MX" dirty="0" smtClean="0">
                <a:solidFill>
                  <a:schemeClr val="tx2">
                    <a:lumMod val="75000"/>
                  </a:schemeClr>
                </a:solidFill>
              </a:rPr>
              <a:t>MEDICIÓN </a:t>
            </a:r>
            <a:r>
              <a:rPr lang="es-MX" dirty="0">
                <a:solidFill>
                  <a:schemeClr val="tx2">
                    <a:lumMod val="75000"/>
                  </a:schemeClr>
                </a:solidFill>
              </a:rPr>
              <a:t>INICIAL DEL DESEMPEÑO	</a:t>
            </a:r>
            <a:endParaRPr lang="es-MX" dirty="0" smtClean="0">
              <a:solidFill>
                <a:schemeClr val="tx2">
                  <a:lumMod val="75000"/>
                </a:schemeClr>
              </a:solidFill>
            </a:endParaRPr>
          </a:p>
          <a:p>
            <a:pPr marL="0" indent="0">
              <a:buNone/>
            </a:pPr>
            <a:r>
              <a:rPr lang="es-MX" dirty="0" smtClean="0">
                <a:solidFill>
                  <a:schemeClr val="tx2">
                    <a:lumMod val="75000"/>
                  </a:schemeClr>
                </a:solidFill>
              </a:rPr>
              <a:t>Resultado de autoevaluación</a:t>
            </a:r>
          </a:p>
          <a:p>
            <a:pPr marL="0" indent="0">
              <a:buNone/>
            </a:pPr>
            <a:r>
              <a:rPr lang="es-MX" dirty="0" smtClean="0">
                <a:solidFill>
                  <a:schemeClr val="tx2">
                    <a:lumMod val="75000"/>
                  </a:schemeClr>
                </a:solidFill>
              </a:rPr>
              <a:t>Medición </a:t>
            </a:r>
            <a:r>
              <a:rPr lang="es-MX" dirty="0">
                <a:solidFill>
                  <a:schemeClr val="tx2">
                    <a:lumMod val="75000"/>
                  </a:schemeClr>
                </a:solidFill>
              </a:rPr>
              <a:t>de </a:t>
            </a:r>
            <a:r>
              <a:rPr lang="es-MX" dirty="0" smtClean="0">
                <a:solidFill>
                  <a:schemeClr val="tx2">
                    <a:lumMod val="75000"/>
                  </a:schemeClr>
                </a:solidFill>
              </a:rPr>
              <a:t>indicadores</a:t>
            </a:r>
          </a:p>
          <a:p>
            <a:pPr marL="0" indent="0">
              <a:buNone/>
            </a:pPr>
            <a:r>
              <a:rPr lang="es-MX" dirty="0" smtClean="0">
                <a:solidFill>
                  <a:schemeClr val="tx2">
                    <a:lumMod val="75000"/>
                  </a:schemeClr>
                </a:solidFill>
              </a:rPr>
              <a:t>Auditoria </a:t>
            </a:r>
            <a:r>
              <a:rPr lang="es-MX" dirty="0">
                <a:solidFill>
                  <a:schemeClr val="tx2">
                    <a:lumMod val="75000"/>
                  </a:schemeClr>
                </a:solidFill>
              </a:rPr>
              <a:t>de procesos"</a:t>
            </a:r>
          </a:p>
          <a:p>
            <a:r>
              <a:rPr lang="es-MX" dirty="0">
                <a:solidFill>
                  <a:schemeClr val="tx2">
                    <a:lumMod val="75000"/>
                  </a:schemeClr>
                </a:solidFill>
              </a:rPr>
              <a:t>ELABORAR PLAN DE ACCIÓN 	</a:t>
            </a:r>
            <a:endParaRPr lang="es-MX" dirty="0" smtClean="0">
              <a:solidFill>
                <a:schemeClr val="tx2">
                  <a:lumMod val="75000"/>
                </a:schemeClr>
              </a:solidFill>
            </a:endParaRPr>
          </a:p>
          <a:p>
            <a:pPr marL="0" indent="0">
              <a:buNone/>
            </a:pPr>
            <a:r>
              <a:rPr lang="es-MX" dirty="0" smtClean="0">
                <a:solidFill>
                  <a:schemeClr val="tx2">
                    <a:lumMod val="75000"/>
                  </a:schemeClr>
                </a:solidFill>
              </a:rPr>
              <a:t>Elaboración </a:t>
            </a:r>
            <a:r>
              <a:rPr lang="es-MX" dirty="0">
                <a:solidFill>
                  <a:schemeClr val="tx2">
                    <a:lumMod val="75000"/>
                  </a:schemeClr>
                </a:solidFill>
              </a:rPr>
              <a:t>plan de </a:t>
            </a:r>
            <a:r>
              <a:rPr lang="es-MX" dirty="0" smtClean="0">
                <a:solidFill>
                  <a:schemeClr val="tx2">
                    <a:lumMod val="75000"/>
                  </a:schemeClr>
                </a:solidFill>
              </a:rPr>
              <a:t>acción</a:t>
            </a:r>
          </a:p>
          <a:p>
            <a:pPr marL="0" indent="0">
              <a:buNone/>
            </a:pPr>
            <a:endParaRPr lang="es-MX" dirty="0" smtClean="0">
              <a:solidFill>
                <a:schemeClr val="tx2">
                  <a:lumMod val="75000"/>
                </a:schemeClr>
              </a:solidFill>
            </a:endParaRPr>
          </a:p>
          <a:p>
            <a:pPr marL="0" indent="0">
              <a:buNone/>
            </a:pPr>
            <a:endParaRPr lang="es-MX" dirty="0">
              <a:solidFill>
                <a:schemeClr val="tx2">
                  <a:lumMod val="75000"/>
                </a:schemeClr>
              </a:solidFill>
            </a:endParaRPr>
          </a:p>
          <a:p>
            <a:r>
              <a:rPr lang="es-MX" dirty="0">
                <a:solidFill>
                  <a:schemeClr val="tx2">
                    <a:lumMod val="75000"/>
                  </a:schemeClr>
                </a:solidFill>
              </a:rPr>
              <a:t>EJECUCIÓN DE LOS PLANES DE ACCIÓN </a:t>
            </a:r>
            <a:endParaRPr lang="es-MX" dirty="0" smtClean="0">
              <a:solidFill>
                <a:schemeClr val="tx2">
                  <a:lumMod val="75000"/>
                </a:schemeClr>
              </a:solidFill>
            </a:endParaRPr>
          </a:p>
          <a:p>
            <a:pPr marL="0" indent="0">
              <a:buNone/>
            </a:pPr>
            <a:r>
              <a:rPr lang="es-MX" dirty="0" smtClean="0">
                <a:solidFill>
                  <a:schemeClr val="tx2">
                    <a:lumMod val="75000"/>
                  </a:schemeClr>
                </a:solidFill>
              </a:rPr>
              <a:t>Programa </a:t>
            </a:r>
            <a:r>
              <a:rPr lang="es-MX" dirty="0">
                <a:solidFill>
                  <a:schemeClr val="tx2">
                    <a:lumMod val="75000"/>
                  </a:schemeClr>
                </a:solidFill>
              </a:rPr>
              <a:t>de auditoría interna</a:t>
            </a:r>
          </a:p>
          <a:p>
            <a:pPr marL="0" indent="0">
              <a:buNone/>
            </a:pPr>
            <a:r>
              <a:rPr lang="es-MX" dirty="0" smtClean="0">
                <a:solidFill>
                  <a:schemeClr val="tx2">
                    <a:lumMod val="75000"/>
                  </a:schemeClr>
                </a:solidFill>
              </a:rPr>
              <a:t>Control </a:t>
            </a:r>
            <a:r>
              <a:rPr lang="es-MX" dirty="0">
                <a:solidFill>
                  <a:schemeClr val="tx2">
                    <a:lumMod val="75000"/>
                  </a:schemeClr>
                </a:solidFill>
              </a:rPr>
              <a:t>de eficacia</a:t>
            </a:r>
          </a:p>
          <a:p>
            <a:pPr marL="0" indent="0">
              <a:buNone/>
            </a:pPr>
            <a:r>
              <a:rPr lang="es-MX" dirty="0" smtClean="0">
                <a:solidFill>
                  <a:schemeClr val="tx2">
                    <a:lumMod val="75000"/>
                  </a:schemeClr>
                </a:solidFill>
              </a:rPr>
              <a:t>Medición </a:t>
            </a:r>
            <a:r>
              <a:rPr lang="es-MX" dirty="0">
                <a:solidFill>
                  <a:schemeClr val="tx2">
                    <a:lumMod val="75000"/>
                  </a:schemeClr>
                </a:solidFill>
              </a:rPr>
              <a:t>de indicadores</a:t>
            </a:r>
          </a:p>
          <a:p>
            <a:pPr marL="0" indent="0">
              <a:buNone/>
            </a:pPr>
            <a:r>
              <a:rPr lang="es-MX" dirty="0" smtClean="0">
                <a:solidFill>
                  <a:schemeClr val="tx2">
                    <a:lumMod val="75000"/>
                  </a:schemeClr>
                </a:solidFill>
              </a:rPr>
              <a:t>Implementación </a:t>
            </a:r>
            <a:r>
              <a:rPr lang="es-MX" dirty="0">
                <a:solidFill>
                  <a:schemeClr val="tx2">
                    <a:lumMod val="75000"/>
                  </a:schemeClr>
                </a:solidFill>
              </a:rPr>
              <a:t>plan de acción</a:t>
            </a:r>
          </a:p>
          <a:p>
            <a:r>
              <a:rPr lang="es-MX" dirty="0">
                <a:solidFill>
                  <a:schemeClr val="tx2">
                    <a:lumMod val="75000"/>
                  </a:schemeClr>
                </a:solidFill>
              </a:rPr>
              <a:t>EVALUCIÓN DE LOS PLANES DE </a:t>
            </a:r>
            <a:r>
              <a:rPr lang="es-MX" dirty="0" smtClean="0">
                <a:solidFill>
                  <a:schemeClr val="tx2">
                    <a:lumMod val="75000"/>
                  </a:schemeClr>
                </a:solidFill>
              </a:rPr>
              <a:t>ACCIÓN</a:t>
            </a:r>
          </a:p>
          <a:p>
            <a:pPr marL="0" indent="0">
              <a:buNone/>
            </a:pPr>
            <a:r>
              <a:rPr lang="es-MX" dirty="0" smtClean="0">
                <a:solidFill>
                  <a:schemeClr val="tx2">
                    <a:lumMod val="75000"/>
                  </a:schemeClr>
                </a:solidFill>
              </a:rPr>
              <a:t>Mediante </a:t>
            </a:r>
            <a:r>
              <a:rPr lang="es-MX" dirty="0">
                <a:solidFill>
                  <a:schemeClr val="tx2">
                    <a:lumMod val="75000"/>
                  </a:schemeClr>
                </a:solidFill>
              </a:rPr>
              <a:t>la verificación del cierre de ciclos de </a:t>
            </a:r>
            <a:r>
              <a:rPr lang="es-MX" dirty="0" smtClean="0">
                <a:solidFill>
                  <a:schemeClr val="tx2">
                    <a:lumMod val="75000"/>
                  </a:schemeClr>
                </a:solidFill>
              </a:rPr>
              <a:t>mejora</a:t>
            </a:r>
            <a:endParaRPr lang="es-ES_tradnl" dirty="0">
              <a:solidFill>
                <a:schemeClr val="tx2">
                  <a:lumMod val="75000"/>
                </a:schemeClr>
              </a:solidFill>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5981700"/>
            <a:ext cx="2254199" cy="664811"/>
          </a:xfrm>
          <a:prstGeom prst="rect">
            <a:avLst/>
          </a:prstGeom>
        </p:spPr>
      </p:pic>
      <p:sp>
        <p:nvSpPr>
          <p:cNvPr id="5" name="Título 1">
            <a:extLst>
              <a:ext uri="{FF2B5EF4-FFF2-40B4-BE49-F238E27FC236}">
                <a16:creationId xmlns:a16="http://schemas.microsoft.com/office/drawing/2014/main" id="{3B3005BB-E8C4-3346-A9A1-754319A9AB99}"/>
              </a:ext>
            </a:extLst>
          </p:cNvPr>
          <p:cNvSpPr txBox="1">
            <a:spLocks/>
          </p:cNvSpPr>
          <p:nvPr/>
        </p:nvSpPr>
        <p:spPr>
          <a:xfrm>
            <a:off x="1028876" y="966043"/>
            <a:ext cx="10509532" cy="914400"/>
          </a:xfrm>
          <a:prstGeom prst="rect">
            <a:avLst/>
          </a:prstGeom>
        </p:spPr>
        <p:txBody>
          <a:bodyPr vert="horz" lIns="91440" tIns="45720" rIns="91440" bIns="45720" rtlCol="0" anchor="t">
            <a:normAutofit fontScale="82500" lnSpcReduction="20000"/>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just"/>
            <a:r>
              <a:rPr lang="es-CO" b="1" dirty="0">
                <a:solidFill>
                  <a:schemeClr val="tx2">
                    <a:lumMod val="75000"/>
                  </a:schemeClr>
                </a:solidFill>
              </a:rPr>
              <a:t>Se realiza socialización </a:t>
            </a:r>
            <a:r>
              <a:rPr lang="es-CO" b="1" dirty="0" smtClean="0">
                <a:solidFill>
                  <a:schemeClr val="tx2">
                    <a:lumMod val="75000"/>
                  </a:schemeClr>
                </a:solidFill>
              </a:rPr>
              <a:t>de los </a:t>
            </a:r>
            <a:r>
              <a:rPr lang="es-CO" b="1" dirty="0">
                <a:solidFill>
                  <a:schemeClr val="tx2">
                    <a:lumMod val="75000"/>
                  </a:schemeClr>
                </a:solidFill>
              </a:rPr>
              <a:t>formatos de medición inicial y se explica el proceso de implementación</a:t>
            </a:r>
          </a:p>
          <a:p>
            <a:endParaRPr lang="es-ES_tradnl" dirty="0"/>
          </a:p>
        </p:txBody>
      </p:sp>
      <p:sp>
        <p:nvSpPr>
          <p:cNvPr id="6" name="Subtítulo 2">
            <a:extLst>
              <a:ext uri="{FF2B5EF4-FFF2-40B4-BE49-F238E27FC236}">
                <a16:creationId xmlns:a16="http://schemas.microsoft.com/office/drawing/2014/main" id="{7B5BDAD4-FE42-4670-9B31-EACFB3062A4F}"/>
              </a:ext>
            </a:extLst>
          </p:cNvPr>
          <p:cNvSpPr txBox="1">
            <a:spLocks/>
          </p:cNvSpPr>
          <p:nvPr/>
        </p:nvSpPr>
        <p:spPr>
          <a:xfrm>
            <a:off x="4126416" y="6064113"/>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3943922996"/>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6" y="393569"/>
            <a:ext cx="9601200" cy="914400"/>
          </a:xfrm>
        </p:spPr>
        <p:txBody>
          <a:bodyPr>
            <a:normAutofit/>
          </a:bodyPr>
          <a:lstStyle/>
          <a:p>
            <a:r>
              <a:rPr lang="es-ES_tradnl" sz="2800" b="1" spc="-120" dirty="0">
                <a:solidFill>
                  <a:schemeClr val="tx2">
                    <a:lumMod val="75000"/>
                  </a:schemeClr>
                </a:solidFill>
                <a:latin typeface="Arial Black" pitchFamily="34" charset="0"/>
                <a:ea typeface="+mn-ea"/>
                <a:cs typeface="+mn-cs"/>
              </a:rPr>
              <a:t>APRENDIZAJE ORGANIZACIONAL</a:t>
            </a:r>
          </a:p>
        </p:txBody>
      </p:sp>
      <p:sp>
        <p:nvSpPr>
          <p:cNvPr id="3" name="Marcador de contenido 2">
            <a:extLst>
              <a:ext uri="{FF2B5EF4-FFF2-40B4-BE49-F238E27FC236}">
                <a16:creationId xmlns:a16="http://schemas.microsoft.com/office/drawing/2014/main" id="{98AF999A-126C-E34D-B1E8-7CA4722D11A5}"/>
              </a:ext>
            </a:extLst>
          </p:cNvPr>
          <p:cNvSpPr>
            <a:spLocks noGrp="1"/>
          </p:cNvSpPr>
          <p:nvPr>
            <p:ph idx="1"/>
          </p:nvPr>
        </p:nvSpPr>
        <p:spPr>
          <a:xfrm>
            <a:off x="1028876" y="1113778"/>
            <a:ext cx="10012680" cy="1097279"/>
          </a:xfrm>
        </p:spPr>
        <p:txBody>
          <a:bodyPr>
            <a:noAutofit/>
          </a:bodyPr>
          <a:lstStyle/>
          <a:p>
            <a:pPr algn="just"/>
            <a:r>
              <a:rPr lang="es-MX" sz="4400" dirty="0">
                <a:solidFill>
                  <a:schemeClr val="tx2">
                    <a:lumMod val="75000"/>
                  </a:schemeClr>
                </a:solidFill>
              </a:rPr>
              <a:t>Mediante acciones de: Retroalimentación de resultados, Estandarización y ajuste de procesos, Divulgación de experiencias exitosas, Capacitación y reentrenamiento del </a:t>
            </a:r>
            <a:r>
              <a:rPr lang="es-MX" sz="4400" dirty="0" smtClean="0">
                <a:solidFill>
                  <a:schemeClr val="tx2">
                    <a:lumMod val="75000"/>
                  </a:schemeClr>
                </a:solidFill>
              </a:rPr>
              <a:t>personal.</a:t>
            </a:r>
            <a:endParaRPr lang="es-ES_tradnl" sz="4400" dirty="0">
              <a:solidFill>
                <a:schemeClr val="tx2">
                  <a:lumMod val="75000"/>
                </a:schemeClr>
              </a:solidFill>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598170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4098921" y="6090650"/>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58995627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82040" y="405766"/>
            <a:ext cx="9601200" cy="914400"/>
          </a:xfrm>
        </p:spPr>
        <p:txBody>
          <a:bodyPr>
            <a:normAutofit/>
          </a:bodyPr>
          <a:lstStyle/>
          <a:p>
            <a:r>
              <a:rPr lang="es-ES_tradnl" sz="2800" b="1" spc="-120" dirty="0" smtClean="0">
                <a:solidFill>
                  <a:schemeClr val="tx2">
                    <a:lumMod val="75000"/>
                  </a:schemeClr>
                </a:solidFill>
                <a:latin typeface="Arial Black" pitchFamily="34" charset="0"/>
                <a:ea typeface="+mn-ea"/>
                <a:cs typeface="+mn-cs"/>
              </a:rPr>
              <a:t>COMITÉS </a:t>
            </a:r>
            <a:r>
              <a:rPr lang="es-ES_tradnl" sz="2800" b="1" spc="-120" dirty="0">
                <a:solidFill>
                  <a:schemeClr val="tx2">
                    <a:lumMod val="75000"/>
                  </a:schemeClr>
                </a:solidFill>
                <a:latin typeface="Arial Black" pitchFamily="34" charset="0"/>
                <a:ea typeface="+mn-ea"/>
                <a:cs typeface="+mn-cs"/>
              </a:rPr>
              <a:t>DE CALIDAD</a:t>
            </a:r>
          </a:p>
        </p:txBody>
      </p:sp>
      <p:sp>
        <p:nvSpPr>
          <p:cNvPr id="3" name="Marcador de contenido 2">
            <a:extLst>
              <a:ext uri="{FF2B5EF4-FFF2-40B4-BE49-F238E27FC236}">
                <a16:creationId xmlns:a16="http://schemas.microsoft.com/office/drawing/2014/main" id="{98AF999A-126C-E34D-B1E8-7CA4722D11A5}"/>
              </a:ext>
            </a:extLst>
          </p:cNvPr>
          <p:cNvSpPr>
            <a:spLocks noGrp="1"/>
          </p:cNvSpPr>
          <p:nvPr>
            <p:ph idx="1"/>
          </p:nvPr>
        </p:nvSpPr>
        <p:spPr>
          <a:xfrm>
            <a:off x="960119" y="948202"/>
            <a:ext cx="10634849" cy="1097279"/>
          </a:xfrm>
        </p:spPr>
        <p:txBody>
          <a:bodyPr>
            <a:normAutofit/>
          </a:bodyPr>
          <a:lstStyle/>
          <a:p>
            <a:pPr algn="just"/>
            <a:r>
              <a:rPr lang="es-MX" sz="2400" b="1" dirty="0" smtClean="0">
                <a:solidFill>
                  <a:srgbClr val="00B050"/>
                </a:solidFill>
              </a:rPr>
              <a:t>Se realizo los comités de calidad mensualmente con el propósito de evaluar los indicadores </a:t>
            </a:r>
            <a:r>
              <a:rPr lang="es-MX" sz="2800" b="1" dirty="0" smtClean="0">
                <a:solidFill>
                  <a:srgbClr val="00B050"/>
                </a:solidFill>
              </a:rPr>
              <a:t>de</a:t>
            </a:r>
            <a:r>
              <a:rPr lang="es-MX" sz="2400" b="1" dirty="0" smtClean="0">
                <a:solidFill>
                  <a:srgbClr val="00B050"/>
                </a:solidFill>
              </a:rPr>
              <a:t> producción de los servicios y tomar correctivos al respecto</a:t>
            </a:r>
            <a:endParaRPr lang="es-ES_tradnl" sz="2400" b="1" dirty="0">
              <a:solidFill>
                <a:srgbClr val="00B050"/>
              </a:solidFill>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5981700"/>
            <a:ext cx="2254199" cy="664811"/>
          </a:xfrm>
          <a:prstGeom prst="rect">
            <a:avLst/>
          </a:prstGeom>
        </p:spPr>
      </p:pic>
      <p:sp>
        <p:nvSpPr>
          <p:cNvPr id="7" name="Subtítulo 2">
            <a:extLst>
              <a:ext uri="{FF2B5EF4-FFF2-40B4-BE49-F238E27FC236}">
                <a16:creationId xmlns:a16="http://schemas.microsoft.com/office/drawing/2014/main" id="{7B5BDAD4-FE42-4670-9B31-EACFB3062A4F}"/>
              </a:ext>
            </a:extLst>
          </p:cNvPr>
          <p:cNvSpPr txBox="1">
            <a:spLocks/>
          </p:cNvSpPr>
          <p:nvPr/>
        </p:nvSpPr>
        <p:spPr>
          <a:xfrm>
            <a:off x="4098921" y="6060945"/>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
        <p:nvSpPr>
          <p:cNvPr id="8" name="AutoShape 2" descr="blob:https://web.whatsapp.com/11cfb29b-a462-4edf-9837-12abad82fa6c"/>
          <p:cNvSpPr>
            <a:spLocks noChangeAspect="1" noChangeArrowheads="1"/>
          </p:cNvSpPr>
          <p:nvPr/>
        </p:nvSpPr>
        <p:spPr bwMode="auto">
          <a:xfrm>
            <a:off x="2385427" y="2870696"/>
            <a:ext cx="2395119" cy="239512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9" name="Imagen 8"/>
          <p:cNvPicPr>
            <a:picLocks noChangeAspect="1"/>
          </p:cNvPicPr>
          <p:nvPr/>
        </p:nvPicPr>
        <p:blipFill>
          <a:blip r:embed="rId3"/>
          <a:stretch>
            <a:fillRect/>
          </a:stretch>
        </p:blipFill>
        <p:spPr>
          <a:xfrm>
            <a:off x="1229864" y="1959257"/>
            <a:ext cx="2311125" cy="4022443"/>
          </a:xfrm>
          <a:prstGeom prst="rect">
            <a:avLst/>
          </a:prstGeom>
        </p:spPr>
      </p:pic>
      <p:pic>
        <p:nvPicPr>
          <p:cNvPr id="10" name="Imagen 9"/>
          <p:cNvPicPr>
            <a:picLocks noChangeAspect="1"/>
          </p:cNvPicPr>
          <p:nvPr/>
        </p:nvPicPr>
        <p:blipFill>
          <a:blip r:embed="rId4"/>
          <a:stretch>
            <a:fillRect/>
          </a:stretch>
        </p:blipFill>
        <p:spPr>
          <a:xfrm>
            <a:off x="3661524" y="1959256"/>
            <a:ext cx="3787906" cy="4022443"/>
          </a:xfrm>
          <a:prstGeom prst="rect">
            <a:avLst/>
          </a:prstGeom>
        </p:spPr>
      </p:pic>
      <p:pic>
        <p:nvPicPr>
          <p:cNvPr id="11" name="Imagen 10"/>
          <p:cNvPicPr/>
          <p:nvPr/>
        </p:nvPicPr>
        <p:blipFill rotWithShape="1">
          <a:blip r:embed="rId5"/>
          <a:srcRect l="24370" t="14441" r="24263" b="17093"/>
          <a:stretch/>
        </p:blipFill>
        <p:spPr bwMode="auto">
          <a:xfrm>
            <a:off x="7748338" y="1980472"/>
            <a:ext cx="3846630" cy="400122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368970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87E6FE8-0A60-2D48-8780-534D778F845F}"/>
              </a:ext>
            </a:extLst>
          </p:cNvPr>
          <p:cNvPicPr>
            <a:picLocks noChangeAspect="1"/>
          </p:cNvPicPr>
          <p:nvPr/>
        </p:nvPicPr>
        <p:blipFill>
          <a:blip r:embed="rId2"/>
          <a:stretch>
            <a:fillRect/>
          </a:stretch>
        </p:blipFill>
        <p:spPr>
          <a:xfrm>
            <a:off x="840682" y="5399109"/>
            <a:ext cx="3115743" cy="918899"/>
          </a:xfrm>
          <a:prstGeom prst="rect">
            <a:avLst/>
          </a:prstGeom>
        </p:spPr>
      </p:pic>
      <p:sp>
        <p:nvSpPr>
          <p:cNvPr id="10" name="Rectángulo 9"/>
          <p:cNvSpPr/>
          <p:nvPr/>
        </p:nvSpPr>
        <p:spPr>
          <a:xfrm>
            <a:off x="4182898" y="5627725"/>
            <a:ext cx="3564950" cy="461665"/>
          </a:xfrm>
          <a:prstGeom prst="rect">
            <a:avLst/>
          </a:prstGeom>
        </p:spPr>
        <p:txBody>
          <a:bodyPr wrap="none">
            <a:spAutoFit/>
          </a:bodyPr>
          <a:lstStyle/>
          <a:p>
            <a:pPr algn="ctr"/>
            <a:r>
              <a:rPr lang="es-CO" sz="2400" b="1" i="1" dirty="0">
                <a:solidFill>
                  <a:schemeClr val="tx2">
                    <a:lumMod val="50000"/>
                  </a:schemeClr>
                </a:solidFill>
                <a:latin typeface="Calibri" panose="020F0502020204030204" pitchFamily="34" charset="0"/>
                <a:ea typeface="Calibri" panose="020F0502020204030204" pitchFamily="34" charset="0"/>
                <a:cs typeface="Times New Roman" panose="02020603050405020304" pitchFamily="18" charset="0"/>
              </a:rPr>
              <a:t>“Más y Mejores Servicios”.</a:t>
            </a:r>
            <a:endParaRPr lang="es-ES" dirty="0">
              <a:solidFill>
                <a:schemeClr val="tx2">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9" name="CuadroTexto 18">
            <a:extLst>
              <a:ext uri="{FF2B5EF4-FFF2-40B4-BE49-F238E27FC236}">
                <a16:creationId xmlns:a16="http://schemas.microsoft.com/office/drawing/2014/main" id="{8B6A1A36-1AC3-4A5B-574D-95DAA5B3107F}"/>
              </a:ext>
            </a:extLst>
          </p:cNvPr>
          <p:cNvSpPr txBox="1"/>
          <p:nvPr/>
        </p:nvSpPr>
        <p:spPr>
          <a:xfrm>
            <a:off x="11125202" y="6265333"/>
            <a:ext cx="184731" cy="369332"/>
          </a:xfrm>
          <a:prstGeom prst="rect">
            <a:avLst/>
          </a:prstGeom>
          <a:noFill/>
        </p:spPr>
        <p:txBody>
          <a:bodyPr wrap="none" rtlCol="0">
            <a:spAutoFit/>
          </a:bodyPr>
          <a:lstStyle/>
          <a:p>
            <a:endParaRPr lang="es-ES_tradnl" dirty="0"/>
          </a:p>
        </p:txBody>
      </p:sp>
      <p:sp>
        <p:nvSpPr>
          <p:cNvPr id="20" name="Title 1">
            <a:extLst>
              <a:ext uri="{FF2B5EF4-FFF2-40B4-BE49-F238E27FC236}">
                <a16:creationId xmlns:a16="http://schemas.microsoft.com/office/drawing/2014/main" id="{565655F0-028F-A984-3035-F7EDB0C83AE9}"/>
              </a:ext>
            </a:extLst>
          </p:cNvPr>
          <p:cNvSpPr>
            <a:spLocks noGrp="1"/>
          </p:cNvSpPr>
          <p:nvPr>
            <p:ph type="ctrTitle"/>
          </p:nvPr>
        </p:nvSpPr>
        <p:spPr>
          <a:xfrm>
            <a:off x="1968061" y="1950237"/>
            <a:ext cx="7880131" cy="830997"/>
          </a:xfrm>
        </p:spPr>
        <p:txBody>
          <a:bodyPr/>
          <a:lstStyle/>
          <a:p>
            <a:r>
              <a:rPr lang="es-CO" sz="3600" dirty="0"/>
              <a:t>Campaña SEMANA DE LA HUMANIZACION (EQUIPO PAMEC)</a:t>
            </a:r>
            <a:endParaRPr sz="3600" dirty="0"/>
          </a:p>
        </p:txBody>
      </p:sp>
      <p:sp>
        <p:nvSpPr>
          <p:cNvPr id="22" name="CuadroTexto 21">
            <a:extLst>
              <a:ext uri="{FF2B5EF4-FFF2-40B4-BE49-F238E27FC236}">
                <a16:creationId xmlns:a16="http://schemas.microsoft.com/office/drawing/2014/main" id="{EF789B90-97D2-9BEF-88A1-D811729A0C11}"/>
              </a:ext>
            </a:extLst>
          </p:cNvPr>
          <p:cNvSpPr txBox="1"/>
          <p:nvPr/>
        </p:nvSpPr>
        <p:spPr>
          <a:xfrm>
            <a:off x="2312277" y="3013502"/>
            <a:ext cx="7535916" cy="830997"/>
          </a:xfrm>
          <a:prstGeom prst="rect">
            <a:avLst/>
          </a:prstGeom>
          <a:noFill/>
        </p:spPr>
        <p:txBody>
          <a:bodyPr wrap="square">
            <a:spAutoFit/>
          </a:bodyPr>
          <a:lstStyle/>
          <a:p>
            <a:pPr algn="ctr"/>
            <a:r>
              <a:rPr lang="es-CO" sz="2400" dirty="0">
                <a:solidFill>
                  <a:schemeClr val="bg2">
                    <a:lumMod val="25000"/>
                  </a:schemeClr>
                </a:solidFill>
              </a:rPr>
              <a:t>Capacitación para personal asistencial y administrativo</a:t>
            </a:r>
          </a:p>
          <a:p>
            <a:pPr algn="ctr"/>
            <a:r>
              <a:rPr lang="es-CO" sz="2400" dirty="0">
                <a:solidFill>
                  <a:schemeClr val="bg2">
                    <a:lumMod val="25000"/>
                  </a:schemeClr>
                </a:solidFill>
              </a:rPr>
              <a:t>22 de Octubre 2025</a:t>
            </a:r>
          </a:p>
        </p:txBody>
      </p:sp>
    </p:spTree>
    <p:extLst>
      <p:ext uri="{BB962C8B-B14F-4D97-AF65-F5344CB8AC3E}">
        <p14:creationId xmlns:p14="http://schemas.microsoft.com/office/powerpoint/2010/main" val="56965967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718F8-2798-F9F5-F5F2-720D8123309B}"/>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32644F4F-F260-A46B-54E2-94D2F9A46BE6}"/>
              </a:ext>
            </a:extLst>
          </p:cNvPr>
          <p:cNvPicPr>
            <a:picLocks noChangeAspect="1"/>
          </p:cNvPicPr>
          <p:nvPr/>
        </p:nvPicPr>
        <p:blipFill>
          <a:blip r:embed="rId2"/>
          <a:stretch>
            <a:fillRect/>
          </a:stretch>
        </p:blipFill>
        <p:spPr>
          <a:xfrm>
            <a:off x="840682" y="5399109"/>
            <a:ext cx="3115743" cy="918899"/>
          </a:xfrm>
          <a:prstGeom prst="rect">
            <a:avLst/>
          </a:prstGeom>
        </p:spPr>
      </p:pic>
      <p:sp>
        <p:nvSpPr>
          <p:cNvPr id="10" name="Rectángulo 9">
            <a:extLst>
              <a:ext uri="{FF2B5EF4-FFF2-40B4-BE49-F238E27FC236}">
                <a16:creationId xmlns:a16="http://schemas.microsoft.com/office/drawing/2014/main" id="{F38FE22E-E889-9CB1-A679-C4F1F39495B2}"/>
              </a:ext>
            </a:extLst>
          </p:cNvPr>
          <p:cNvSpPr/>
          <p:nvPr/>
        </p:nvSpPr>
        <p:spPr>
          <a:xfrm>
            <a:off x="4182898" y="5627725"/>
            <a:ext cx="3564950" cy="461665"/>
          </a:xfrm>
          <a:prstGeom prst="rect">
            <a:avLst/>
          </a:prstGeom>
        </p:spPr>
        <p:txBody>
          <a:bodyPr wrap="none">
            <a:spAutoFit/>
          </a:bodyPr>
          <a:lstStyle/>
          <a:p>
            <a:pPr algn="ctr"/>
            <a:r>
              <a:rPr lang="es-CO" sz="2400" b="1" i="1" dirty="0">
                <a:solidFill>
                  <a:schemeClr val="tx2">
                    <a:lumMod val="50000"/>
                  </a:schemeClr>
                </a:solidFill>
                <a:latin typeface="Calibri" panose="020F0502020204030204" pitchFamily="34" charset="0"/>
                <a:ea typeface="Calibri" panose="020F0502020204030204" pitchFamily="34" charset="0"/>
                <a:cs typeface="Times New Roman" panose="02020603050405020304" pitchFamily="18" charset="0"/>
              </a:rPr>
              <a:t>“Más y Mejores Servicios”.</a:t>
            </a:r>
            <a:endParaRPr lang="es-ES" dirty="0">
              <a:solidFill>
                <a:schemeClr val="tx2">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7E11EB9F-36B3-836C-412D-55D9DDCAC538}"/>
              </a:ext>
            </a:extLst>
          </p:cNvPr>
          <p:cNvSpPr txBox="1">
            <a:spLocks/>
          </p:cNvSpPr>
          <p:nvPr/>
        </p:nvSpPr>
        <p:spPr>
          <a:xfrm>
            <a:off x="3396354" y="876340"/>
            <a:ext cx="8229600" cy="1143000"/>
          </a:xfrm>
          <a:prstGeom prst="rect">
            <a:avLst/>
          </a:prstGeom>
        </p:spPr>
        <p:txBody>
          <a:bodyPr vert="horz" lIns="91440" tIns="45720" rIns="91440" bIns="45720" rtlCol="0" anchor="b">
            <a:noAutofit/>
          </a:bodyPr>
          <a:lstStyle>
            <a:lvl1pPr algn="ctr" defTabSz="914400" rtl="0" eaLnBrk="1" latinLnBrk="0" hangingPunct="1">
              <a:lnSpc>
                <a:spcPct val="89000"/>
              </a:lnSpc>
              <a:spcBef>
                <a:spcPct val="0"/>
              </a:spcBef>
              <a:buNone/>
              <a:defRPr sz="7200" kern="1200" cap="all" baseline="0">
                <a:solidFill>
                  <a:schemeClr val="tx2"/>
                </a:solidFill>
                <a:latin typeface="+mj-lt"/>
                <a:ea typeface="+mj-ea"/>
                <a:cs typeface="+mj-cs"/>
              </a:defRPr>
            </a:lvl1pPr>
          </a:lstStyle>
          <a:p>
            <a:r>
              <a:rPr lang="es-CO" sz="4400" dirty="0"/>
              <a:t>¿Por qué se trabaja  humanización en la ese?</a:t>
            </a:r>
          </a:p>
        </p:txBody>
      </p:sp>
      <p:sp>
        <p:nvSpPr>
          <p:cNvPr id="7" name="Content Placeholder 2">
            <a:extLst>
              <a:ext uri="{FF2B5EF4-FFF2-40B4-BE49-F238E27FC236}">
                <a16:creationId xmlns:a16="http://schemas.microsoft.com/office/drawing/2014/main" id="{9290DAE0-8B8C-5C29-BE8A-71F856614AAC}"/>
              </a:ext>
            </a:extLst>
          </p:cNvPr>
          <p:cNvSpPr txBox="1">
            <a:spLocks/>
          </p:cNvSpPr>
          <p:nvPr/>
        </p:nvSpPr>
        <p:spPr>
          <a:xfrm>
            <a:off x="1301261" y="2077311"/>
            <a:ext cx="8869681" cy="3492443"/>
          </a:xfrm>
          <a:prstGeom prst="rect">
            <a:avLst/>
          </a:prstGeom>
        </p:spPr>
        <p:txBody>
          <a:bodyPr vert="horz" lIns="91440" tIns="45720" rIns="91440" bIns="45720" rtlCol="0">
            <a:normAutofit/>
          </a:bodyPr>
          <a:lstStyle>
            <a:lvl1pPr marL="0" indent="0" algn="ctr" defTabSz="914400" rtl="0" eaLnBrk="1" latinLnBrk="0" hangingPunct="1">
              <a:lnSpc>
                <a:spcPct val="112000"/>
              </a:lnSpc>
              <a:spcBef>
                <a:spcPts val="0"/>
              </a:spcBef>
              <a:spcAft>
                <a:spcPts val="0"/>
              </a:spcAft>
              <a:buFont typeface="Franklin Gothic Book" panose="020B0503020102020204" pitchFamily="34" charset="0"/>
              <a:buNone/>
              <a:defRPr sz="2300" kern="1200" baseline="0">
                <a:solidFill>
                  <a:schemeClr val="tx2"/>
                </a:solidFill>
                <a:latin typeface="+mn-lt"/>
                <a:ea typeface="+mn-ea"/>
                <a:cs typeface="+mn-cs"/>
              </a:defRPr>
            </a:lvl1pPr>
            <a:lvl2pPr marL="457200" indent="0" algn="ctr"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2"/>
                </a:solidFill>
                <a:latin typeface="+mn-lt"/>
                <a:ea typeface="+mn-ea"/>
                <a:cs typeface="+mn-cs"/>
              </a:defRPr>
            </a:lvl2pPr>
            <a:lvl3pPr marL="914400" indent="0" algn="ctr"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2"/>
                </a:solidFill>
                <a:latin typeface="+mn-lt"/>
                <a:ea typeface="+mn-ea"/>
                <a:cs typeface="+mn-cs"/>
              </a:defRPr>
            </a:lvl3pPr>
            <a:lvl4pPr marL="13716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4pPr>
            <a:lvl5pPr marL="18288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5pPr>
            <a:lvl6pPr marL="22860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6pPr>
            <a:lvl7pPr marL="27432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7pPr>
            <a:lvl8pPr marL="32004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8pPr>
            <a:lvl9pPr marL="36576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9pPr>
          </a:lstStyle>
          <a:p>
            <a:pPr algn="just"/>
            <a:r>
              <a:rPr lang="es-CO" sz="2400" dirty="0">
                <a:solidFill>
                  <a:schemeClr val="bg2">
                    <a:lumMod val="25000"/>
                  </a:schemeClr>
                </a:solidFill>
              </a:rPr>
              <a:t>El equipo interdisciplinario de calidad de la institución trabaja en base a la resolución 5095 de 2018 de acreditación el “Estándar 80 (DIR5) </a:t>
            </a:r>
            <a:r>
              <a:rPr lang="es-ES" sz="2400" dirty="0">
                <a:solidFill>
                  <a:schemeClr val="bg2">
                    <a:lumMod val="25000"/>
                  </a:schemeClr>
                </a:solidFill>
              </a:rPr>
              <a:t>La política de atención humanizada y el respeto hacia el paciente, su privacidad y dignidad es promovida, desplegada y evaluada por la alta dirección en todos los colaboradores de la organización, independientemente del tipo de vinculación. Se toman correctivos frente a las desviaciones encontradas.”</a:t>
            </a:r>
            <a:endParaRPr lang="es-CO" sz="2400" dirty="0">
              <a:solidFill>
                <a:schemeClr val="bg2">
                  <a:lumMod val="25000"/>
                </a:schemeClr>
              </a:solidFill>
            </a:endParaRPr>
          </a:p>
          <a:p>
            <a:endParaRPr lang="es-CO" sz="1400" dirty="0"/>
          </a:p>
        </p:txBody>
      </p:sp>
    </p:spTree>
    <p:extLst>
      <p:ext uri="{BB962C8B-B14F-4D97-AF65-F5344CB8AC3E}">
        <p14:creationId xmlns:p14="http://schemas.microsoft.com/office/powerpoint/2010/main" val="1801806169"/>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D53E6-0883-7C21-D819-1FEEED1E6059}"/>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12312285-FCA0-3E36-A533-B3A87563C7E5}"/>
              </a:ext>
            </a:extLst>
          </p:cNvPr>
          <p:cNvPicPr>
            <a:picLocks noChangeAspect="1"/>
          </p:cNvPicPr>
          <p:nvPr/>
        </p:nvPicPr>
        <p:blipFill>
          <a:blip r:embed="rId2"/>
          <a:stretch>
            <a:fillRect/>
          </a:stretch>
        </p:blipFill>
        <p:spPr>
          <a:xfrm>
            <a:off x="840682" y="5399109"/>
            <a:ext cx="3115743" cy="918899"/>
          </a:xfrm>
          <a:prstGeom prst="rect">
            <a:avLst/>
          </a:prstGeom>
        </p:spPr>
      </p:pic>
      <p:sp>
        <p:nvSpPr>
          <p:cNvPr id="10" name="Rectángulo 9">
            <a:extLst>
              <a:ext uri="{FF2B5EF4-FFF2-40B4-BE49-F238E27FC236}">
                <a16:creationId xmlns:a16="http://schemas.microsoft.com/office/drawing/2014/main" id="{CA59FA42-371F-15BA-E0C8-D8B70C7034BE}"/>
              </a:ext>
            </a:extLst>
          </p:cNvPr>
          <p:cNvSpPr/>
          <p:nvPr/>
        </p:nvSpPr>
        <p:spPr>
          <a:xfrm>
            <a:off x="4182898" y="5627725"/>
            <a:ext cx="3564950" cy="461665"/>
          </a:xfrm>
          <a:prstGeom prst="rect">
            <a:avLst/>
          </a:prstGeom>
        </p:spPr>
        <p:txBody>
          <a:bodyPr wrap="none">
            <a:spAutoFit/>
          </a:bodyPr>
          <a:lstStyle/>
          <a:p>
            <a:pPr algn="ctr"/>
            <a:r>
              <a:rPr lang="es-CO" sz="2400" b="1" i="1" dirty="0">
                <a:solidFill>
                  <a:schemeClr val="tx2">
                    <a:lumMod val="50000"/>
                  </a:schemeClr>
                </a:solidFill>
                <a:latin typeface="Calibri" panose="020F0502020204030204" pitchFamily="34" charset="0"/>
                <a:ea typeface="Calibri" panose="020F0502020204030204" pitchFamily="34" charset="0"/>
                <a:cs typeface="Times New Roman" panose="02020603050405020304" pitchFamily="18" charset="0"/>
              </a:rPr>
              <a:t>“Más y Mejores Servicios”.</a:t>
            </a:r>
            <a:endParaRPr lang="es-ES" dirty="0">
              <a:solidFill>
                <a:schemeClr val="tx2">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B5A9ED89-4FE2-3727-6C3B-E04DC1C1409B}"/>
              </a:ext>
            </a:extLst>
          </p:cNvPr>
          <p:cNvSpPr txBox="1">
            <a:spLocks/>
          </p:cNvSpPr>
          <p:nvPr/>
        </p:nvSpPr>
        <p:spPr>
          <a:xfrm>
            <a:off x="3615654" y="652463"/>
            <a:ext cx="7742677" cy="1143000"/>
          </a:xfrm>
          <a:prstGeom prst="rect">
            <a:avLst/>
          </a:prstGeom>
        </p:spPr>
        <p:txBody>
          <a:bodyPr vert="horz" lIns="91440" tIns="45720" rIns="91440" bIns="45720" rtlCol="0" anchor="b">
            <a:noAutofit/>
          </a:bodyPr>
          <a:lstStyle>
            <a:lvl1pPr algn="ctr" defTabSz="914377" rtl="0" eaLnBrk="1" latinLnBrk="0" hangingPunct="1">
              <a:lnSpc>
                <a:spcPct val="89000"/>
              </a:lnSpc>
              <a:spcBef>
                <a:spcPct val="0"/>
              </a:spcBef>
              <a:buNone/>
              <a:defRPr sz="7200" kern="1200" cap="all" baseline="0">
                <a:solidFill>
                  <a:schemeClr val="tx2"/>
                </a:solidFill>
                <a:latin typeface="+mj-lt"/>
                <a:ea typeface="+mj-ea"/>
                <a:cs typeface="+mj-cs"/>
              </a:defRPr>
            </a:lvl1pPr>
          </a:lstStyle>
          <a:p>
            <a:r>
              <a:rPr lang="es-CO" sz="4400" dirty="0"/>
              <a:t>Importancia en LA ESE Hospital </a:t>
            </a:r>
          </a:p>
        </p:txBody>
      </p:sp>
      <p:sp>
        <p:nvSpPr>
          <p:cNvPr id="5" name="CuadroTexto 4">
            <a:extLst>
              <a:ext uri="{FF2B5EF4-FFF2-40B4-BE49-F238E27FC236}">
                <a16:creationId xmlns:a16="http://schemas.microsoft.com/office/drawing/2014/main" id="{5C87C7D0-D0CF-5186-CE74-FE5864B9979D}"/>
              </a:ext>
            </a:extLst>
          </p:cNvPr>
          <p:cNvSpPr txBox="1"/>
          <p:nvPr/>
        </p:nvSpPr>
        <p:spPr>
          <a:xfrm>
            <a:off x="1208690" y="2100560"/>
            <a:ext cx="2747735" cy="2308324"/>
          </a:xfrm>
          <a:prstGeom prst="rect">
            <a:avLst/>
          </a:prstGeom>
          <a:noFill/>
        </p:spPr>
        <p:txBody>
          <a:bodyPr wrap="square">
            <a:spAutoFit/>
          </a:bodyPr>
          <a:lstStyle/>
          <a:p>
            <a:pPr algn="just"/>
            <a:r>
              <a:rPr lang="es-CO" sz="2400" dirty="0">
                <a:solidFill>
                  <a:schemeClr val="bg2">
                    <a:lumMod val="25000"/>
                  </a:schemeClr>
                </a:solidFill>
              </a:rPr>
              <a:t>Garantizar una atención humanizada hacia los pacientes y hacia el personal de la institución,</a:t>
            </a:r>
          </a:p>
        </p:txBody>
      </p:sp>
      <p:pic>
        <p:nvPicPr>
          <p:cNvPr id="3" name="Imagen 2">
            <a:extLst>
              <a:ext uri="{FF2B5EF4-FFF2-40B4-BE49-F238E27FC236}">
                <a16:creationId xmlns:a16="http://schemas.microsoft.com/office/drawing/2014/main" id="{CB95A54D-BCA7-CEAD-59AD-0D9E30D4CD3D}"/>
              </a:ext>
            </a:extLst>
          </p:cNvPr>
          <p:cNvPicPr>
            <a:picLocks noChangeAspect="1"/>
          </p:cNvPicPr>
          <p:nvPr/>
        </p:nvPicPr>
        <p:blipFill>
          <a:blip r:embed="rId3"/>
          <a:stretch>
            <a:fillRect/>
          </a:stretch>
        </p:blipFill>
        <p:spPr>
          <a:xfrm>
            <a:off x="4530054" y="1807062"/>
            <a:ext cx="5578679" cy="3826975"/>
          </a:xfrm>
          <a:prstGeom prst="rect">
            <a:avLst/>
          </a:prstGeom>
        </p:spPr>
      </p:pic>
    </p:spTree>
    <p:extLst>
      <p:ext uri="{BB962C8B-B14F-4D97-AF65-F5344CB8AC3E}">
        <p14:creationId xmlns:p14="http://schemas.microsoft.com/office/powerpoint/2010/main" val="250084024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8E849-3E0D-394B-A05E-C972D0F419D7}"/>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95A5A66A-6DF3-94E6-6C6E-B187E8EE3732}"/>
              </a:ext>
            </a:extLst>
          </p:cNvPr>
          <p:cNvPicPr>
            <a:picLocks noChangeAspect="1"/>
          </p:cNvPicPr>
          <p:nvPr/>
        </p:nvPicPr>
        <p:blipFill>
          <a:blip r:embed="rId2"/>
          <a:stretch>
            <a:fillRect/>
          </a:stretch>
        </p:blipFill>
        <p:spPr>
          <a:xfrm>
            <a:off x="840682" y="5399109"/>
            <a:ext cx="3115743" cy="918899"/>
          </a:xfrm>
          <a:prstGeom prst="rect">
            <a:avLst/>
          </a:prstGeom>
        </p:spPr>
      </p:pic>
      <p:sp>
        <p:nvSpPr>
          <p:cNvPr id="10" name="Rectángulo 9">
            <a:extLst>
              <a:ext uri="{FF2B5EF4-FFF2-40B4-BE49-F238E27FC236}">
                <a16:creationId xmlns:a16="http://schemas.microsoft.com/office/drawing/2014/main" id="{F3398D41-9F9C-666F-0648-9AEAA6BC428B}"/>
              </a:ext>
            </a:extLst>
          </p:cNvPr>
          <p:cNvSpPr/>
          <p:nvPr/>
        </p:nvSpPr>
        <p:spPr>
          <a:xfrm>
            <a:off x="4182898" y="5627725"/>
            <a:ext cx="3564950" cy="461665"/>
          </a:xfrm>
          <a:prstGeom prst="rect">
            <a:avLst/>
          </a:prstGeom>
        </p:spPr>
        <p:txBody>
          <a:bodyPr wrap="none">
            <a:spAutoFit/>
          </a:bodyPr>
          <a:lstStyle/>
          <a:p>
            <a:pPr algn="ctr"/>
            <a:r>
              <a:rPr lang="es-CO" sz="2400" b="1" i="1" dirty="0">
                <a:solidFill>
                  <a:schemeClr val="tx2">
                    <a:lumMod val="50000"/>
                  </a:schemeClr>
                </a:solidFill>
                <a:latin typeface="Calibri" panose="020F0502020204030204" pitchFamily="34" charset="0"/>
                <a:ea typeface="Calibri" panose="020F0502020204030204" pitchFamily="34" charset="0"/>
                <a:cs typeface="Times New Roman" panose="02020603050405020304" pitchFamily="18" charset="0"/>
              </a:rPr>
              <a:t>“Más y Mejores Servicios”.</a:t>
            </a:r>
            <a:endParaRPr lang="es-ES" dirty="0">
              <a:solidFill>
                <a:schemeClr val="tx2">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CuadroTexto 4">
            <a:extLst>
              <a:ext uri="{FF2B5EF4-FFF2-40B4-BE49-F238E27FC236}">
                <a16:creationId xmlns:a16="http://schemas.microsoft.com/office/drawing/2014/main" id="{09989F84-5E6F-CDB7-443C-C8373345A705}"/>
              </a:ext>
            </a:extLst>
          </p:cNvPr>
          <p:cNvSpPr txBox="1"/>
          <p:nvPr/>
        </p:nvSpPr>
        <p:spPr>
          <a:xfrm>
            <a:off x="1241284" y="1387681"/>
            <a:ext cx="3115743" cy="1384995"/>
          </a:xfrm>
          <a:prstGeom prst="rect">
            <a:avLst/>
          </a:prstGeom>
          <a:noFill/>
        </p:spPr>
        <p:txBody>
          <a:bodyPr wrap="square">
            <a:spAutoFit/>
          </a:bodyPr>
          <a:lstStyle/>
          <a:p>
            <a:r>
              <a:rPr lang="es-CO" sz="2400" dirty="0"/>
              <a:t> </a:t>
            </a:r>
          </a:p>
          <a:p>
            <a:pPr marL="285750" indent="-285750">
              <a:buFont typeface="Arial" panose="020B0604020202020204" pitchFamily="34" charset="0"/>
              <a:buChar char="•"/>
            </a:pPr>
            <a:endParaRPr lang="es-CO" sz="2400" dirty="0"/>
          </a:p>
          <a:p>
            <a:pPr marL="285750" indent="-285750">
              <a:buFont typeface="Arial" panose="020B0604020202020204" pitchFamily="34" charset="0"/>
              <a:buChar char="•"/>
            </a:pPr>
            <a:endParaRPr lang="es-CO" sz="2400" dirty="0"/>
          </a:p>
          <a:p>
            <a:endParaRPr lang="es-CO" sz="1200" dirty="0"/>
          </a:p>
        </p:txBody>
      </p:sp>
      <p:pic>
        <p:nvPicPr>
          <p:cNvPr id="6" name="Imagen 5">
            <a:extLst>
              <a:ext uri="{FF2B5EF4-FFF2-40B4-BE49-F238E27FC236}">
                <a16:creationId xmlns:a16="http://schemas.microsoft.com/office/drawing/2014/main" id="{914F4D28-E3F4-CD66-7040-4B1C7794C2D5}"/>
              </a:ext>
            </a:extLst>
          </p:cNvPr>
          <p:cNvPicPr>
            <a:picLocks noChangeAspect="1"/>
          </p:cNvPicPr>
          <p:nvPr/>
        </p:nvPicPr>
        <p:blipFill>
          <a:blip r:embed="rId3"/>
          <a:stretch>
            <a:fillRect/>
          </a:stretch>
        </p:blipFill>
        <p:spPr>
          <a:xfrm>
            <a:off x="4536168" y="1111494"/>
            <a:ext cx="2858410" cy="4287615"/>
          </a:xfrm>
          <a:prstGeom prst="rect">
            <a:avLst/>
          </a:prstGeom>
        </p:spPr>
      </p:pic>
    </p:spTree>
    <p:extLst>
      <p:ext uri="{BB962C8B-B14F-4D97-AF65-F5344CB8AC3E}">
        <p14:creationId xmlns:p14="http://schemas.microsoft.com/office/powerpoint/2010/main" val="73258024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548A3-0C1C-6118-30A8-F0A01D036D2A}"/>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B626305C-9494-DBD8-94D0-BBFC8B89EE09}"/>
              </a:ext>
            </a:extLst>
          </p:cNvPr>
          <p:cNvPicPr>
            <a:picLocks noChangeAspect="1"/>
          </p:cNvPicPr>
          <p:nvPr/>
        </p:nvPicPr>
        <p:blipFill>
          <a:blip r:embed="rId2"/>
          <a:stretch>
            <a:fillRect/>
          </a:stretch>
        </p:blipFill>
        <p:spPr>
          <a:xfrm>
            <a:off x="840682" y="5399109"/>
            <a:ext cx="3115743" cy="918899"/>
          </a:xfrm>
          <a:prstGeom prst="rect">
            <a:avLst/>
          </a:prstGeom>
        </p:spPr>
      </p:pic>
      <p:sp>
        <p:nvSpPr>
          <p:cNvPr id="10" name="Rectángulo 9">
            <a:extLst>
              <a:ext uri="{FF2B5EF4-FFF2-40B4-BE49-F238E27FC236}">
                <a16:creationId xmlns:a16="http://schemas.microsoft.com/office/drawing/2014/main" id="{5481D18D-F973-F6EF-5D49-32E480BE1288}"/>
              </a:ext>
            </a:extLst>
          </p:cNvPr>
          <p:cNvSpPr/>
          <p:nvPr/>
        </p:nvSpPr>
        <p:spPr>
          <a:xfrm>
            <a:off x="4182898" y="5627725"/>
            <a:ext cx="3564950" cy="461665"/>
          </a:xfrm>
          <a:prstGeom prst="rect">
            <a:avLst/>
          </a:prstGeom>
        </p:spPr>
        <p:txBody>
          <a:bodyPr wrap="none">
            <a:spAutoFit/>
          </a:bodyPr>
          <a:lstStyle/>
          <a:p>
            <a:pPr algn="ctr"/>
            <a:r>
              <a:rPr lang="es-CO" sz="2400" b="1" i="1" dirty="0">
                <a:solidFill>
                  <a:schemeClr val="tx2">
                    <a:lumMod val="50000"/>
                  </a:schemeClr>
                </a:solidFill>
                <a:latin typeface="Calibri" panose="020F0502020204030204" pitchFamily="34" charset="0"/>
                <a:ea typeface="Calibri" panose="020F0502020204030204" pitchFamily="34" charset="0"/>
                <a:cs typeface="Times New Roman" panose="02020603050405020304" pitchFamily="18" charset="0"/>
              </a:rPr>
              <a:t>“Más y Mejores Servicios”.</a:t>
            </a:r>
            <a:endParaRPr lang="es-ES" dirty="0">
              <a:solidFill>
                <a:schemeClr val="tx2">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CuadroTexto 4">
            <a:extLst>
              <a:ext uri="{FF2B5EF4-FFF2-40B4-BE49-F238E27FC236}">
                <a16:creationId xmlns:a16="http://schemas.microsoft.com/office/drawing/2014/main" id="{F551EE73-9D6A-85E7-9128-F2E68B14DF6F}"/>
              </a:ext>
            </a:extLst>
          </p:cNvPr>
          <p:cNvSpPr txBox="1"/>
          <p:nvPr/>
        </p:nvSpPr>
        <p:spPr>
          <a:xfrm>
            <a:off x="1241284" y="1387681"/>
            <a:ext cx="3115743" cy="1384995"/>
          </a:xfrm>
          <a:prstGeom prst="rect">
            <a:avLst/>
          </a:prstGeom>
          <a:noFill/>
        </p:spPr>
        <p:txBody>
          <a:bodyPr wrap="square">
            <a:spAutoFit/>
          </a:bodyPr>
          <a:lstStyle/>
          <a:p>
            <a:r>
              <a:rPr lang="es-CO" sz="2400" dirty="0"/>
              <a:t> </a:t>
            </a:r>
          </a:p>
          <a:p>
            <a:pPr marL="285750" indent="-285750">
              <a:buFont typeface="Arial" panose="020B0604020202020204" pitchFamily="34" charset="0"/>
              <a:buChar char="•"/>
            </a:pPr>
            <a:endParaRPr lang="es-CO" sz="2400" dirty="0"/>
          </a:p>
          <a:p>
            <a:pPr marL="285750" indent="-285750">
              <a:buFont typeface="Arial" panose="020B0604020202020204" pitchFamily="34" charset="0"/>
              <a:buChar char="•"/>
            </a:pPr>
            <a:endParaRPr lang="es-CO" sz="2400" dirty="0"/>
          </a:p>
          <a:p>
            <a:endParaRPr lang="es-CO" sz="1200" dirty="0"/>
          </a:p>
        </p:txBody>
      </p:sp>
      <p:pic>
        <p:nvPicPr>
          <p:cNvPr id="2" name="Imagen 1">
            <a:extLst>
              <a:ext uri="{FF2B5EF4-FFF2-40B4-BE49-F238E27FC236}">
                <a16:creationId xmlns:a16="http://schemas.microsoft.com/office/drawing/2014/main" id="{9EF9076A-50AE-8A47-FD1A-B6E32C29A5FE}"/>
              </a:ext>
            </a:extLst>
          </p:cNvPr>
          <p:cNvPicPr>
            <a:picLocks noChangeAspect="1"/>
          </p:cNvPicPr>
          <p:nvPr/>
        </p:nvPicPr>
        <p:blipFill>
          <a:blip r:embed="rId3"/>
          <a:stretch>
            <a:fillRect/>
          </a:stretch>
        </p:blipFill>
        <p:spPr>
          <a:xfrm>
            <a:off x="4760345" y="334272"/>
            <a:ext cx="2378360" cy="5293453"/>
          </a:xfrm>
          <a:prstGeom prst="rect">
            <a:avLst/>
          </a:prstGeom>
        </p:spPr>
      </p:pic>
      <p:pic>
        <p:nvPicPr>
          <p:cNvPr id="3" name="Imagen 2">
            <a:extLst>
              <a:ext uri="{FF2B5EF4-FFF2-40B4-BE49-F238E27FC236}">
                <a16:creationId xmlns:a16="http://schemas.microsoft.com/office/drawing/2014/main" id="{82CFE9BA-F903-63FC-410E-77581B99985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5359" y="5076666"/>
            <a:ext cx="551059" cy="551059"/>
          </a:xfrm>
          <a:prstGeom prst="rect">
            <a:avLst/>
          </a:prstGeom>
          <a:noFill/>
          <a:ln>
            <a:noFill/>
          </a:ln>
        </p:spPr>
      </p:pic>
    </p:spTree>
    <p:extLst>
      <p:ext uri="{BB962C8B-B14F-4D97-AF65-F5344CB8AC3E}">
        <p14:creationId xmlns:p14="http://schemas.microsoft.com/office/powerpoint/2010/main" val="3088731212"/>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DA7C09-67C8-B747-8115-48A36C6B1579}"/>
              </a:ext>
            </a:extLst>
          </p:cNvPr>
          <p:cNvSpPr>
            <a:spLocks noGrp="1"/>
          </p:cNvSpPr>
          <p:nvPr>
            <p:ph type="title"/>
          </p:nvPr>
        </p:nvSpPr>
        <p:spPr>
          <a:xfrm>
            <a:off x="765025" y="1162228"/>
            <a:ext cx="9612971" cy="3231151"/>
          </a:xfrm>
        </p:spPr>
        <p:txBody>
          <a:bodyPr>
            <a:noAutofit/>
          </a:bodyPr>
          <a:lstStyle/>
          <a:p>
            <a:pPr algn="ctr">
              <a:lnSpc>
                <a:spcPct val="112000"/>
              </a:lnSpc>
              <a:spcBef>
                <a:spcPts val="0"/>
              </a:spcBef>
            </a:pPr>
            <a:r>
              <a:rPr lang="es-ES_tradnl" sz="3600" b="1" dirty="0">
                <a:solidFill>
                  <a:schemeClr val="tx2">
                    <a:lumMod val="75000"/>
                  </a:schemeClr>
                </a:solidFill>
                <a:latin typeface="Arial Black" panose="020B0A04020102020204" pitchFamily="34" charset="0"/>
                <a:ea typeface="+mn-ea"/>
                <a:cs typeface="+mn-cs"/>
              </a:rPr>
              <a:t>Procesos de EVALUACIÓN</a:t>
            </a:r>
            <a:br>
              <a:rPr lang="es-ES_tradnl" sz="3600" b="1" dirty="0">
                <a:solidFill>
                  <a:schemeClr val="tx2">
                    <a:lumMod val="75000"/>
                  </a:schemeClr>
                </a:solidFill>
                <a:latin typeface="Arial Black" panose="020B0A04020102020204" pitchFamily="34" charset="0"/>
                <a:ea typeface="+mn-ea"/>
                <a:cs typeface="+mn-cs"/>
              </a:rPr>
            </a:br>
            <a:r>
              <a:rPr lang="es-ES_tradnl" sz="3600" b="1" dirty="0">
                <a:solidFill>
                  <a:schemeClr val="tx2">
                    <a:lumMod val="75000"/>
                  </a:schemeClr>
                </a:solidFill>
                <a:latin typeface="Arial Black" panose="020B0A04020102020204" pitchFamily="34" charset="0"/>
                <a:ea typeface="+mn-ea"/>
                <a:cs typeface="+mn-cs"/>
              </a:rPr>
              <a:t/>
            </a:r>
            <a:br>
              <a:rPr lang="es-ES_tradnl" sz="3600" b="1" dirty="0">
                <a:solidFill>
                  <a:schemeClr val="tx2">
                    <a:lumMod val="75000"/>
                  </a:schemeClr>
                </a:solidFill>
                <a:latin typeface="Arial Black" panose="020B0A04020102020204" pitchFamily="34" charset="0"/>
                <a:ea typeface="+mn-ea"/>
                <a:cs typeface="+mn-cs"/>
              </a:rPr>
            </a:br>
            <a:r>
              <a:rPr lang="es-ES_tradnl" sz="3600" b="1" dirty="0">
                <a:solidFill>
                  <a:schemeClr val="tx2">
                    <a:lumMod val="75000"/>
                  </a:schemeClr>
                </a:solidFill>
                <a:latin typeface="Arial Black" panose="020B0A04020102020204" pitchFamily="34" charset="0"/>
              </a:rPr>
              <a:t>Informe DE CONTROL INTERNO.</a:t>
            </a:r>
            <a:r>
              <a:rPr lang="es-ES_tradnl" sz="4400" b="1" dirty="0">
                <a:solidFill>
                  <a:schemeClr val="tx2">
                    <a:lumMod val="75000"/>
                  </a:schemeClr>
                </a:solidFill>
                <a:latin typeface="Arial Black" panose="020B0A04020102020204" pitchFamily="34" charset="0"/>
              </a:rPr>
              <a:t/>
            </a:r>
            <a:br>
              <a:rPr lang="es-ES_tradnl" sz="4400" b="1" dirty="0">
                <a:solidFill>
                  <a:schemeClr val="tx2">
                    <a:lumMod val="75000"/>
                  </a:schemeClr>
                </a:solidFill>
                <a:latin typeface="Arial Black" panose="020B0A04020102020204" pitchFamily="34" charset="0"/>
              </a:rPr>
            </a:br>
            <a:endParaRPr lang="es-ES_tradnl" sz="4400" b="1" dirty="0">
              <a:solidFill>
                <a:schemeClr val="tx2">
                  <a:lumMod val="75000"/>
                </a:schemeClr>
              </a:solidFill>
              <a:latin typeface="Arial Black" panose="020B0A04020102020204" pitchFamily="34" charset="0"/>
              <a:ea typeface="+mn-ea"/>
              <a:cs typeface="+mn-cs"/>
            </a:endParaRPr>
          </a:p>
        </p:txBody>
      </p:sp>
      <p:sp>
        <p:nvSpPr>
          <p:cNvPr id="3" name="Marcador de texto 2">
            <a:extLst>
              <a:ext uri="{FF2B5EF4-FFF2-40B4-BE49-F238E27FC236}">
                <a16:creationId xmlns:a16="http://schemas.microsoft.com/office/drawing/2014/main" id="{D002C7D7-1958-2047-931F-7D96F4283CEF}"/>
              </a:ext>
            </a:extLst>
          </p:cNvPr>
          <p:cNvSpPr>
            <a:spLocks noGrp="1"/>
          </p:cNvSpPr>
          <p:nvPr>
            <p:ph type="body" idx="1"/>
          </p:nvPr>
        </p:nvSpPr>
        <p:spPr>
          <a:xfrm>
            <a:off x="1089766" y="4666004"/>
            <a:ext cx="9612971" cy="756720"/>
          </a:xfrm>
        </p:spPr>
        <p:txBody>
          <a:bodyPr>
            <a:normAutofit fontScale="92500" lnSpcReduction="10000"/>
          </a:bodyPr>
          <a:lstStyle/>
          <a:p>
            <a:pPr defTabSz="457200"/>
            <a:r>
              <a:rPr lang="es-ES" sz="2200" b="1" dirty="0" smtClean="0">
                <a:solidFill>
                  <a:schemeClr val="tx2">
                    <a:lumMod val="75000"/>
                  </a:schemeClr>
                </a:solidFill>
                <a:latin typeface="Arial" panose="020B0604020202020204" pitchFamily="34" charset="0"/>
                <a:cs typeface="Arial" panose="020B0604020202020204" pitchFamily="34" charset="0"/>
              </a:rPr>
              <a:t>LUBIN GALLO ARANGO</a:t>
            </a:r>
            <a:endParaRPr lang="es-ES" sz="2200" b="1" dirty="0">
              <a:solidFill>
                <a:schemeClr val="tx2">
                  <a:lumMod val="75000"/>
                </a:schemeClr>
              </a:solidFill>
              <a:latin typeface="Arial" panose="020B0604020202020204" pitchFamily="34" charset="0"/>
              <a:cs typeface="Arial" panose="020B0604020202020204" pitchFamily="34" charset="0"/>
            </a:endParaRPr>
          </a:p>
          <a:p>
            <a:pPr defTabSz="457200"/>
            <a:r>
              <a:rPr lang="es-ES_tradnl" sz="2200" b="1" dirty="0">
                <a:solidFill>
                  <a:schemeClr val="tx2">
                    <a:lumMod val="75000"/>
                  </a:schemeClr>
                </a:solidFill>
                <a:latin typeface="Arial" panose="020B0604020202020204" pitchFamily="34" charset="0"/>
                <a:cs typeface="Arial" panose="020B0604020202020204" pitchFamily="34" charset="0"/>
              </a:rPr>
              <a:t>Control Interno</a:t>
            </a:r>
          </a:p>
        </p:txBody>
      </p:sp>
      <p:pic>
        <p:nvPicPr>
          <p:cNvPr id="4" name="Imagen 3">
            <a:extLst>
              <a:ext uri="{FF2B5EF4-FFF2-40B4-BE49-F238E27FC236}">
                <a16:creationId xmlns:a16="http://schemas.microsoft.com/office/drawing/2014/main" id="{F616A928-E662-6146-ABE0-163238B5A9E3}"/>
              </a:ext>
            </a:extLst>
          </p:cNvPr>
          <p:cNvPicPr>
            <a:picLocks noChangeAspect="1"/>
          </p:cNvPicPr>
          <p:nvPr/>
        </p:nvPicPr>
        <p:blipFill>
          <a:blip r:embed="rId2"/>
          <a:stretch>
            <a:fillRect/>
          </a:stretch>
        </p:blipFill>
        <p:spPr>
          <a:xfrm>
            <a:off x="896431" y="5421883"/>
            <a:ext cx="2899680" cy="855177"/>
          </a:xfrm>
          <a:prstGeom prst="rect">
            <a:avLst/>
          </a:prstGeom>
        </p:spPr>
      </p:pic>
      <p:sp>
        <p:nvSpPr>
          <p:cNvPr id="6" name="Subtítulo 2">
            <a:extLst>
              <a:ext uri="{FF2B5EF4-FFF2-40B4-BE49-F238E27FC236}">
                <a16:creationId xmlns:a16="http://schemas.microsoft.com/office/drawing/2014/main" id="{7B5BDAD4-FE42-4670-9B31-EACFB3062A4F}"/>
              </a:ext>
            </a:extLst>
          </p:cNvPr>
          <p:cNvSpPr txBox="1">
            <a:spLocks/>
          </p:cNvSpPr>
          <p:nvPr/>
        </p:nvSpPr>
        <p:spPr>
          <a:xfrm>
            <a:off x="4098921" y="5744138"/>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Tree>
    <p:extLst>
      <p:ext uri="{BB962C8B-B14F-4D97-AF65-F5344CB8AC3E}">
        <p14:creationId xmlns:p14="http://schemas.microsoft.com/office/powerpoint/2010/main" val="32012048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06619" y="284148"/>
            <a:ext cx="10750556" cy="467882"/>
          </a:xfrm>
        </p:spPr>
        <p:txBody>
          <a:bodyPr>
            <a:normAutofit fontScale="90000"/>
          </a:bodyPr>
          <a:lstStyle/>
          <a:p>
            <a:r>
              <a:rPr lang="es-CO" sz="2700" b="1" cap="all" spc="-120" dirty="0">
                <a:solidFill>
                  <a:schemeClr val="tx2">
                    <a:lumMod val="75000"/>
                  </a:schemeClr>
                </a:solidFill>
                <a:latin typeface="Arial Black" pitchFamily="34" charset="0"/>
              </a:rPr>
              <a:t>TOTAL DE CONSULTAS POR SERVICIOS PRESTADOS AL </a:t>
            </a:r>
            <a:r>
              <a:rPr lang="es-CO" sz="2700" b="1" cap="all" spc="-120" dirty="0" smtClean="0">
                <a:solidFill>
                  <a:schemeClr val="tx2">
                    <a:lumMod val="75000"/>
                  </a:schemeClr>
                </a:solidFill>
                <a:latin typeface="Arial Black" pitchFamily="34" charset="0"/>
              </a:rPr>
              <a:t>AÑO 2.025.</a:t>
            </a:r>
            <a:r>
              <a:rPr lang="es-CO" sz="2700" b="1" cap="all" spc="-120" dirty="0">
                <a:solidFill>
                  <a:schemeClr val="tx2">
                    <a:lumMod val="75000"/>
                  </a:schemeClr>
                </a:solidFill>
                <a:latin typeface="Arial Black" pitchFamily="34" charset="0"/>
              </a:rPr>
              <a:t/>
            </a:r>
            <a:br>
              <a:rPr lang="es-CO" sz="2700" b="1" cap="all" spc="-120" dirty="0">
                <a:solidFill>
                  <a:schemeClr val="tx2">
                    <a:lumMod val="75000"/>
                  </a:schemeClr>
                </a:solidFill>
                <a:latin typeface="Arial Black" pitchFamily="34" charset="0"/>
              </a:rPr>
            </a:br>
            <a:endParaRPr lang="es-ES_tradnl" sz="3200" dirty="0">
              <a:latin typeface="Arial Black" panose="020B0A04020102020204" pitchFamily="34" charset="0"/>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graphicFrame>
        <p:nvGraphicFramePr>
          <p:cNvPr id="7" name="3 Gráfico">
            <a:extLst>
              <a:ext uri="{FF2B5EF4-FFF2-40B4-BE49-F238E27FC236}">
                <a16:creationId xmlns:a16="http://schemas.microsoft.com/office/drawing/2014/main" id="{00000000-0008-0000-0300-000004000000}"/>
              </a:ext>
            </a:extLst>
          </p:cNvPr>
          <p:cNvGraphicFramePr>
            <a:graphicFrameLocks/>
          </p:cNvGraphicFramePr>
          <p:nvPr>
            <p:extLst>
              <p:ext uri="{D42A27DB-BD31-4B8C-83A1-F6EECF244321}">
                <p14:modId xmlns:p14="http://schemas.microsoft.com/office/powerpoint/2010/main" val="3588624159"/>
              </p:ext>
            </p:extLst>
          </p:nvPr>
        </p:nvGraphicFramePr>
        <p:xfrm>
          <a:off x="922946" y="1073888"/>
          <a:ext cx="10613380" cy="478465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91129186"/>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DA7C09-67C8-B747-8115-48A36C6B1579}"/>
              </a:ext>
            </a:extLst>
          </p:cNvPr>
          <p:cNvSpPr>
            <a:spLocks noGrp="1"/>
          </p:cNvSpPr>
          <p:nvPr>
            <p:ph type="title"/>
          </p:nvPr>
        </p:nvSpPr>
        <p:spPr>
          <a:xfrm>
            <a:off x="1151061" y="303900"/>
            <a:ext cx="9612971" cy="997459"/>
          </a:xfrm>
        </p:spPr>
        <p:txBody>
          <a:bodyPr>
            <a:normAutofit/>
          </a:bodyPr>
          <a:lstStyle/>
          <a:p>
            <a:r>
              <a:rPr lang="es-ES_tradnl" sz="4800" b="1" dirty="0">
                <a:latin typeface="Arial" panose="020B0604020202020204" pitchFamily="34" charset="0"/>
                <a:cs typeface="Arial" panose="020B0604020202020204" pitchFamily="34" charset="0"/>
              </a:rPr>
              <a:t>Objetivo General</a:t>
            </a:r>
            <a:r>
              <a:rPr lang="es-ES_tradnl" sz="5400" b="1" dirty="0">
                <a:latin typeface="Arial" panose="020B0604020202020204" pitchFamily="34" charset="0"/>
                <a:cs typeface="Arial" panose="020B0604020202020204" pitchFamily="34" charset="0"/>
              </a:rPr>
              <a:t>:</a:t>
            </a:r>
          </a:p>
        </p:txBody>
      </p:sp>
      <p:pic>
        <p:nvPicPr>
          <p:cNvPr id="4" name="Imagen 3">
            <a:extLst>
              <a:ext uri="{FF2B5EF4-FFF2-40B4-BE49-F238E27FC236}">
                <a16:creationId xmlns:a16="http://schemas.microsoft.com/office/drawing/2014/main" id="{F616A928-E662-6146-ABE0-163238B5A9E3}"/>
              </a:ext>
            </a:extLst>
          </p:cNvPr>
          <p:cNvPicPr>
            <a:picLocks noChangeAspect="1"/>
          </p:cNvPicPr>
          <p:nvPr/>
        </p:nvPicPr>
        <p:blipFill>
          <a:blip r:embed="rId2"/>
          <a:stretch>
            <a:fillRect/>
          </a:stretch>
        </p:blipFill>
        <p:spPr>
          <a:xfrm>
            <a:off x="896431" y="5421883"/>
            <a:ext cx="2899680" cy="855177"/>
          </a:xfrm>
          <a:prstGeom prst="rect">
            <a:avLst/>
          </a:prstGeom>
        </p:spPr>
      </p:pic>
      <p:sp>
        <p:nvSpPr>
          <p:cNvPr id="6" name="Marcador de contenido 2"/>
          <p:cNvSpPr>
            <a:spLocks noGrp="1"/>
          </p:cNvSpPr>
          <p:nvPr>
            <p:ph type="body" idx="1"/>
          </p:nvPr>
        </p:nvSpPr>
        <p:spPr>
          <a:xfrm>
            <a:off x="896431" y="1305276"/>
            <a:ext cx="9867601" cy="3950388"/>
          </a:xfrm>
          <a:ln w="28575">
            <a:solidFill>
              <a:srgbClr val="003300"/>
            </a:solidFill>
          </a:ln>
        </p:spPr>
        <p:txBody>
          <a:bodyPr>
            <a:noAutofit/>
          </a:bodyPr>
          <a:lstStyle/>
          <a:p>
            <a:pPr algn="just">
              <a:buClr>
                <a:srgbClr val="003300"/>
              </a:buClr>
            </a:pPr>
            <a:r>
              <a:rPr lang="es-MX" sz="2800" b="1" dirty="0">
                <a:solidFill>
                  <a:schemeClr val="tx2">
                    <a:lumMod val="75000"/>
                  </a:schemeClr>
                </a:solidFill>
                <a:latin typeface="Arial" panose="020B0604020202020204" pitchFamily="34" charset="0"/>
                <a:cs typeface="Arial" panose="020B0604020202020204" pitchFamily="34" charset="0"/>
              </a:rPr>
              <a:t>Realizar el acompañamiento a la alta dirección en la evaluación del Sistema de Control Interno, el Plan Desarrollo por medio del Plan Operativo Anual - POA, al Modelo Integrado de Planeación y Gestión - MIPG, Indicadores de Calidad, a los Procesos y Actividades que realiza la ESE Hospital San Juan de Dios, con el propósito de establecer el grado de cumplimiento de las metas, objetivos y programas </a:t>
            </a:r>
            <a:r>
              <a:rPr lang="es-MX" sz="2800" b="1" dirty="0" smtClean="0">
                <a:solidFill>
                  <a:schemeClr val="tx2">
                    <a:lumMod val="75000"/>
                  </a:schemeClr>
                </a:solidFill>
                <a:latin typeface="Arial" panose="020B0604020202020204" pitchFamily="34" charset="0"/>
                <a:cs typeface="Arial" panose="020B0604020202020204" pitchFamily="34" charset="0"/>
              </a:rPr>
              <a:t>establecidos.</a:t>
            </a:r>
            <a:endParaRPr lang="es-CO" sz="2800" b="1" dirty="0">
              <a:solidFill>
                <a:schemeClr val="tx2">
                  <a:lumMod val="75000"/>
                </a:schemeClr>
              </a:solidFill>
              <a:latin typeface="Calibri" panose="020F0502020204030204" pitchFamily="34" charset="0"/>
              <a:cs typeface="Calibri" panose="020F0502020204030204" pitchFamily="34" charset="0"/>
            </a:endParaRPr>
          </a:p>
        </p:txBody>
      </p:sp>
      <p:sp>
        <p:nvSpPr>
          <p:cNvPr id="8" name="Subtítulo 2">
            <a:extLst>
              <a:ext uri="{FF2B5EF4-FFF2-40B4-BE49-F238E27FC236}">
                <a16:creationId xmlns:a16="http://schemas.microsoft.com/office/drawing/2014/main" id="{7B5BDAD4-FE42-4670-9B31-EACFB3062A4F}"/>
              </a:ext>
            </a:extLst>
          </p:cNvPr>
          <p:cNvSpPr txBox="1">
            <a:spLocks/>
          </p:cNvSpPr>
          <p:nvPr/>
        </p:nvSpPr>
        <p:spPr>
          <a:xfrm>
            <a:off x="3956423" y="5750329"/>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Tree>
    <p:extLst>
      <p:ext uri="{BB962C8B-B14F-4D97-AF65-F5344CB8AC3E}">
        <p14:creationId xmlns:p14="http://schemas.microsoft.com/office/powerpoint/2010/main" val="5589672"/>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935764" y="284147"/>
            <a:ext cx="10821411" cy="335779"/>
          </a:xfrm>
        </p:spPr>
        <p:txBody>
          <a:bodyPr>
            <a:normAutofit fontScale="90000"/>
          </a:bodyPr>
          <a:lstStyle/>
          <a:p>
            <a:pPr defTabSz="457200"/>
            <a:r>
              <a:rPr lang="es-ES_tradnl" sz="2400" b="1" spc="-120" dirty="0">
                <a:solidFill>
                  <a:schemeClr val="tx2">
                    <a:lumMod val="75000"/>
                  </a:schemeClr>
                </a:solidFill>
                <a:latin typeface="Arial Black" pitchFamily="34" charset="0"/>
                <a:ea typeface="+mn-ea"/>
                <a:cs typeface="+mn-cs"/>
              </a:rPr>
              <a:t>METODOLOGÍA:</a:t>
            </a:r>
          </a:p>
        </p:txBody>
      </p:sp>
      <p:sp>
        <p:nvSpPr>
          <p:cNvPr id="3" name="Marcador de contenido 2">
            <a:extLst>
              <a:ext uri="{FF2B5EF4-FFF2-40B4-BE49-F238E27FC236}">
                <a16:creationId xmlns:a16="http://schemas.microsoft.com/office/drawing/2014/main" id="{98AF999A-126C-E34D-B1E8-7CA4722D11A5}"/>
              </a:ext>
            </a:extLst>
          </p:cNvPr>
          <p:cNvSpPr>
            <a:spLocks noGrp="1"/>
          </p:cNvSpPr>
          <p:nvPr>
            <p:ph idx="1"/>
          </p:nvPr>
        </p:nvSpPr>
        <p:spPr>
          <a:xfrm>
            <a:off x="935764" y="846034"/>
            <a:ext cx="7507480" cy="5135666"/>
          </a:xfrm>
        </p:spPr>
        <p:txBody>
          <a:bodyPr>
            <a:normAutofit/>
          </a:bodyPr>
          <a:lstStyle/>
          <a:p>
            <a:pPr algn="just"/>
            <a:r>
              <a:rPr lang="es-ES" sz="2100" b="1" dirty="0">
                <a:solidFill>
                  <a:schemeClr val="bg2">
                    <a:lumMod val="25000"/>
                  </a:schemeClr>
                </a:solidFill>
              </a:rPr>
              <a:t>Verificación de  Indicadores  de los diferentes procedimientos. </a:t>
            </a:r>
          </a:p>
          <a:p>
            <a:pPr algn="just"/>
            <a:r>
              <a:rPr lang="es-ES" sz="2100" b="1" dirty="0">
                <a:solidFill>
                  <a:schemeClr val="bg2">
                    <a:lumMod val="25000"/>
                  </a:schemeClr>
                </a:solidFill>
              </a:rPr>
              <a:t>Participación en las reuniones de algunos de los comités institucionales y revisión de las actas.</a:t>
            </a:r>
          </a:p>
          <a:p>
            <a:pPr algn="just"/>
            <a:r>
              <a:rPr lang="es-ES" sz="2100" b="1" dirty="0">
                <a:solidFill>
                  <a:schemeClr val="bg2">
                    <a:lumMod val="25000"/>
                  </a:schemeClr>
                </a:solidFill>
              </a:rPr>
              <a:t>Visitas de seguimiento a las diferentes </a:t>
            </a:r>
            <a:r>
              <a:rPr lang="es-ES" sz="2100" b="1" dirty="0" smtClean="0">
                <a:solidFill>
                  <a:schemeClr val="bg2">
                    <a:lumMod val="25000"/>
                  </a:schemeClr>
                </a:solidFill>
              </a:rPr>
              <a:t>áreas, </a:t>
            </a:r>
            <a:r>
              <a:rPr lang="es-ES" sz="2100" b="1" dirty="0">
                <a:solidFill>
                  <a:schemeClr val="bg2">
                    <a:lumMod val="25000"/>
                  </a:schemeClr>
                </a:solidFill>
              </a:rPr>
              <a:t>realizando charlas, encuestas y revisión de documentos, de las cuales </a:t>
            </a:r>
            <a:r>
              <a:rPr lang="es-ES" sz="2100" b="1" dirty="0" smtClean="0">
                <a:solidFill>
                  <a:schemeClr val="bg2">
                    <a:lumMod val="25000"/>
                  </a:schemeClr>
                </a:solidFill>
              </a:rPr>
              <a:t>se emite informes y planes de mejoramiento.</a:t>
            </a:r>
            <a:endParaRPr lang="es-ES" sz="2100" b="1" dirty="0">
              <a:solidFill>
                <a:schemeClr val="bg2">
                  <a:lumMod val="25000"/>
                </a:schemeClr>
              </a:solidFill>
            </a:endParaRPr>
          </a:p>
          <a:p>
            <a:pPr algn="just"/>
            <a:r>
              <a:rPr lang="es-ES" sz="2100" b="1" dirty="0">
                <a:solidFill>
                  <a:schemeClr val="bg2">
                    <a:lumMod val="25000"/>
                  </a:schemeClr>
                </a:solidFill>
              </a:rPr>
              <a:t>Seguimiento a los planes de mejoramiento presentados por los líderes de los procesos auditados para verificar su cumplimiento.</a:t>
            </a:r>
          </a:p>
          <a:p>
            <a:pPr algn="just"/>
            <a:r>
              <a:rPr lang="es-ES_tradnl" sz="2100" b="1" dirty="0">
                <a:solidFill>
                  <a:schemeClr val="bg2">
                    <a:lumMod val="25000"/>
                  </a:schemeClr>
                </a:solidFill>
              </a:rPr>
              <a:t>Se realiza un Plan Anual de Auditorias Internas a los procesos y un Plan de Acción. </a:t>
            </a:r>
            <a:r>
              <a:rPr lang="es-ES" sz="2100" b="1" dirty="0">
                <a:solidFill>
                  <a:schemeClr val="bg2">
                    <a:lumMod val="25000"/>
                  </a:schemeClr>
                </a:solidFill>
              </a:rPr>
              <a:t>Aprobado por el comité control interno. </a:t>
            </a:r>
          </a:p>
          <a:p>
            <a:pPr algn="just"/>
            <a:r>
              <a:rPr lang="es-ES" sz="2100" b="1" dirty="0">
                <a:solidFill>
                  <a:schemeClr val="bg2">
                    <a:lumMod val="25000"/>
                  </a:schemeClr>
                </a:solidFill>
              </a:rPr>
              <a:t>Análisis del Índice de Desempeño Institucional, el cual se elabora por medio del FURAG.</a:t>
            </a:r>
            <a:endParaRPr lang="es-ES_tradnl" dirty="0">
              <a:solidFill>
                <a:schemeClr val="bg2">
                  <a:lumMod val="25000"/>
                </a:schemeClr>
              </a:solidFill>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5981700"/>
            <a:ext cx="2254199" cy="664811"/>
          </a:xfrm>
          <a:prstGeom prst="rect">
            <a:avLst/>
          </a:prstGeom>
        </p:spPr>
      </p:pic>
      <p:pic>
        <p:nvPicPr>
          <p:cNvPr id="7" name="Imagen 6"/>
          <p:cNvPicPr>
            <a:picLocks noChangeAspect="1"/>
          </p:cNvPicPr>
          <p:nvPr/>
        </p:nvPicPr>
        <p:blipFill>
          <a:blip r:embed="rId3"/>
          <a:stretch>
            <a:fillRect/>
          </a:stretch>
        </p:blipFill>
        <p:spPr>
          <a:xfrm>
            <a:off x="8802168" y="1166501"/>
            <a:ext cx="2955008" cy="4456631"/>
          </a:xfrm>
          <a:prstGeom prst="rect">
            <a:avLst/>
          </a:prstGeom>
        </p:spPr>
      </p:pic>
      <p:sp>
        <p:nvSpPr>
          <p:cNvPr id="6" name="Subtítulo 2">
            <a:extLst>
              <a:ext uri="{FF2B5EF4-FFF2-40B4-BE49-F238E27FC236}">
                <a16:creationId xmlns:a16="http://schemas.microsoft.com/office/drawing/2014/main" id="{7B5BDAD4-FE42-4670-9B31-EACFB3062A4F}"/>
              </a:ext>
            </a:extLst>
          </p:cNvPr>
          <p:cNvSpPr txBox="1">
            <a:spLocks/>
          </p:cNvSpPr>
          <p:nvPr/>
        </p:nvSpPr>
        <p:spPr>
          <a:xfrm>
            <a:off x="3879511" y="6180009"/>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Tree>
    <p:extLst>
      <p:ext uri="{BB962C8B-B14F-4D97-AF65-F5344CB8AC3E}">
        <p14:creationId xmlns:p14="http://schemas.microsoft.com/office/powerpoint/2010/main" val="721300413"/>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52854" y="258511"/>
            <a:ext cx="10592513" cy="1485900"/>
          </a:xfrm>
        </p:spPr>
        <p:txBody>
          <a:bodyPr>
            <a:normAutofit/>
          </a:bodyPr>
          <a:lstStyle/>
          <a:p>
            <a:pPr marL="0" indent="0" defTabSz="457200"/>
            <a:r>
              <a:rPr lang="es-MX" sz="2400" b="1" spc="-120" dirty="0" smtClean="0">
                <a:solidFill>
                  <a:schemeClr val="tx2">
                    <a:lumMod val="75000"/>
                  </a:schemeClr>
                </a:solidFill>
                <a:latin typeface="Arial Black" pitchFamily="34" charset="0"/>
                <a:ea typeface="+mn-ea"/>
                <a:cs typeface="+mn-cs"/>
              </a:rPr>
              <a:t>Plan </a:t>
            </a:r>
            <a:r>
              <a:rPr lang="es-MX" sz="2400" b="1" spc="-120" dirty="0">
                <a:solidFill>
                  <a:schemeClr val="tx2">
                    <a:lumMod val="75000"/>
                  </a:schemeClr>
                </a:solidFill>
                <a:latin typeface="Arial Black" pitchFamily="34" charset="0"/>
                <a:ea typeface="+mn-ea"/>
                <a:cs typeface="+mn-cs"/>
              </a:rPr>
              <a:t>Anual de Auditorías Internas </a:t>
            </a:r>
            <a:r>
              <a:rPr lang="es-MX" sz="2400" b="1" spc="-120" dirty="0" smtClean="0">
                <a:solidFill>
                  <a:schemeClr val="tx2">
                    <a:lumMod val="75000"/>
                  </a:schemeClr>
                </a:solidFill>
                <a:latin typeface="Arial Black" pitchFamily="34" charset="0"/>
                <a:ea typeface="+mn-ea"/>
                <a:cs typeface="+mn-cs"/>
              </a:rPr>
              <a:t>2.025.</a:t>
            </a:r>
            <a:endParaRPr lang="en-US" sz="2400" b="1" spc="-120" dirty="0">
              <a:solidFill>
                <a:schemeClr val="tx2">
                  <a:lumMod val="75000"/>
                </a:schemeClr>
              </a:solidFill>
              <a:latin typeface="Arial Black" pitchFamily="34" charset="0"/>
              <a:ea typeface="+mn-ea"/>
              <a:cs typeface="+mn-cs"/>
            </a:endParaRPr>
          </a:p>
        </p:txBody>
      </p:sp>
      <p:pic>
        <p:nvPicPr>
          <p:cNvPr id="12" name="Imagen 11">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291169" y="5981700"/>
            <a:ext cx="2254199" cy="664811"/>
          </a:xfrm>
          <a:prstGeom prst="rect">
            <a:avLst/>
          </a:prstGeom>
        </p:spPr>
      </p:pic>
      <p:sp>
        <p:nvSpPr>
          <p:cNvPr id="13" name="Subtítulo 2">
            <a:extLst>
              <a:ext uri="{FF2B5EF4-FFF2-40B4-BE49-F238E27FC236}">
                <a16:creationId xmlns:a16="http://schemas.microsoft.com/office/drawing/2014/main" id="{7B5BDAD4-FE42-4670-9B31-EACFB3062A4F}"/>
              </a:ext>
            </a:extLst>
          </p:cNvPr>
          <p:cNvSpPr txBox="1">
            <a:spLocks/>
          </p:cNvSpPr>
          <p:nvPr/>
        </p:nvSpPr>
        <p:spPr>
          <a:xfrm>
            <a:off x="3734233" y="6155771"/>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pic>
        <p:nvPicPr>
          <p:cNvPr id="3" name="Imagen 2"/>
          <p:cNvPicPr>
            <a:picLocks noChangeAspect="1"/>
          </p:cNvPicPr>
          <p:nvPr/>
        </p:nvPicPr>
        <p:blipFill rotWithShape="1">
          <a:blip r:embed="rId3"/>
          <a:srcRect l="29374" t="16173" r="15279" b="17161"/>
          <a:stretch/>
        </p:blipFill>
        <p:spPr>
          <a:xfrm>
            <a:off x="711200" y="723900"/>
            <a:ext cx="10834168" cy="5245100"/>
          </a:xfrm>
          <a:prstGeom prst="rect">
            <a:avLst/>
          </a:prstGeom>
        </p:spPr>
      </p:pic>
    </p:spTree>
    <p:extLst>
      <p:ext uri="{BB962C8B-B14F-4D97-AF65-F5344CB8AC3E}">
        <p14:creationId xmlns:p14="http://schemas.microsoft.com/office/powerpoint/2010/main" val="3979965256"/>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52854" y="258511"/>
            <a:ext cx="10592513" cy="5897260"/>
          </a:xfrm>
        </p:spPr>
        <p:txBody>
          <a:bodyPr>
            <a:normAutofit fontScale="90000"/>
          </a:bodyPr>
          <a:lstStyle/>
          <a:p>
            <a:pPr marL="0" indent="0" defTabSz="457200"/>
            <a:r>
              <a:rPr lang="es-MX" sz="2400" b="1" spc="-120" dirty="0" smtClean="0">
                <a:solidFill>
                  <a:schemeClr val="tx2">
                    <a:lumMod val="75000"/>
                  </a:schemeClr>
                </a:solidFill>
                <a:latin typeface="Arial Black" pitchFamily="34" charset="0"/>
                <a:ea typeface="+mn-ea"/>
                <a:cs typeface="+mn-cs"/>
              </a:rPr>
              <a:t/>
            </a:r>
            <a:br>
              <a:rPr lang="es-MX" sz="2400" b="1" spc="-120" dirty="0" smtClean="0">
                <a:solidFill>
                  <a:schemeClr val="tx2">
                    <a:lumMod val="75000"/>
                  </a:schemeClr>
                </a:solidFill>
                <a:latin typeface="Arial Black" pitchFamily="34" charset="0"/>
                <a:ea typeface="+mn-ea"/>
                <a:cs typeface="+mn-cs"/>
              </a:rPr>
            </a:br>
            <a:r>
              <a:rPr lang="es-MX" sz="2400" b="1" spc="-120" dirty="0">
                <a:solidFill>
                  <a:schemeClr val="tx2">
                    <a:lumMod val="75000"/>
                  </a:schemeClr>
                </a:solidFill>
                <a:latin typeface="Arial Black" pitchFamily="34" charset="0"/>
                <a:ea typeface="+mn-ea"/>
                <a:cs typeface="+mn-cs"/>
              </a:rPr>
              <a:t/>
            </a:r>
            <a:br>
              <a:rPr lang="es-MX" sz="2400" b="1" spc="-120" dirty="0">
                <a:solidFill>
                  <a:schemeClr val="tx2">
                    <a:lumMod val="75000"/>
                  </a:schemeClr>
                </a:solidFill>
                <a:latin typeface="Arial Black" pitchFamily="34" charset="0"/>
                <a:ea typeface="+mn-ea"/>
                <a:cs typeface="+mn-cs"/>
              </a:rPr>
            </a:br>
            <a:r>
              <a:rPr lang="es-MX" sz="2400" b="1" spc="-120" dirty="0" smtClean="0">
                <a:solidFill>
                  <a:schemeClr val="tx2">
                    <a:lumMod val="75000"/>
                  </a:schemeClr>
                </a:solidFill>
                <a:latin typeface="Arial Black" pitchFamily="34" charset="0"/>
                <a:ea typeface="+mn-ea"/>
                <a:cs typeface="+mn-cs"/>
              </a:rPr>
              <a:t>          ACCIONES DE LA OFICINA DE CONTROL INTERNO 2025</a:t>
            </a:r>
            <a:br>
              <a:rPr lang="es-MX" sz="2400" b="1" spc="-120" dirty="0" smtClean="0">
                <a:solidFill>
                  <a:schemeClr val="tx2">
                    <a:lumMod val="75000"/>
                  </a:schemeClr>
                </a:solidFill>
                <a:latin typeface="Arial Black" pitchFamily="34" charset="0"/>
                <a:ea typeface="+mn-ea"/>
                <a:cs typeface="+mn-cs"/>
              </a:rPr>
            </a:br>
            <a:r>
              <a:rPr lang="es-MX" sz="2400" b="1" spc="-120" dirty="0">
                <a:solidFill>
                  <a:schemeClr val="tx2">
                    <a:lumMod val="75000"/>
                  </a:schemeClr>
                </a:solidFill>
                <a:latin typeface="Arial Black" pitchFamily="34" charset="0"/>
                <a:ea typeface="+mn-ea"/>
                <a:cs typeface="+mn-cs"/>
              </a:rPr>
              <a:t/>
            </a:r>
            <a:br>
              <a:rPr lang="es-MX" sz="2400" b="1" spc="-120" dirty="0">
                <a:solidFill>
                  <a:schemeClr val="tx2">
                    <a:lumMod val="75000"/>
                  </a:schemeClr>
                </a:solidFill>
                <a:latin typeface="Arial Black" pitchFamily="34" charset="0"/>
                <a:ea typeface="+mn-ea"/>
                <a:cs typeface="+mn-cs"/>
              </a:rPr>
            </a:br>
            <a:r>
              <a:rPr lang="es-MX" sz="3100" b="1" dirty="0">
                <a:solidFill>
                  <a:schemeClr val="bg2">
                    <a:lumMod val="25000"/>
                  </a:schemeClr>
                </a:solidFill>
                <a:latin typeface="+mn-lt"/>
                <a:ea typeface="+mn-ea"/>
                <a:cs typeface="+mn-cs"/>
              </a:rPr>
              <a:t>1. </a:t>
            </a:r>
            <a:r>
              <a:rPr lang="es-MX" sz="3100" b="1" dirty="0" smtClean="0">
                <a:solidFill>
                  <a:schemeClr val="bg2">
                    <a:lumMod val="25000"/>
                  </a:schemeClr>
                </a:solidFill>
                <a:latin typeface="+mn-lt"/>
                <a:ea typeface="+mn-ea"/>
                <a:cs typeface="+mn-cs"/>
              </a:rPr>
              <a:t>Elaboración mapa de riesgos – seguimiento</a:t>
            </a:r>
            <a:r>
              <a:rPr lang="es-MX" sz="3100" b="1" dirty="0">
                <a:solidFill>
                  <a:schemeClr val="bg2">
                    <a:lumMod val="25000"/>
                  </a:schemeClr>
                </a:solidFill>
                <a:latin typeface="+mn-lt"/>
                <a:ea typeface="+mn-ea"/>
                <a:cs typeface="+mn-cs"/>
              </a:rPr>
              <a:t/>
            </a:r>
            <a:br>
              <a:rPr lang="es-MX" sz="3100" b="1" dirty="0">
                <a:solidFill>
                  <a:schemeClr val="bg2">
                    <a:lumMod val="25000"/>
                  </a:schemeClr>
                </a:solidFill>
                <a:latin typeface="+mn-lt"/>
                <a:ea typeface="+mn-ea"/>
                <a:cs typeface="+mn-cs"/>
              </a:rPr>
            </a:br>
            <a:r>
              <a:rPr lang="es-MX" sz="3100" b="1" dirty="0">
                <a:solidFill>
                  <a:schemeClr val="bg2">
                    <a:lumMod val="25000"/>
                  </a:schemeClr>
                </a:solidFill>
                <a:latin typeface="+mn-lt"/>
                <a:ea typeface="+mn-ea"/>
                <a:cs typeface="+mn-cs"/>
              </a:rPr>
              <a:t>2. Plan </a:t>
            </a:r>
            <a:r>
              <a:rPr lang="es-MX" sz="3100" b="1" dirty="0" smtClean="0">
                <a:solidFill>
                  <a:schemeClr val="bg2">
                    <a:lumMod val="25000"/>
                  </a:schemeClr>
                </a:solidFill>
                <a:latin typeface="+mn-lt"/>
                <a:ea typeface="+mn-ea"/>
                <a:cs typeface="+mn-cs"/>
              </a:rPr>
              <a:t>de acción</a:t>
            </a:r>
            <a:r>
              <a:rPr lang="es-MX" sz="3100" b="1" dirty="0">
                <a:solidFill>
                  <a:schemeClr val="bg2">
                    <a:lumMod val="25000"/>
                  </a:schemeClr>
                </a:solidFill>
                <a:latin typeface="+mn-lt"/>
                <a:ea typeface="+mn-ea"/>
                <a:cs typeface="+mn-cs"/>
              </a:rPr>
              <a:t/>
            </a:r>
            <a:br>
              <a:rPr lang="es-MX" sz="3100" b="1" dirty="0">
                <a:solidFill>
                  <a:schemeClr val="bg2">
                    <a:lumMod val="25000"/>
                  </a:schemeClr>
                </a:solidFill>
                <a:latin typeface="+mn-lt"/>
                <a:ea typeface="+mn-ea"/>
                <a:cs typeface="+mn-cs"/>
              </a:rPr>
            </a:br>
            <a:r>
              <a:rPr lang="es-MX" sz="3100" b="1" dirty="0">
                <a:solidFill>
                  <a:schemeClr val="bg2">
                    <a:lumMod val="25000"/>
                  </a:schemeClr>
                </a:solidFill>
                <a:latin typeface="+mn-lt"/>
                <a:ea typeface="+mn-ea"/>
                <a:cs typeface="+mn-cs"/>
              </a:rPr>
              <a:t>3. Plan </a:t>
            </a:r>
            <a:r>
              <a:rPr lang="es-MX" sz="3100" b="1" dirty="0" smtClean="0">
                <a:solidFill>
                  <a:schemeClr val="bg2">
                    <a:lumMod val="25000"/>
                  </a:schemeClr>
                </a:solidFill>
                <a:latin typeface="+mn-lt"/>
                <a:ea typeface="+mn-ea"/>
                <a:cs typeface="+mn-cs"/>
              </a:rPr>
              <a:t>anual de auditorias</a:t>
            </a:r>
            <a:r>
              <a:rPr lang="es-MX" sz="3100" b="1" dirty="0">
                <a:solidFill>
                  <a:schemeClr val="bg2">
                    <a:lumMod val="25000"/>
                  </a:schemeClr>
                </a:solidFill>
                <a:latin typeface="+mn-lt"/>
                <a:ea typeface="+mn-ea"/>
                <a:cs typeface="+mn-cs"/>
              </a:rPr>
              <a:t/>
            </a:r>
            <a:br>
              <a:rPr lang="es-MX" sz="3100" b="1" dirty="0">
                <a:solidFill>
                  <a:schemeClr val="bg2">
                    <a:lumMod val="25000"/>
                  </a:schemeClr>
                </a:solidFill>
                <a:latin typeface="+mn-lt"/>
                <a:ea typeface="+mn-ea"/>
                <a:cs typeface="+mn-cs"/>
              </a:rPr>
            </a:br>
            <a:r>
              <a:rPr lang="es-MX" sz="3100" b="1" dirty="0">
                <a:solidFill>
                  <a:schemeClr val="bg2">
                    <a:lumMod val="25000"/>
                  </a:schemeClr>
                </a:solidFill>
                <a:latin typeface="+mn-lt"/>
                <a:ea typeface="+mn-ea"/>
                <a:cs typeface="+mn-cs"/>
              </a:rPr>
              <a:t>4. Planes </a:t>
            </a:r>
            <a:r>
              <a:rPr lang="es-MX" sz="3100" b="1" dirty="0" smtClean="0">
                <a:solidFill>
                  <a:schemeClr val="bg2">
                    <a:lumMod val="25000"/>
                  </a:schemeClr>
                </a:solidFill>
                <a:latin typeface="+mn-lt"/>
                <a:ea typeface="+mn-ea"/>
                <a:cs typeface="+mn-cs"/>
              </a:rPr>
              <a:t>de mejoramiento y seguimiento</a:t>
            </a:r>
            <a:br>
              <a:rPr lang="es-MX" sz="3100" b="1" dirty="0" smtClean="0">
                <a:solidFill>
                  <a:schemeClr val="bg2">
                    <a:lumMod val="25000"/>
                  </a:schemeClr>
                </a:solidFill>
                <a:latin typeface="+mn-lt"/>
                <a:ea typeface="+mn-ea"/>
                <a:cs typeface="+mn-cs"/>
              </a:rPr>
            </a:br>
            <a:r>
              <a:rPr lang="es-MX" sz="3100" b="1" dirty="0" smtClean="0">
                <a:solidFill>
                  <a:schemeClr val="bg2">
                    <a:lumMod val="25000"/>
                  </a:schemeClr>
                </a:solidFill>
                <a:latin typeface="+mn-lt"/>
                <a:ea typeface="+mn-ea"/>
                <a:cs typeface="+mn-cs"/>
              </a:rPr>
              <a:t>5</a:t>
            </a:r>
            <a:r>
              <a:rPr lang="es-MX" sz="3100" b="1" dirty="0">
                <a:solidFill>
                  <a:schemeClr val="bg2">
                    <a:lumMod val="25000"/>
                  </a:schemeClr>
                </a:solidFill>
                <a:latin typeface="+mn-lt"/>
                <a:ea typeface="+mn-ea"/>
                <a:cs typeface="+mn-cs"/>
              </a:rPr>
              <a:t>. </a:t>
            </a:r>
            <a:r>
              <a:rPr lang="es-MX" sz="3100" b="1" dirty="0" smtClean="0">
                <a:solidFill>
                  <a:schemeClr val="bg2">
                    <a:lumMod val="25000"/>
                  </a:schemeClr>
                </a:solidFill>
                <a:latin typeface="+mn-lt"/>
                <a:ea typeface="+mn-ea"/>
                <a:cs typeface="+mn-cs"/>
              </a:rPr>
              <a:t>Estructuración, revisión, socialización y seguimiento de los planes estratégicos decreto 	612 de 2018. </a:t>
            </a:r>
            <a:r>
              <a:rPr lang="es-MX" sz="3100" b="1" dirty="0">
                <a:solidFill>
                  <a:schemeClr val="bg2">
                    <a:lumMod val="25000"/>
                  </a:schemeClr>
                </a:solidFill>
                <a:latin typeface="+mn-lt"/>
                <a:ea typeface="+mn-ea"/>
                <a:cs typeface="+mn-cs"/>
              </a:rPr>
              <a:t/>
            </a:r>
            <a:br>
              <a:rPr lang="es-MX" sz="3100" b="1" dirty="0">
                <a:solidFill>
                  <a:schemeClr val="bg2">
                    <a:lumMod val="25000"/>
                  </a:schemeClr>
                </a:solidFill>
                <a:latin typeface="+mn-lt"/>
                <a:ea typeface="+mn-ea"/>
                <a:cs typeface="+mn-cs"/>
              </a:rPr>
            </a:br>
            <a:r>
              <a:rPr lang="es-MX" sz="3100" b="1" dirty="0">
                <a:solidFill>
                  <a:schemeClr val="bg2">
                    <a:lumMod val="25000"/>
                  </a:schemeClr>
                </a:solidFill>
                <a:latin typeface="+mn-lt"/>
                <a:ea typeface="+mn-ea"/>
                <a:cs typeface="+mn-cs"/>
              </a:rPr>
              <a:t>6. Informe </a:t>
            </a:r>
            <a:r>
              <a:rPr lang="es-MX" sz="3100" b="1" dirty="0" smtClean="0">
                <a:solidFill>
                  <a:schemeClr val="bg2">
                    <a:lumMod val="25000"/>
                  </a:schemeClr>
                </a:solidFill>
                <a:latin typeface="+mn-lt"/>
                <a:ea typeface="+mn-ea"/>
                <a:cs typeface="+mn-cs"/>
              </a:rPr>
              <a:t>del sistema de control interno contable</a:t>
            </a:r>
            <a:r>
              <a:rPr lang="es-MX" sz="3100" b="1" dirty="0">
                <a:solidFill>
                  <a:schemeClr val="bg2">
                    <a:lumMod val="25000"/>
                  </a:schemeClr>
                </a:solidFill>
                <a:latin typeface="+mn-lt"/>
                <a:ea typeface="+mn-ea"/>
                <a:cs typeface="+mn-cs"/>
              </a:rPr>
              <a:t/>
            </a:r>
            <a:br>
              <a:rPr lang="es-MX" sz="3100" b="1" dirty="0">
                <a:solidFill>
                  <a:schemeClr val="bg2">
                    <a:lumMod val="25000"/>
                  </a:schemeClr>
                </a:solidFill>
                <a:latin typeface="+mn-lt"/>
                <a:ea typeface="+mn-ea"/>
                <a:cs typeface="+mn-cs"/>
              </a:rPr>
            </a:br>
            <a:r>
              <a:rPr lang="es-MX" sz="3100" b="1" dirty="0">
                <a:solidFill>
                  <a:schemeClr val="bg2">
                    <a:lumMod val="25000"/>
                  </a:schemeClr>
                </a:solidFill>
                <a:latin typeface="+mn-lt"/>
                <a:ea typeface="+mn-ea"/>
                <a:cs typeface="+mn-cs"/>
              </a:rPr>
              <a:t>7. Informe </a:t>
            </a:r>
            <a:r>
              <a:rPr lang="es-MX" sz="3100" b="1" dirty="0" smtClean="0">
                <a:solidFill>
                  <a:schemeClr val="bg2">
                    <a:lumMod val="25000"/>
                  </a:schemeClr>
                </a:solidFill>
                <a:latin typeface="+mn-lt"/>
                <a:ea typeface="+mn-ea"/>
                <a:cs typeface="+mn-cs"/>
              </a:rPr>
              <a:t>de software legal y derechos de autor</a:t>
            </a:r>
            <a:r>
              <a:rPr lang="es-MX" sz="3100" b="1" dirty="0">
                <a:solidFill>
                  <a:schemeClr val="bg2">
                    <a:lumMod val="25000"/>
                  </a:schemeClr>
                </a:solidFill>
                <a:latin typeface="+mn-lt"/>
                <a:ea typeface="+mn-ea"/>
                <a:cs typeface="+mn-cs"/>
              </a:rPr>
              <a:t/>
            </a:r>
            <a:br>
              <a:rPr lang="es-MX" sz="3100" b="1" dirty="0">
                <a:solidFill>
                  <a:schemeClr val="bg2">
                    <a:lumMod val="25000"/>
                  </a:schemeClr>
                </a:solidFill>
                <a:latin typeface="+mn-lt"/>
                <a:ea typeface="+mn-ea"/>
                <a:cs typeface="+mn-cs"/>
              </a:rPr>
            </a:br>
            <a:r>
              <a:rPr lang="es-MX" sz="3100" b="1" dirty="0">
                <a:solidFill>
                  <a:schemeClr val="bg2">
                    <a:lumMod val="25000"/>
                  </a:schemeClr>
                </a:solidFill>
                <a:latin typeface="+mn-lt"/>
                <a:ea typeface="+mn-ea"/>
                <a:cs typeface="+mn-cs"/>
              </a:rPr>
              <a:t>8. Informe </a:t>
            </a:r>
            <a:r>
              <a:rPr lang="es-MX" sz="3100" b="1" dirty="0" smtClean="0">
                <a:solidFill>
                  <a:schemeClr val="bg2">
                    <a:lumMod val="25000"/>
                  </a:schemeClr>
                </a:solidFill>
                <a:latin typeface="+mn-lt"/>
                <a:ea typeface="+mn-ea"/>
                <a:cs typeface="+mn-cs"/>
              </a:rPr>
              <a:t>ITA</a:t>
            </a:r>
            <a:br>
              <a:rPr lang="es-MX" sz="3100" b="1" dirty="0" smtClean="0">
                <a:solidFill>
                  <a:schemeClr val="bg2">
                    <a:lumMod val="25000"/>
                  </a:schemeClr>
                </a:solidFill>
                <a:latin typeface="+mn-lt"/>
                <a:ea typeface="+mn-ea"/>
                <a:cs typeface="+mn-cs"/>
              </a:rPr>
            </a:br>
            <a:r>
              <a:rPr lang="es-MX" sz="3100" b="1" dirty="0" smtClean="0">
                <a:solidFill>
                  <a:schemeClr val="bg2">
                    <a:lumMod val="25000"/>
                  </a:schemeClr>
                </a:solidFill>
                <a:latin typeface="+mn-lt"/>
                <a:ea typeface="+mn-ea"/>
                <a:cs typeface="+mn-cs"/>
              </a:rPr>
              <a:t>9. Rendición FURAG</a:t>
            </a:r>
            <a:r>
              <a:rPr lang="es-MX" sz="3100" b="1" dirty="0">
                <a:solidFill>
                  <a:schemeClr val="bg2">
                    <a:lumMod val="25000"/>
                  </a:schemeClr>
                </a:solidFill>
                <a:latin typeface="+mn-lt"/>
                <a:ea typeface="+mn-ea"/>
                <a:cs typeface="+mn-cs"/>
              </a:rPr>
              <a:t/>
            </a:r>
            <a:br>
              <a:rPr lang="es-MX" sz="3100" b="1" dirty="0">
                <a:solidFill>
                  <a:schemeClr val="bg2">
                    <a:lumMod val="25000"/>
                  </a:schemeClr>
                </a:solidFill>
                <a:latin typeface="+mn-lt"/>
                <a:ea typeface="+mn-ea"/>
                <a:cs typeface="+mn-cs"/>
              </a:rPr>
            </a:br>
            <a:r>
              <a:rPr lang="es-MX" sz="3100" b="1" dirty="0" smtClean="0">
                <a:solidFill>
                  <a:schemeClr val="bg2">
                    <a:lumMod val="25000"/>
                  </a:schemeClr>
                </a:solidFill>
                <a:latin typeface="+mn-lt"/>
                <a:ea typeface="+mn-ea"/>
                <a:cs typeface="+mn-cs"/>
              </a:rPr>
              <a:t>10. Participación en los diferentes comités, donde se fue invitado, con la finalidad de asesorar y apoyar las decisiones que se tomen en conjunto.</a:t>
            </a:r>
            <a:endParaRPr lang="en-US" sz="3100" b="1" dirty="0">
              <a:solidFill>
                <a:schemeClr val="bg2">
                  <a:lumMod val="25000"/>
                </a:schemeClr>
              </a:solidFill>
              <a:latin typeface="+mn-lt"/>
              <a:ea typeface="+mn-ea"/>
              <a:cs typeface="+mn-cs"/>
            </a:endParaRPr>
          </a:p>
        </p:txBody>
      </p:sp>
      <p:pic>
        <p:nvPicPr>
          <p:cNvPr id="12" name="Imagen 11">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291169" y="5981700"/>
            <a:ext cx="2254199" cy="664811"/>
          </a:xfrm>
          <a:prstGeom prst="rect">
            <a:avLst/>
          </a:prstGeom>
        </p:spPr>
      </p:pic>
      <p:sp>
        <p:nvSpPr>
          <p:cNvPr id="13" name="Subtítulo 2">
            <a:extLst>
              <a:ext uri="{FF2B5EF4-FFF2-40B4-BE49-F238E27FC236}">
                <a16:creationId xmlns:a16="http://schemas.microsoft.com/office/drawing/2014/main" id="{7B5BDAD4-FE42-4670-9B31-EACFB3062A4F}"/>
              </a:ext>
            </a:extLst>
          </p:cNvPr>
          <p:cNvSpPr txBox="1">
            <a:spLocks/>
          </p:cNvSpPr>
          <p:nvPr/>
        </p:nvSpPr>
        <p:spPr>
          <a:xfrm>
            <a:off x="3734233" y="6155771"/>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Tree>
    <p:extLst>
      <p:ext uri="{BB962C8B-B14F-4D97-AF65-F5344CB8AC3E}">
        <p14:creationId xmlns:p14="http://schemas.microsoft.com/office/powerpoint/2010/main" val="423937360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44310" y="412335"/>
            <a:ext cx="10677970" cy="476428"/>
          </a:xfrm>
        </p:spPr>
        <p:txBody>
          <a:bodyPr>
            <a:noAutofit/>
          </a:bodyPr>
          <a:lstStyle/>
          <a:p>
            <a:pPr defTabSz="457200"/>
            <a:r>
              <a:rPr lang="en-US" sz="2400" b="1" spc="-120" dirty="0">
                <a:solidFill>
                  <a:schemeClr val="tx2">
                    <a:lumMod val="75000"/>
                  </a:schemeClr>
                </a:solidFill>
                <a:latin typeface="Arial Black" pitchFamily="34" charset="0"/>
                <a:ea typeface="+mn-ea"/>
                <a:cs typeface="+mn-cs"/>
              </a:rPr>
              <a:t>QUE ES EL MIPG: </a:t>
            </a:r>
            <a:r>
              <a:rPr lang="es-CO" sz="2400" b="1" spc="-120" dirty="0">
                <a:solidFill>
                  <a:schemeClr val="tx2">
                    <a:lumMod val="75000"/>
                  </a:schemeClr>
                </a:solidFill>
                <a:latin typeface="Arial Black" pitchFamily="34" charset="0"/>
                <a:ea typeface="+mn-ea"/>
                <a:cs typeface="+mn-cs"/>
              </a:rPr>
              <a:t>Modelo Integrado de Planeación y Gestión - MIPG</a:t>
            </a:r>
            <a:br>
              <a:rPr lang="es-CO" sz="2400" b="1" spc="-120" dirty="0">
                <a:solidFill>
                  <a:schemeClr val="tx2">
                    <a:lumMod val="75000"/>
                  </a:schemeClr>
                </a:solidFill>
                <a:latin typeface="Arial Black" pitchFamily="34" charset="0"/>
                <a:ea typeface="+mn-ea"/>
                <a:cs typeface="+mn-cs"/>
              </a:rPr>
            </a:br>
            <a:r>
              <a:rPr lang="en-US" sz="2400" b="1" spc="-120" dirty="0">
                <a:solidFill>
                  <a:schemeClr val="tx2">
                    <a:lumMod val="75000"/>
                  </a:schemeClr>
                </a:solidFill>
                <a:latin typeface="Arial Black" pitchFamily="34" charset="0"/>
                <a:ea typeface="+mn-ea"/>
                <a:cs typeface="+mn-cs"/>
              </a:rPr>
              <a:t/>
            </a:r>
            <a:br>
              <a:rPr lang="en-US" sz="2400" b="1" spc="-120" dirty="0">
                <a:solidFill>
                  <a:schemeClr val="tx2">
                    <a:lumMod val="75000"/>
                  </a:schemeClr>
                </a:solidFill>
                <a:latin typeface="Arial Black" pitchFamily="34" charset="0"/>
                <a:ea typeface="+mn-ea"/>
                <a:cs typeface="+mn-cs"/>
              </a:rPr>
            </a:br>
            <a:endParaRPr lang="en-US" sz="2400" b="1" spc="-120" dirty="0">
              <a:solidFill>
                <a:schemeClr val="tx2">
                  <a:lumMod val="75000"/>
                </a:schemeClr>
              </a:solidFill>
              <a:latin typeface="Arial Black" pitchFamily="34" charset="0"/>
              <a:ea typeface="+mn-ea"/>
              <a:cs typeface="+mn-cs"/>
            </a:endParaRPr>
          </a:p>
        </p:txBody>
      </p:sp>
      <p:pic>
        <p:nvPicPr>
          <p:cNvPr id="5" name="Picture 1">
            <a:extLst>
              <a:ext uri="{FF2B5EF4-FFF2-40B4-BE49-F238E27FC236}">
                <a16:creationId xmlns:a16="http://schemas.microsoft.com/office/drawing/2014/main" id="{1D74DAF9-AEC6-4A83-AC8F-DE10746640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4957" y="1171454"/>
            <a:ext cx="3773679" cy="429785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57390852-32A9-7A47-BD06-6D9448C5788F}"/>
              </a:ext>
            </a:extLst>
          </p:cNvPr>
          <p:cNvPicPr>
            <a:picLocks noChangeAspect="1"/>
          </p:cNvPicPr>
          <p:nvPr/>
        </p:nvPicPr>
        <p:blipFill>
          <a:blip r:embed="rId3"/>
          <a:stretch>
            <a:fillRect/>
          </a:stretch>
        </p:blipFill>
        <p:spPr>
          <a:xfrm>
            <a:off x="9502977" y="5981700"/>
            <a:ext cx="2254199" cy="664811"/>
          </a:xfrm>
          <a:prstGeom prst="rect">
            <a:avLst/>
          </a:prstGeom>
        </p:spPr>
      </p:pic>
      <p:sp>
        <p:nvSpPr>
          <p:cNvPr id="7" name="CuadroTexto 6"/>
          <p:cNvSpPr txBox="1"/>
          <p:nvPr/>
        </p:nvSpPr>
        <p:spPr>
          <a:xfrm>
            <a:off x="858935" y="1006663"/>
            <a:ext cx="6926284" cy="4801314"/>
          </a:xfrm>
          <a:prstGeom prst="rect">
            <a:avLst/>
          </a:prstGeom>
          <a:noFill/>
        </p:spPr>
        <p:txBody>
          <a:bodyPr wrap="square" rtlCol="0">
            <a:spAutoFit/>
          </a:bodyPr>
          <a:lstStyle/>
          <a:p>
            <a:pPr algn="just">
              <a:buClr>
                <a:srgbClr val="003300"/>
              </a:buClr>
            </a:pPr>
            <a:r>
              <a:rPr lang="es-CO" sz="3400" dirty="0">
                <a:solidFill>
                  <a:schemeClr val="bg2">
                    <a:lumMod val="25000"/>
                  </a:schemeClr>
                </a:solidFill>
              </a:rPr>
              <a:t>Es un marco de referencia para dirigir, </a:t>
            </a:r>
            <a:r>
              <a:rPr lang="es-CO" sz="3400" u="sng" dirty="0">
                <a:solidFill>
                  <a:schemeClr val="bg2">
                    <a:lumMod val="25000"/>
                  </a:schemeClr>
                </a:solidFill>
              </a:rPr>
              <a:t>planear, ejecutar, evaluar y controlar </a:t>
            </a:r>
            <a:r>
              <a:rPr lang="es-CO" sz="3400" dirty="0">
                <a:solidFill>
                  <a:schemeClr val="bg2">
                    <a:lumMod val="25000"/>
                  </a:schemeClr>
                </a:solidFill>
              </a:rPr>
              <a:t>la gestión de las entidades y organismos públicos, con el fin de generar resultados que atiendan los planes de desarrollo y resuelvan las necesidades y problemas de los ciudadanos, </a:t>
            </a:r>
            <a:r>
              <a:rPr lang="es-CO" sz="3400" u="sng" dirty="0">
                <a:solidFill>
                  <a:schemeClr val="bg2">
                    <a:lumMod val="25000"/>
                  </a:schemeClr>
                </a:solidFill>
              </a:rPr>
              <a:t>con integridad y calidad en el servicio</a:t>
            </a:r>
            <a:r>
              <a:rPr lang="es-CO" sz="3400" dirty="0">
                <a:solidFill>
                  <a:schemeClr val="bg2">
                    <a:lumMod val="25000"/>
                  </a:schemeClr>
                </a:solidFill>
              </a:rPr>
              <a:t>.</a:t>
            </a:r>
            <a:endParaRPr lang="es-MX" sz="3400" dirty="0">
              <a:solidFill>
                <a:schemeClr val="bg2">
                  <a:lumMod val="25000"/>
                </a:schemeClr>
              </a:solidFill>
            </a:endParaRPr>
          </a:p>
        </p:txBody>
      </p:sp>
      <p:sp>
        <p:nvSpPr>
          <p:cNvPr id="8" name="Subtítulo 2">
            <a:extLst>
              <a:ext uri="{FF2B5EF4-FFF2-40B4-BE49-F238E27FC236}">
                <a16:creationId xmlns:a16="http://schemas.microsoft.com/office/drawing/2014/main" id="{7B5BDAD4-FE42-4670-9B31-EACFB3062A4F}"/>
              </a:ext>
            </a:extLst>
          </p:cNvPr>
          <p:cNvSpPr txBox="1">
            <a:spLocks/>
          </p:cNvSpPr>
          <p:nvPr/>
        </p:nvSpPr>
        <p:spPr>
          <a:xfrm>
            <a:off x="3734233" y="6090650"/>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Tree>
    <p:extLst>
      <p:ext uri="{BB962C8B-B14F-4D97-AF65-F5344CB8AC3E}">
        <p14:creationId xmlns:p14="http://schemas.microsoft.com/office/powerpoint/2010/main" val="3994183298"/>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87039" y="343968"/>
            <a:ext cx="9601200" cy="519157"/>
          </a:xfrm>
        </p:spPr>
        <p:txBody>
          <a:bodyPr>
            <a:noAutofit/>
          </a:bodyPr>
          <a:lstStyle/>
          <a:p>
            <a:r>
              <a:rPr lang="es-CO" sz="2400" b="1" spc="-120" dirty="0">
                <a:solidFill>
                  <a:schemeClr val="tx2">
                    <a:lumMod val="75000"/>
                  </a:schemeClr>
                </a:solidFill>
                <a:latin typeface="Arial Black" pitchFamily="34" charset="0"/>
                <a:ea typeface="+mn-ea"/>
                <a:cs typeface="+mn-cs"/>
              </a:rPr>
              <a:t>OBJETIVOS ESPECÍFICOS DEL MIPG:</a:t>
            </a:r>
            <a:br>
              <a:rPr lang="es-CO" sz="2400" b="1" spc="-120" dirty="0">
                <a:solidFill>
                  <a:schemeClr val="tx2">
                    <a:lumMod val="75000"/>
                  </a:schemeClr>
                </a:solidFill>
                <a:latin typeface="Arial Black" pitchFamily="34" charset="0"/>
                <a:ea typeface="+mn-ea"/>
                <a:cs typeface="+mn-cs"/>
              </a:rPr>
            </a:br>
            <a:endParaRPr lang="en-US" sz="2400" b="1" spc="-120" dirty="0">
              <a:solidFill>
                <a:schemeClr val="tx2">
                  <a:lumMod val="75000"/>
                </a:schemeClr>
              </a:solidFill>
              <a:latin typeface="Arial Black" pitchFamily="34" charset="0"/>
              <a:ea typeface="+mn-ea"/>
              <a:cs typeface="+mn-cs"/>
            </a:endParaRPr>
          </a:p>
        </p:txBody>
      </p:sp>
      <p:sp>
        <p:nvSpPr>
          <p:cNvPr id="3" name="Marcador de contenido 2"/>
          <p:cNvSpPr>
            <a:spLocks noGrp="1"/>
          </p:cNvSpPr>
          <p:nvPr>
            <p:ph idx="1"/>
          </p:nvPr>
        </p:nvSpPr>
        <p:spPr>
          <a:xfrm>
            <a:off x="987038" y="863125"/>
            <a:ext cx="10669425" cy="5045937"/>
          </a:xfrm>
        </p:spPr>
        <p:txBody>
          <a:bodyPr>
            <a:noAutofit/>
          </a:bodyPr>
          <a:lstStyle/>
          <a:p>
            <a:pPr indent="-357188" algn="just" defTabSz="457200" eaLnBrk="0" hangingPunct="0">
              <a:buSzPct val="150000"/>
              <a:tabLst>
                <a:tab pos="357188" algn="l"/>
              </a:tabLst>
            </a:pPr>
            <a:r>
              <a:rPr lang="es-CO" sz="2200" b="1" dirty="0">
                <a:solidFill>
                  <a:schemeClr val="bg2">
                    <a:lumMod val="25000"/>
                  </a:schemeClr>
                </a:solidFill>
              </a:rPr>
              <a:t>Medir el grado de orientación de la gestión y el desempeño institucional de las organizaciones públicas hacia la satisfacción efectiva de las necesidades y problemas de los ciudadanos.</a:t>
            </a:r>
          </a:p>
          <a:p>
            <a:pPr lvl="0" indent="-357188" algn="just" defTabSz="457200" eaLnBrk="0" hangingPunct="0">
              <a:buSzPct val="150000"/>
              <a:tabLst>
                <a:tab pos="357188" algn="l"/>
              </a:tabLst>
            </a:pPr>
            <a:r>
              <a:rPr lang="es-CO" sz="2200" b="1" dirty="0">
                <a:solidFill>
                  <a:schemeClr val="bg2">
                    <a:lumMod val="25000"/>
                  </a:schemeClr>
                </a:solidFill>
              </a:rPr>
              <a:t>Fortalecer el liderazgo y el talento humano bajo los principios de integridad y legalidad, como motores de la generación de resultados de las entidades públicas </a:t>
            </a:r>
          </a:p>
          <a:p>
            <a:pPr lvl="0" indent="-357188" algn="just" defTabSz="457200" eaLnBrk="0" hangingPunct="0">
              <a:buSzPct val="150000"/>
              <a:tabLst>
                <a:tab pos="357188" algn="l"/>
              </a:tabLst>
            </a:pPr>
            <a:r>
              <a:rPr lang="es-CO" sz="2200" b="1" dirty="0">
                <a:solidFill>
                  <a:schemeClr val="bg2">
                    <a:lumMod val="25000"/>
                  </a:schemeClr>
                </a:solidFill>
              </a:rPr>
              <a:t>Agilizar, simplificar y flexibilizar la operación de las entidades para la generación de bienes y servicios que resuelvan efectivamente las necesidades de los ciudadanos. </a:t>
            </a:r>
          </a:p>
          <a:p>
            <a:pPr lvl="0" indent="-357188" algn="just" defTabSz="457200" eaLnBrk="0" hangingPunct="0">
              <a:buSzPct val="150000"/>
              <a:tabLst>
                <a:tab pos="357188" algn="l"/>
              </a:tabLst>
            </a:pPr>
            <a:r>
              <a:rPr lang="es-CO" sz="2200" b="1" dirty="0">
                <a:solidFill>
                  <a:schemeClr val="bg2">
                    <a:lumMod val="25000"/>
                  </a:schemeClr>
                </a:solidFill>
              </a:rPr>
              <a:t>Desarrollar una cultura organizacional fundamentada en la información, el control y la evaluación para la toma de decisiones y la mejora continua. </a:t>
            </a:r>
          </a:p>
          <a:p>
            <a:pPr lvl="0" indent="-357188" algn="just" defTabSz="457200" eaLnBrk="0" hangingPunct="0">
              <a:buSzPct val="150000"/>
              <a:tabLst>
                <a:tab pos="357188" algn="l"/>
              </a:tabLst>
            </a:pPr>
            <a:r>
              <a:rPr lang="es-CO" sz="2200" b="1" dirty="0">
                <a:solidFill>
                  <a:schemeClr val="bg2">
                    <a:lumMod val="25000"/>
                  </a:schemeClr>
                </a:solidFill>
              </a:rPr>
              <a:t>Facilitar y promover la efectiva participación ciudadana en la planeación, gestión y evaluación de las entidades públicas. </a:t>
            </a:r>
          </a:p>
          <a:p>
            <a:pPr lvl="0" indent="-357188" algn="just" defTabSz="457200" eaLnBrk="0" hangingPunct="0">
              <a:buSzPct val="150000"/>
              <a:tabLst>
                <a:tab pos="357188" algn="l"/>
              </a:tabLst>
            </a:pPr>
            <a:r>
              <a:rPr lang="es-CO" sz="2200" b="1" dirty="0">
                <a:solidFill>
                  <a:schemeClr val="bg2">
                    <a:lumMod val="25000"/>
                  </a:schemeClr>
                </a:solidFill>
              </a:rPr>
              <a:t>Promover la coordinación entre entidades públicas para mejorar su gestión y desempeño</a:t>
            </a:r>
          </a:p>
          <a:p>
            <a:endParaRPr lang="en-US" dirty="0">
              <a:solidFill>
                <a:schemeClr val="bg2">
                  <a:lumMod val="10000"/>
                </a:schemeClr>
              </a:solidFill>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598170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786515" y="6090650"/>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Tree>
    <p:extLst>
      <p:ext uri="{BB962C8B-B14F-4D97-AF65-F5344CB8AC3E}">
        <p14:creationId xmlns:p14="http://schemas.microsoft.com/office/powerpoint/2010/main" val="3068734825"/>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55405" y="159373"/>
            <a:ext cx="10549783" cy="1485900"/>
          </a:xfrm>
        </p:spPr>
        <p:txBody>
          <a:bodyPr>
            <a:normAutofit/>
          </a:bodyPr>
          <a:lstStyle/>
          <a:p>
            <a:r>
              <a:rPr lang="es-CO" sz="2400" b="1" spc="-120" dirty="0">
                <a:solidFill>
                  <a:schemeClr val="tx2">
                    <a:lumMod val="75000"/>
                  </a:schemeClr>
                </a:solidFill>
                <a:latin typeface="Arial Black" pitchFamily="34" charset="0"/>
                <a:ea typeface="+mn-ea"/>
                <a:cs typeface="+mn-cs"/>
              </a:rPr>
              <a:t>DIMENSIONES OPERATIVAS DEL MIPG:</a:t>
            </a:r>
            <a:br>
              <a:rPr lang="es-CO" sz="2400" b="1" spc="-120" dirty="0">
                <a:solidFill>
                  <a:schemeClr val="tx2">
                    <a:lumMod val="75000"/>
                  </a:schemeClr>
                </a:solidFill>
                <a:latin typeface="Arial Black" pitchFamily="34" charset="0"/>
                <a:ea typeface="+mn-ea"/>
                <a:cs typeface="+mn-cs"/>
              </a:rPr>
            </a:br>
            <a:endParaRPr lang="en-US" sz="2400" b="1" spc="-120" dirty="0">
              <a:solidFill>
                <a:schemeClr val="tx2">
                  <a:lumMod val="75000"/>
                </a:schemeClr>
              </a:solidFill>
              <a:latin typeface="Arial Black" pitchFamily="34" charset="0"/>
              <a:ea typeface="+mn-ea"/>
              <a:cs typeface="+mn-cs"/>
            </a:endParaRPr>
          </a:p>
        </p:txBody>
      </p:sp>
      <p:sp>
        <p:nvSpPr>
          <p:cNvPr id="3" name="Marcador de contenido 2"/>
          <p:cNvSpPr>
            <a:spLocks noGrp="1"/>
          </p:cNvSpPr>
          <p:nvPr>
            <p:ph idx="1"/>
          </p:nvPr>
        </p:nvSpPr>
        <p:spPr>
          <a:xfrm>
            <a:off x="935764" y="693811"/>
            <a:ext cx="6491707" cy="5074599"/>
          </a:xfrm>
        </p:spPr>
        <p:txBody>
          <a:bodyPr>
            <a:noAutofit/>
          </a:bodyPr>
          <a:lstStyle/>
          <a:p>
            <a:pPr marL="742950" indent="-742950" algn="just">
              <a:buClr>
                <a:srgbClr val="003300"/>
              </a:buClr>
              <a:buFont typeface="+mj-lt"/>
              <a:buAutoNum type="arabicPeriod"/>
            </a:pPr>
            <a:r>
              <a:rPr lang="es-CO" sz="3000" b="1" dirty="0">
                <a:solidFill>
                  <a:schemeClr val="bg2">
                    <a:lumMod val="25000"/>
                  </a:schemeClr>
                </a:solidFill>
                <a:latin typeface="Calibri" panose="020F0502020204030204" pitchFamily="34" charset="0"/>
                <a:cs typeface="Calibri" panose="020F0502020204030204" pitchFamily="34" charset="0"/>
              </a:rPr>
              <a:t>Talento Humano</a:t>
            </a:r>
          </a:p>
          <a:p>
            <a:pPr marL="742950" indent="-742950" algn="just">
              <a:buClr>
                <a:srgbClr val="003300"/>
              </a:buClr>
              <a:buFont typeface="+mj-lt"/>
              <a:buAutoNum type="arabicPeriod"/>
            </a:pPr>
            <a:r>
              <a:rPr lang="es-CO" sz="3000" b="1" dirty="0">
                <a:solidFill>
                  <a:schemeClr val="bg2">
                    <a:lumMod val="25000"/>
                  </a:schemeClr>
                </a:solidFill>
                <a:latin typeface="Calibri" panose="020F0502020204030204" pitchFamily="34" charset="0"/>
                <a:cs typeface="Calibri" panose="020F0502020204030204" pitchFamily="34" charset="0"/>
              </a:rPr>
              <a:t>Direccionamiento Estratégico y Planeación.</a:t>
            </a:r>
          </a:p>
          <a:p>
            <a:pPr marL="742950" indent="-742950" algn="just">
              <a:buClr>
                <a:srgbClr val="003300"/>
              </a:buClr>
              <a:buFont typeface="+mj-lt"/>
              <a:buAutoNum type="arabicPeriod"/>
            </a:pPr>
            <a:r>
              <a:rPr lang="es-CO" sz="3000" b="1" dirty="0">
                <a:solidFill>
                  <a:schemeClr val="bg2">
                    <a:lumMod val="25000"/>
                  </a:schemeClr>
                </a:solidFill>
                <a:latin typeface="Calibri" panose="020F0502020204030204" pitchFamily="34" charset="0"/>
                <a:cs typeface="Calibri" panose="020F0502020204030204" pitchFamily="34" charset="0"/>
              </a:rPr>
              <a:t>Gestión con Valores para Resultados.</a:t>
            </a:r>
          </a:p>
          <a:p>
            <a:pPr marL="742950" indent="-742950" algn="just">
              <a:buClr>
                <a:srgbClr val="003300"/>
              </a:buClr>
              <a:buFont typeface="+mj-lt"/>
              <a:buAutoNum type="arabicPeriod"/>
            </a:pPr>
            <a:r>
              <a:rPr lang="es-CO" sz="3000" b="1" dirty="0">
                <a:solidFill>
                  <a:schemeClr val="bg2">
                    <a:lumMod val="25000"/>
                  </a:schemeClr>
                </a:solidFill>
                <a:latin typeface="Calibri" panose="020F0502020204030204" pitchFamily="34" charset="0"/>
                <a:cs typeface="Calibri" panose="020F0502020204030204" pitchFamily="34" charset="0"/>
              </a:rPr>
              <a:t>Evaluación de Resultados.</a:t>
            </a:r>
          </a:p>
          <a:p>
            <a:pPr marL="742950" indent="-742950" algn="just">
              <a:buClr>
                <a:srgbClr val="003300"/>
              </a:buClr>
              <a:buFont typeface="+mj-lt"/>
              <a:buAutoNum type="arabicPeriod"/>
            </a:pPr>
            <a:r>
              <a:rPr lang="es-CO" sz="3000" b="1" dirty="0">
                <a:solidFill>
                  <a:schemeClr val="bg2">
                    <a:lumMod val="25000"/>
                  </a:schemeClr>
                </a:solidFill>
                <a:latin typeface="Calibri" panose="020F0502020204030204" pitchFamily="34" charset="0"/>
                <a:cs typeface="Calibri" panose="020F0502020204030204" pitchFamily="34" charset="0"/>
              </a:rPr>
              <a:t>Información y Comunicación.</a:t>
            </a:r>
          </a:p>
          <a:p>
            <a:pPr marL="742950" indent="-742950" algn="just">
              <a:buClr>
                <a:srgbClr val="003300"/>
              </a:buClr>
              <a:buFont typeface="+mj-lt"/>
              <a:buAutoNum type="arabicPeriod"/>
            </a:pPr>
            <a:r>
              <a:rPr lang="es-CO" sz="3000" b="1" dirty="0">
                <a:solidFill>
                  <a:schemeClr val="bg2">
                    <a:lumMod val="25000"/>
                  </a:schemeClr>
                </a:solidFill>
                <a:latin typeface="Calibri" panose="020F0502020204030204" pitchFamily="34" charset="0"/>
                <a:cs typeface="Calibri" panose="020F0502020204030204" pitchFamily="34" charset="0"/>
              </a:rPr>
              <a:t>Gestión del Conocimiento y la Innovación.</a:t>
            </a:r>
          </a:p>
          <a:p>
            <a:pPr marL="742950" indent="-742950" algn="just">
              <a:buClr>
                <a:srgbClr val="003300"/>
              </a:buClr>
              <a:buFont typeface="+mj-lt"/>
              <a:buAutoNum type="arabicPeriod"/>
            </a:pPr>
            <a:r>
              <a:rPr lang="es-CO" sz="3000" b="1" dirty="0">
                <a:solidFill>
                  <a:schemeClr val="bg2">
                    <a:lumMod val="25000"/>
                  </a:schemeClr>
                </a:solidFill>
                <a:latin typeface="Calibri" panose="020F0502020204030204" pitchFamily="34" charset="0"/>
                <a:cs typeface="Calibri" panose="020F0502020204030204" pitchFamily="34" charset="0"/>
              </a:rPr>
              <a:t>Control Interno.</a:t>
            </a:r>
            <a:endParaRPr lang="en-US" sz="3000" dirty="0">
              <a:solidFill>
                <a:schemeClr val="bg2">
                  <a:lumMod val="25000"/>
                </a:schemeClr>
              </a:solidFill>
            </a:endParaRPr>
          </a:p>
        </p:txBody>
      </p:sp>
      <p:pic>
        <p:nvPicPr>
          <p:cNvPr id="4" name="12 Imagen">
            <a:extLst>
              <a:ext uri="{FF2B5EF4-FFF2-40B4-BE49-F238E27FC236}">
                <a16:creationId xmlns:a16="http://schemas.microsoft.com/office/drawing/2014/main" id="{46BFCA44-2FE9-4D25-9A03-671A799229E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0856" y="1155285"/>
            <a:ext cx="3993395" cy="4299124"/>
          </a:xfrm>
          <a:prstGeom prst="rect">
            <a:avLst/>
          </a:prstGeom>
          <a:noFill/>
          <a:ln>
            <a:solidFill>
              <a:schemeClr val="tx1"/>
            </a:solidFill>
          </a:ln>
        </p:spPr>
      </p:pic>
      <p:pic>
        <p:nvPicPr>
          <p:cNvPr id="5" name="Imagen 4">
            <a:extLst>
              <a:ext uri="{FF2B5EF4-FFF2-40B4-BE49-F238E27FC236}">
                <a16:creationId xmlns:a16="http://schemas.microsoft.com/office/drawing/2014/main" id="{57390852-32A9-7A47-BD06-6D9448C5788F}"/>
              </a:ext>
            </a:extLst>
          </p:cNvPr>
          <p:cNvPicPr>
            <a:picLocks noChangeAspect="1"/>
          </p:cNvPicPr>
          <p:nvPr/>
        </p:nvPicPr>
        <p:blipFill>
          <a:blip r:embed="rId3"/>
          <a:stretch>
            <a:fillRect/>
          </a:stretch>
        </p:blipFill>
        <p:spPr>
          <a:xfrm>
            <a:off x="9502977" y="5981700"/>
            <a:ext cx="2254199" cy="664811"/>
          </a:xfrm>
          <a:prstGeom prst="rect">
            <a:avLst/>
          </a:prstGeom>
        </p:spPr>
      </p:pic>
      <p:sp>
        <p:nvSpPr>
          <p:cNvPr id="6" name="Subtítulo 2">
            <a:extLst>
              <a:ext uri="{FF2B5EF4-FFF2-40B4-BE49-F238E27FC236}">
                <a16:creationId xmlns:a16="http://schemas.microsoft.com/office/drawing/2014/main" id="{7B5BDAD4-FE42-4670-9B31-EACFB3062A4F}"/>
              </a:ext>
            </a:extLst>
          </p:cNvPr>
          <p:cNvSpPr txBox="1">
            <a:spLocks/>
          </p:cNvSpPr>
          <p:nvPr/>
        </p:nvSpPr>
        <p:spPr>
          <a:xfrm>
            <a:off x="3734233" y="6090650"/>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Tree>
    <p:extLst>
      <p:ext uri="{BB962C8B-B14F-4D97-AF65-F5344CB8AC3E}">
        <p14:creationId xmlns:p14="http://schemas.microsoft.com/office/powerpoint/2010/main" val="3100912266"/>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41759" y="317442"/>
            <a:ext cx="11071077" cy="630252"/>
          </a:xfrm>
        </p:spPr>
        <p:txBody>
          <a:bodyPr>
            <a:normAutofit fontScale="90000"/>
          </a:bodyPr>
          <a:lstStyle/>
          <a:p>
            <a:r>
              <a:rPr lang="en-US" sz="2400" b="1" spc="-120" dirty="0">
                <a:solidFill>
                  <a:schemeClr val="tx2">
                    <a:lumMod val="75000"/>
                  </a:schemeClr>
                </a:solidFill>
                <a:latin typeface="Arial Black" pitchFamily="34" charset="0"/>
                <a:ea typeface="+mn-ea"/>
                <a:cs typeface="+mn-cs"/>
              </a:rPr>
              <a:t>QUE ES EL FURAG: </a:t>
            </a:r>
            <a:r>
              <a:rPr lang="es-CO" sz="2700" b="1" dirty="0">
                <a:solidFill>
                  <a:schemeClr val="bg2">
                    <a:lumMod val="25000"/>
                  </a:schemeClr>
                </a:solidFill>
              </a:rPr>
              <a:t>Formulario único de reporte de avances de la gestión</a:t>
            </a:r>
            <a:r>
              <a:rPr lang="es-CO" sz="3100" b="1" dirty="0">
                <a:solidFill>
                  <a:schemeClr val="bg2">
                    <a:lumMod val="25000"/>
                  </a:schemeClr>
                </a:solidFill>
              </a:rPr>
              <a:t>.</a:t>
            </a:r>
            <a:br>
              <a:rPr lang="es-CO" sz="3100" b="1" dirty="0">
                <a:solidFill>
                  <a:schemeClr val="bg2">
                    <a:lumMod val="25000"/>
                  </a:schemeClr>
                </a:solidFill>
              </a:rPr>
            </a:br>
            <a:r>
              <a:rPr lang="en-US" sz="4000" b="1" dirty="0">
                <a:solidFill>
                  <a:schemeClr val="bg2">
                    <a:lumMod val="25000"/>
                  </a:schemeClr>
                </a:solidFill>
              </a:rPr>
              <a:t/>
            </a:r>
            <a:br>
              <a:rPr lang="en-US" sz="4000" b="1" dirty="0">
                <a:solidFill>
                  <a:schemeClr val="bg2">
                    <a:lumMod val="25000"/>
                  </a:schemeClr>
                </a:solidFill>
              </a:rPr>
            </a:br>
            <a:endParaRPr lang="en-US" sz="4000" b="1" dirty="0">
              <a:solidFill>
                <a:schemeClr val="bg2">
                  <a:lumMod val="25000"/>
                </a:schemeClr>
              </a:solidFill>
            </a:endParaRPr>
          </a:p>
        </p:txBody>
      </p:sp>
      <p:sp>
        <p:nvSpPr>
          <p:cNvPr id="4" name="CuadroTexto 3">
            <a:extLst>
              <a:ext uri="{FF2B5EF4-FFF2-40B4-BE49-F238E27FC236}">
                <a16:creationId xmlns:a16="http://schemas.microsoft.com/office/drawing/2014/main" id="{DE3CCFE9-17C2-4E4E-B9A3-A456650A1155}"/>
              </a:ext>
            </a:extLst>
          </p:cNvPr>
          <p:cNvSpPr txBox="1"/>
          <p:nvPr/>
        </p:nvSpPr>
        <p:spPr>
          <a:xfrm>
            <a:off x="969947" y="947694"/>
            <a:ext cx="6942672" cy="4832092"/>
          </a:xfrm>
          <a:prstGeom prst="rect">
            <a:avLst/>
          </a:prstGeom>
          <a:noFill/>
          <a:ln>
            <a:solidFill>
              <a:srgbClr val="006600"/>
            </a:solidFill>
          </a:ln>
        </p:spPr>
        <p:txBody>
          <a:bodyPr wrap="square" rtlCol="0">
            <a:spAutoFit/>
          </a:bodyPr>
          <a:lstStyle/>
          <a:p>
            <a:pPr algn="just"/>
            <a:r>
              <a:rPr lang="es-CO" sz="2800" b="1" dirty="0">
                <a:solidFill>
                  <a:schemeClr val="bg2">
                    <a:lumMod val="25000"/>
                  </a:schemeClr>
                </a:solidFill>
              </a:rPr>
              <a:t>Es un cuestionario de recolección de datos alojado en un aplicativo en línea. </a:t>
            </a:r>
          </a:p>
          <a:p>
            <a:pPr algn="just"/>
            <a:r>
              <a:rPr lang="es-CO" sz="2800" b="1" dirty="0">
                <a:solidFill>
                  <a:schemeClr val="bg2">
                    <a:lumMod val="25000"/>
                  </a:schemeClr>
                </a:solidFill>
              </a:rPr>
              <a:t>Captura información sobre el cumplimiento de los objetivos y la implementación de las políticas de MIPG.</a:t>
            </a:r>
          </a:p>
          <a:p>
            <a:pPr algn="just"/>
            <a:r>
              <a:rPr lang="es-CO" sz="2800" b="1" dirty="0">
                <a:solidFill>
                  <a:schemeClr val="bg2">
                    <a:lumMod val="25000"/>
                  </a:schemeClr>
                </a:solidFill>
              </a:rPr>
              <a:t>Permite recolectar la información sobre el avance del Sistema de Control Interno. </a:t>
            </a:r>
          </a:p>
          <a:p>
            <a:pPr algn="just"/>
            <a:r>
              <a:rPr lang="es-CO" sz="2800" b="1" dirty="0">
                <a:solidFill>
                  <a:schemeClr val="bg2">
                    <a:lumMod val="25000"/>
                  </a:schemeClr>
                </a:solidFill>
              </a:rPr>
              <a:t>Sirve como medio para proporcionar información para que las entidades públicas identifiquen sus fortalezas o debilidades y establezcan las acciones de mejora.</a:t>
            </a:r>
            <a:r>
              <a:rPr lang="es-CO" sz="2800" dirty="0">
                <a:solidFill>
                  <a:schemeClr val="bg2">
                    <a:lumMod val="25000"/>
                  </a:schemeClr>
                </a:solidFill>
              </a:rPr>
              <a:t> </a:t>
            </a:r>
          </a:p>
        </p:txBody>
      </p:sp>
      <p:pic>
        <p:nvPicPr>
          <p:cNvPr id="5" name="Marcador de contenido 4">
            <a:extLst>
              <a:ext uri="{FF2B5EF4-FFF2-40B4-BE49-F238E27FC236}">
                <a16:creationId xmlns:a16="http://schemas.microsoft.com/office/drawing/2014/main" id="{3D4927DE-EC32-4AD7-8336-A0DE73CA68B7}"/>
              </a:ext>
            </a:extLst>
          </p:cNvPr>
          <p:cNvPicPr>
            <a:picLocks noGrp="1" noChangeAspect="1"/>
          </p:cNvPicPr>
          <p:nvPr>
            <p:ph idx="1"/>
          </p:nvPr>
        </p:nvPicPr>
        <p:blipFill>
          <a:blip r:embed="rId2"/>
          <a:stretch>
            <a:fillRect/>
          </a:stretch>
        </p:blipFill>
        <p:spPr>
          <a:xfrm>
            <a:off x="8041593" y="947694"/>
            <a:ext cx="3666145" cy="4906175"/>
          </a:xfrm>
          <a:prstGeom prst="rect">
            <a:avLst/>
          </a:prstGeom>
        </p:spPr>
      </p:pic>
      <p:pic>
        <p:nvPicPr>
          <p:cNvPr id="6" name="Imagen 5">
            <a:extLst>
              <a:ext uri="{FF2B5EF4-FFF2-40B4-BE49-F238E27FC236}">
                <a16:creationId xmlns:a16="http://schemas.microsoft.com/office/drawing/2014/main" id="{57390852-32A9-7A47-BD06-6D9448C5788F}"/>
              </a:ext>
            </a:extLst>
          </p:cNvPr>
          <p:cNvPicPr>
            <a:picLocks noChangeAspect="1"/>
          </p:cNvPicPr>
          <p:nvPr/>
        </p:nvPicPr>
        <p:blipFill>
          <a:blip r:embed="rId3"/>
          <a:stretch>
            <a:fillRect/>
          </a:stretch>
        </p:blipFill>
        <p:spPr>
          <a:xfrm>
            <a:off x="9502977" y="5981700"/>
            <a:ext cx="2254199" cy="664811"/>
          </a:xfrm>
          <a:prstGeom prst="rect">
            <a:avLst/>
          </a:prstGeom>
        </p:spPr>
      </p:pic>
      <p:sp>
        <p:nvSpPr>
          <p:cNvPr id="7"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Tree>
    <p:extLst>
      <p:ext uri="{BB962C8B-B14F-4D97-AF65-F5344CB8AC3E}">
        <p14:creationId xmlns:p14="http://schemas.microsoft.com/office/powerpoint/2010/main" val="2165487294"/>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
        <p:nvSpPr>
          <p:cNvPr id="6" name="Rectángulo 5"/>
          <p:cNvSpPr/>
          <p:nvPr/>
        </p:nvSpPr>
        <p:spPr>
          <a:xfrm>
            <a:off x="849560" y="203437"/>
            <a:ext cx="7055393" cy="475836"/>
          </a:xfrm>
          <a:prstGeom prst="rect">
            <a:avLst/>
          </a:prstGeom>
        </p:spPr>
        <p:txBody>
          <a:bodyPr wrap="none">
            <a:spAutoFit/>
          </a:bodyPr>
          <a:lstStyle/>
          <a:p>
            <a:pPr defTabSz="914400">
              <a:lnSpc>
                <a:spcPct val="89000"/>
              </a:lnSpc>
              <a:spcBef>
                <a:spcPct val="0"/>
              </a:spcBef>
            </a:pPr>
            <a:r>
              <a:rPr lang="es-ES" sz="2800" b="1" spc="-120" dirty="0">
                <a:solidFill>
                  <a:schemeClr val="tx2">
                    <a:lumMod val="75000"/>
                  </a:schemeClr>
                </a:solidFill>
                <a:latin typeface="Arial Black" pitchFamily="34" charset="0"/>
              </a:rPr>
              <a:t>Cuadro de Seguimiento a MIPG 2.024:</a:t>
            </a:r>
          </a:p>
        </p:txBody>
      </p:sp>
      <p:graphicFrame>
        <p:nvGraphicFramePr>
          <p:cNvPr id="7" name="Tabla 6"/>
          <p:cNvGraphicFramePr>
            <a:graphicFrameLocks noGrp="1"/>
          </p:cNvGraphicFramePr>
          <p:nvPr>
            <p:extLst>
              <p:ext uri="{D42A27DB-BD31-4B8C-83A1-F6EECF244321}">
                <p14:modId xmlns:p14="http://schemas.microsoft.com/office/powerpoint/2010/main" val="1831388287"/>
              </p:ext>
            </p:extLst>
          </p:nvPr>
        </p:nvGraphicFramePr>
        <p:xfrm>
          <a:off x="849560" y="760576"/>
          <a:ext cx="10789811" cy="5040049"/>
        </p:xfrm>
        <a:graphic>
          <a:graphicData uri="http://schemas.openxmlformats.org/drawingml/2006/table">
            <a:tbl>
              <a:tblPr firstRow="1" firstCol="1" bandRow="1">
                <a:tableStyleId>{5C22544A-7EE6-4342-B048-85BDC9FD1C3A}</a:tableStyleId>
              </a:tblPr>
              <a:tblGrid>
                <a:gridCol w="4616145">
                  <a:extLst>
                    <a:ext uri="{9D8B030D-6E8A-4147-A177-3AD203B41FA5}">
                      <a16:colId xmlns:a16="http://schemas.microsoft.com/office/drawing/2014/main" val="3214671433"/>
                    </a:ext>
                  </a:extLst>
                </a:gridCol>
                <a:gridCol w="1383866">
                  <a:extLst>
                    <a:ext uri="{9D8B030D-6E8A-4147-A177-3AD203B41FA5}">
                      <a16:colId xmlns:a16="http://schemas.microsoft.com/office/drawing/2014/main" val="2904960287"/>
                    </a:ext>
                  </a:extLst>
                </a:gridCol>
                <a:gridCol w="1237338">
                  <a:extLst>
                    <a:ext uri="{9D8B030D-6E8A-4147-A177-3AD203B41FA5}">
                      <a16:colId xmlns:a16="http://schemas.microsoft.com/office/drawing/2014/main" val="3894841682"/>
                    </a:ext>
                  </a:extLst>
                </a:gridCol>
                <a:gridCol w="1237338">
                  <a:extLst>
                    <a:ext uri="{9D8B030D-6E8A-4147-A177-3AD203B41FA5}">
                      <a16:colId xmlns:a16="http://schemas.microsoft.com/office/drawing/2014/main" val="3118579254"/>
                    </a:ext>
                  </a:extLst>
                </a:gridCol>
                <a:gridCol w="1237338">
                  <a:extLst>
                    <a:ext uri="{9D8B030D-6E8A-4147-A177-3AD203B41FA5}">
                      <a16:colId xmlns:a16="http://schemas.microsoft.com/office/drawing/2014/main" val="2285506406"/>
                    </a:ext>
                  </a:extLst>
                </a:gridCol>
                <a:gridCol w="1077786">
                  <a:extLst>
                    <a:ext uri="{9D8B030D-6E8A-4147-A177-3AD203B41FA5}">
                      <a16:colId xmlns:a16="http://schemas.microsoft.com/office/drawing/2014/main" val="4088668144"/>
                    </a:ext>
                  </a:extLst>
                </a:gridCol>
              </a:tblGrid>
              <a:tr h="561006">
                <a:tc>
                  <a:txBody>
                    <a:bodyPr/>
                    <a:lstStyle/>
                    <a:p>
                      <a:pPr algn="ctr">
                        <a:spcAft>
                          <a:spcPts val="0"/>
                        </a:spcAft>
                      </a:pPr>
                      <a:r>
                        <a:rPr lang="es-ES" sz="1400" b="1" dirty="0">
                          <a:effectLst/>
                        </a:rPr>
                        <a:t>Nombre de la Política</a:t>
                      </a:r>
                      <a:endParaRPr lang="en-US" sz="1400" b="1" dirty="0">
                        <a:solidFill>
                          <a:srgbClr val="000000"/>
                        </a:solidFill>
                        <a:effectLst/>
                        <a:latin typeface="Arial" panose="020B0604020202020204" pitchFamily="34" charset="0"/>
                        <a:ea typeface="Times New Roman" panose="02020603050405020304" pitchFamily="18" charset="0"/>
                      </a:endParaRPr>
                    </a:p>
                  </a:txBody>
                  <a:tcPr marL="57302" marR="57302" marT="0" marB="0" anchor="ctr"/>
                </a:tc>
                <a:tc>
                  <a:txBody>
                    <a:bodyPr/>
                    <a:lstStyle/>
                    <a:p>
                      <a:pPr algn="ctr">
                        <a:spcAft>
                          <a:spcPts val="0"/>
                        </a:spcAft>
                      </a:pPr>
                      <a:r>
                        <a:rPr lang="es-ES" sz="1200" b="1" dirty="0">
                          <a:effectLst/>
                        </a:rPr>
                        <a:t>Actividad</a:t>
                      </a:r>
                      <a:endParaRPr lang="en-US" sz="1200" b="1" dirty="0">
                        <a:effectLst/>
                      </a:endParaRPr>
                    </a:p>
                    <a:p>
                      <a:pPr algn="ctr">
                        <a:spcAft>
                          <a:spcPts val="0"/>
                        </a:spcAft>
                      </a:pPr>
                      <a:r>
                        <a:rPr lang="es-ES" sz="1200" b="1" dirty="0">
                          <a:effectLst/>
                        </a:rPr>
                        <a:t>Cumplida Total y/o Parcial</a:t>
                      </a:r>
                      <a:endParaRPr lang="en-US" sz="1200" b="1" dirty="0">
                        <a:solidFill>
                          <a:srgbClr val="000000"/>
                        </a:solidFill>
                        <a:effectLst/>
                        <a:latin typeface="Arial" panose="020B0604020202020204" pitchFamily="34" charset="0"/>
                        <a:ea typeface="Times New Roman" panose="02020603050405020304" pitchFamily="18" charset="0"/>
                      </a:endParaRPr>
                    </a:p>
                  </a:txBody>
                  <a:tcPr marL="57302" marR="57302" marT="0" marB="0" anchor="ctr"/>
                </a:tc>
                <a:tc>
                  <a:txBody>
                    <a:bodyPr/>
                    <a:lstStyle/>
                    <a:p>
                      <a:pPr algn="ctr">
                        <a:spcAft>
                          <a:spcPts val="0"/>
                        </a:spcAft>
                      </a:pPr>
                      <a:r>
                        <a:rPr lang="es-ES" sz="1200" b="1" dirty="0">
                          <a:effectLst/>
                        </a:rPr>
                        <a:t>Actividad No</a:t>
                      </a:r>
                      <a:endParaRPr lang="en-US" sz="1200" b="1" dirty="0">
                        <a:effectLst/>
                      </a:endParaRPr>
                    </a:p>
                    <a:p>
                      <a:pPr algn="ctr">
                        <a:spcAft>
                          <a:spcPts val="0"/>
                        </a:spcAft>
                      </a:pPr>
                      <a:r>
                        <a:rPr lang="es-ES" sz="1200" b="1" dirty="0">
                          <a:effectLst/>
                        </a:rPr>
                        <a:t>cumplida</a:t>
                      </a:r>
                      <a:endParaRPr lang="en-US" sz="1200" b="1" dirty="0">
                        <a:solidFill>
                          <a:srgbClr val="000000"/>
                        </a:solidFill>
                        <a:effectLst/>
                        <a:latin typeface="Arial" panose="020B0604020202020204" pitchFamily="34" charset="0"/>
                        <a:ea typeface="Times New Roman" panose="02020603050405020304" pitchFamily="18" charset="0"/>
                      </a:endParaRPr>
                    </a:p>
                  </a:txBody>
                  <a:tcPr marL="57302" marR="57302" marT="0" marB="0" anchor="ctr"/>
                </a:tc>
                <a:tc>
                  <a:txBody>
                    <a:bodyPr/>
                    <a:lstStyle/>
                    <a:p>
                      <a:pPr algn="ctr">
                        <a:spcAft>
                          <a:spcPts val="0"/>
                        </a:spcAft>
                      </a:pPr>
                      <a:r>
                        <a:rPr lang="es-ES" sz="1200" b="1" dirty="0">
                          <a:effectLst/>
                        </a:rPr>
                        <a:t>Actividad</a:t>
                      </a:r>
                      <a:endParaRPr lang="en-US" sz="1200" b="1" dirty="0">
                        <a:effectLst/>
                      </a:endParaRPr>
                    </a:p>
                    <a:p>
                      <a:pPr algn="ctr">
                        <a:spcAft>
                          <a:spcPts val="0"/>
                        </a:spcAft>
                      </a:pPr>
                      <a:r>
                        <a:rPr lang="es-ES" sz="1200" b="1" dirty="0">
                          <a:effectLst/>
                        </a:rPr>
                        <a:t>Pendiente</a:t>
                      </a:r>
                      <a:endParaRPr lang="en-US" sz="1200" b="1" dirty="0">
                        <a:solidFill>
                          <a:srgbClr val="000000"/>
                        </a:solidFill>
                        <a:effectLst/>
                        <a:latin typeface="Arial" panose="020B0604020202020204" pitchFamily="34" charset="0"/>
                        <a:ea typeface="Times New Roman" panose="02020603050405020304" pitchFamily="18" charset="0"/>
                      </a:endParaRPr>
                    </a:p>
                  </a:txBody>
                  <a:tcPr marL="57302" marR="57302" marT="0" marB="0" anchor="ctr"/>
                </a:tc>
                <a:tc>
                  <a:txBody>
                    <a:bodyPr/>
                    <a:lstStyle/>
                    <a:p>
                      <a:pPr algn="ctr">
                        <a:spcAft>
                          <a:spcPts val="0"/>
                        </a:spcAft>
                      </a:pPr>
                      <a:r>
                        <a:rPr lang="es-ES" sz="1200" b="1" dirty="0">
                          <a:effectLst/>
                        </a:rPr>
                        <a:t>Total Actividad</a:t>
                      </a:r>
                      <a:endParaRPr lang="en-US" sz="1200" b="1" dirty="0">
                        <a:solidFill>
                          <a:srgbClr val="000000"/>
                        </a:solidFill>
                        <a:effectLst/>
                        <a:latin typeface="Arial" panose="020B0604020202020204" pitchFamily="34" charset="0"/>
                        <a:ea typeface="Times New Roman" panose="02020603050405020304" pitchFamily="18" charset="0"/>
                      </a:endParaRPr>
                    </a:p>
                  </a:txBody>
                  <a:tcPr marL="57302" marR="57302" marT="0" marB="0" anchor="ctr"/>
                </a:tc>
                <a:tc>
                  <a:txBody>
                    <a:bodyPr/>
                    <a:lstStyle/>
                    <a:p>
                      <a:pPr algn="ctr">
                        <a:spcAft>
                          <a:spcPts val="0"/>
                        </a:spcAft>
                      </a:pPr>
                      <a:r>
                        <a:rPr lang="es-ES" sz="1200" b="1" dirty="0">
                          <a:effectLst/>
                        </a:rPr>
                        <a:t>% de Cumplim</a:t>
                      </a:r>
                      <a:endParaRPr lang="en-US" sz="1200" b="1" dirty="0">
                        <a:solidFill>
                          <a:srgbClr val="000000"/>
                        </a:solidFill>
                        <a:effectLst/>
                        <a:latin typeface="Arial" panose="020B0604020202020204" pitchFamily="34" charset="0"/>
                        <a:ea typeface="Times New Roman" panose="02020603050405020304" pitchFamily="18" charset="0"/>
                      </a:endParaRPr>
                    </a:p>
                  </a:txBody>
                  <a:tcPr marL="57302" marR="57302" marT="0" marB="0" anchor="ctr"/>
                </a:tc>
                <a:extLst>
                  <a:ext uri="{0D108BD9-81ED-4DB2-BD59-A6C34878D82A}">
                    <a16:rowId xmlns:a16="http://schemas.microsoft.com/office/drawing/2014/main" val="4249076016"/>
                  </a:ext>
                </a:extLst>
              </a:tr>
              <a:tr h="218169">
                <a:tc>
                  <a:txBody>
                    <a:bodyPr/>
                    <a:lstStyle/>
                    <a:p>
                      <a:pPr>
                        <a:spcAft>
                          <a:spcPts val="0"/>
                        </a:spcAft>
                      </a:pPr>
                      <a:r>
                        <a:rPr lang="es-ES" sz="1400" b="1" dirty="0">
                          <a:effectLst/>
                        </a:rPr>
                        <a:t>Estratégica del Talento Humano.</a:t>
                      </a:r>
                      <a:endParaRPr lang="en-US" sz="1400" b="1" dirty="0">
                        <a:solidFill>
                          <a:srgbClr val="000000"/>
                        </a:solidFill>
                        <a:effectLst/>
                        <a:latin typeface="Arial" panose="020B0604020202020204" pitchFamily="34" charset="0"/>
                        <a:ea typeface="Times New Roman" panose="02020603050405020304" pitchFamily="18" charset="0"/>
                      </a:endParaRPr>
                    </a:p>
                  </a:txBody>
                  <a:tcPr marL="57302" marR="57302" marT="0" marB="0"/>
                </a:tc>
                <a:tc>
                  <a:txBody>
                    <a:bodyPr/>
                    <a:lstStyle/>
                    <a:p>
                      <a:pPr algn="ctr">
                        <a:spcAft>
                          <a:spcPts val="0"/>
                        </a:spcAft>
                      </a:pPr>
                      <a:r>
                        <a:rPr lang="es-ES" sz="1200" b="1" dirty="0">
                          <a:solidFill>
                            <a:srgbClr val="000000"/>
                          </a:solidFill>
                          <a:effectLst/>
                          <a:latin typeface="Arial" panose="020B0604020202020204" pitchFamily="34" charset="0"/>
                          <a:ea typeface="MS Mincho"/>
                        </a:rPr>
                        <a:t>46</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27</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3</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76</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400" b="1" dirty="0">
                          <a:solidFill>
                            <a:srgbClr val="000000"/>
                          </a:solidFill>
                          <a:effectLst/>
                          <a:latin typeface="Calibri" panose="020F0502020204030204" pitchFamily="34" charset="0"/>
                          <a:ea typeface="MS Mincho"/>
                        </a:rPr>
                        <a:t>60,5%</a:t>
                      </a:r>
                      <a:endParaRPr lang="es-ES" sz="1600" b="1" dirty="0">
                        <a:effectLst/>
                        <a:latin typeface="Times New Roman" panose="02020603050405020304" pitchFamily="18" charset="0"/>
                        <a:ea typeface="MS Mincho"/>
                      </a:endParaRPr>
                    </a:p>
                  </a:txBody>
                  <a:tcPr marL="68580" marR="68580" marT="0" marB="0" anchor="b"/>
                </a:tc>
                <a:extLst>
                  <a:ext uri="{0D108BD9-81ED-4DB2-BD59-A6C34878D82A}">
                    <a16:rowId xmlns:a16="http://schemas.microsoft.com/office/drawing/2014/main" val="1467824998"/>
                  </a:ext>
                </a:extLst>
              </a:tr>
              <a:tr h="218169">
                <a:tc>
                  <a:txBody>
                    <a:bodyPr/>
                    <a:lstStyle/>
                    <a:p>
                      <a:pPr>
                        <a:spcAft>
                          <a:spcPts val="0"/>
                        </a:spcAft>
                      </a:pPr>
                      <a:r>
                        <a:rPr lang="es-ES" sz="1400" b="1" dirty="0">
                          <a:effectLst/>
                        </a:rPr>
                        <a:t>Integridad</a:t>
                      </a:r>
                      <a:endParaRPr lang="en-US" sz="1400" b="1" dirty="0">
                        <a:solidFill>
                          <a:srgbClr val="000000"/>
                        </a:solidFill>
                        <a:effectLst/>
                        <a:latin typeface="Arial" panose="020B0604020202020204" pitchFamily="34" charset="0"/>
                        <a:ea typeface="Times New Roman" panose="02020603050405020304" pitchFamily="18" charset="0"/>
                      </a:endParaRPr>
                    </a:p>
                  </a:txBody>
                  <a:tcPr marL="57302" marR="57302" marT="0" marB="0"/>
                </a:tc>
                <a:tc>
                  <a:txBody>
                    <a:bodyPr/>
                    <a:lstStyle/>
                    <a:p>
                      <a:pPr algn="ctr">
                        <a:spcAft>
                          <a:spcPts val="0"/>
                        </a:spcAft>
                      </a:pPr>
                      <a:r>
                        <a:rPr lang="es-ES" sz="1200" b="1" dirty="0">
                          <a:solidFill>
                            <a:srgbClr val="000000"/>
                          </a:solidFill>
                          <a:effectLst/>
                          <a:latin typeface="Arial" panose="020B0604020202020204" pitchFamily="34" charset="0"/>
                          <a:ea typeface="MS Mincho"/>
                        </a:rPr>
                        <a:t>1</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2</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2</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5</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400" b="1" dirty="0">
                          <a:solidFill>
                            <a:srgbClr val="000000"/>
                          </a:solidFill>
                          <a:effectLst/>
                          <a:latin typeface="Calibri" panose="020F0502020204030204" pitchFamily="34" charset="0"/>
                          <a:ea typeface="MS Mincho"/>
                        </a:rPr>
                        <a:t>20,0%</a:t>
                      </a:r>
                      <a:endParaRPr lang="es-ES" sz="1600" b="1" dirty="0">
                        <a:effectLst/>
                        <a:latin typeface="Times New Roman" panose="02020603050405020304" pitchFamily="18" charset="0"/>
                        <a:ea typeface="MS Mincho"/>
                      </a:endParaRPr>
                    </a:p>
                  </a:txBody>
                  <a:tcPr marL="68580" marR="68580" marT="0" marB="0" anchor="b"/>
                </a:tc>
                <a:extLst>
                  <a:ext uri="{0D108BD9-81ED-4DB2-BD59-A6C34878D82A}">
                    <a16:rowId xmlns:a16="http://schemas.microsoft.com/office/drawing/2014/main" val="3237068131"/>
                  </a:ext>
                </a:extLst>
              </a:tr>
              <a:tr h="218169">
                <a:tc>
                  <a:txBody>
                    <a:bodyPr/>
                    <a:lstStyle/>
                    <a:p>
                      <a:pPr>
                        <a:spcAft>
                          <a:spcPts val="0"/>
                        </a:spcAft>
                      </a:pPr>
                      <a:r>
                        <a:rPr lang="es-ES" sz="1400" b="1" dirty="0">
                          <a:effectLst/>
                        </a:rPr>
                        <a:t>Planeación institucional</a:t>
                      </a:r>
                      <a:endParaRPr lang="en-US" sz="1400" b="1" dirty="0">
                        <a:solidFill>
                          <a:srgbClr val="000000"/>
                        </a:solidFill>
                        <a:effectLst/>
                        <a:latin typeface="Arial" panose="020B0604020202020204" pitchFamily="34" charset="0"/>
                        <a:ea typeface="Times New Roman" panose="02020603050405020304" pitchFamily="18" charset="0"/>
                      </a:endParaRPr>
                    </a:p>
                  </a:txBody>
                  <a:tcPr marL="57302" marR="57302" marT="0" marB="0"/>
                </a:tc>
                <a:tc>
                  <a:txBody>
                    <a:bodyPr/>
                    <a:lstStyle/>
                    <a:p>
                      <a:pPr algn="ctr">
                        <a:spcAft>
                          <a:spcPts val="0"/>
                        </a:spcAft>
                      </a:pPr>
                      <a:r>
                        <a:rPr lang="es-ES" sz="1200" b="1" dirty="0">
                          <a:solidFill>
                            <a:srgbClr val="000000"/>
                          </a:solidFill>
                          <a:effectLst/>
                          <a:latin typeface="Arial" panose="020B0604020202020204" pitchFamily="34" charset="0"/>
                          <a:ea typeface="MS Mincho"/>
                        </a:rPr>
                        <a:t>14</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1</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3</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18</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400" b="1" dirty="0">
                          <a:solidFill>
                            <a:srgbClr val="000000"/>
                          </a:solidFill>
                          <a:effectLst/>
                          <a:latin typeface="Calibri" panose="020F0502020204030204" pitchFamily="34" charset="0"/>
                          <a:ea typeface="MS Mincho"/>
                        </a:rPr>
                        <a:t>77,8%</a:t>
                      </a:r>
                      <a:endParaRPr lang="es-ES" sz="1600" b="1" dirty="0">
                        <a:effectLst/>
                        <a:latin typeface="Times New Roman" panose="02020603050405020304" pitchFamily="18" charset="0"/>
                        <a:ea typeface="MS Mincho"/>
                      </a:endParaRPr>
                    </a:p>
                  </a:txBody>
                  <a:tcPr marL="68580" marR="68580" marT="0" marB="0" anchor="b"/>
                </a:tc>
                <a:extLst>
                  <a:ext uri="{0D108BD9-81ED-4DB2-BD59-A6C34878D82A}">
                    <a16:rowId xmlns:a16="http://schemas.microsoft.com/office/drawing/2014/main" val="652350874"/>
                  </a:ext>
                </a:extLst>
              </a:tr>
              <a:tr h="260417">
                <a:tc>
                  <a:txBody>
                    <a:bodyPr/>
                    <a:lstStyle/>
                    <a:p>
                      <a:pPr algn="just">
                        <a:spcAft>
                          <a:spcPts val="0"/>
                        </a:spcAft>
                      </a:pPr>
                      <a:r>
                        <a:rPr lang="es-ES" sz="1400" b="1" dirty="0">
                          <a:effectLst/>
                        </a:rPr>
                        <a:t>Gestión presupuestal y eficiencia en el gasto público.</a:t>
                      </a:r>
                      <a:endParaRPr lang="en-US" sz="1400" b="1" dirty="0">
                        <a:solidFill>
                          <a:srgbClr val="000000"/>
                        </a:solidFill>
                        <a:effectLst/>
                        <a:latin typeface="Arial" panose="020B0604020202020204" pitchFamily="34" charset="0"/>
                        <a:ea typeface="Times New Roman" panose="02020603050405020304" pitchFamily="18" charset="0"/>
                      </a:endParaRPr>
                    </a:p>
                  </a:txBody>
                  <a:tcPr marL="57302" marR="57302" marT="0" marB="0"/>
                </a:tc>
                <a:tc>
                  <a:txBody>
                    <a:bodyPr/>
                    <a:lstStyle/>
                    <a:p>
                      <a:pPr algn="ctr">
                        <a:spcAft>
                          <a:spcPts val="0"/>
                        </a:spcAft>
                      </a:pPr>
                      <a:r>
                        <a:rPr lang="es-ES" sz="1200" b="1" dirty="0">
                          <a:solidFill>
                            <a:srgbClr val="000000"/>
                          </a:solidFill>
                          <a:effectLst/>
                          <a:latin typeface="Arial" panose="020B0604020202020204" pitchFamily="34" charset="0"/>
                          <a:ea typeface="MS Mincho"/>
                        </a:rPr>
                        <a:t>8</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1</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2</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11</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400" b="1" dirty="0">
                          <a:solidFill>
                            <a:srgbClr val="000000"/>
                          </a:solidFill>
                          <a:effectLst/>
                          <a:latin typeface="Calibri" panose="020F0502020204030204" pitchFamily="34" charset="0"/>
                          <a:ea typeface="MS Mincho"/>
                        </a:rPr>
                        <a:t>72,7%</a:t>
                      </a:r>
                      <a:endParaRPr lang="es-ES" sz="1600" b="1" dirty="0">
                        <a:effectLst/>
                        <a:latin typeface="Times New Roman" panose="02020603050405020304" pitchFamily="18" charset="0"/>
                        <a:ea typeface="MS Mincho"/>
                      </a:endParaRPr>
                    </a:p>
                  </a:txBody>
                  <a:tcPr marL="68580" marR="68580" marT="0" marB="0" anchor="ctr"/>
                </a:tc>
                <a:extLst>
                  <a:ext uri="{0D108BD9-81ED-4DB2-BD59-A6C34878D82A}">
                    <a16:rowId xmlns:a16="http://schemas.microsoft.com/office/drawing/2014/main" val="2504832413"/>
                  </a:ext>
                </a:extLst>
              </a:tr>
              <a:tr h="218169">
                <a:tc>
                  <a:txBody>
                    <a:bodyPr/>
                    <a:lstStyle/>
                    <a:p>
                      <a:pPr>
                        <a:spcAft>
                          <a:spcPts val="0"/>
                        </a:spcAft>
                      </a:pPr>
                      <a:r>
                        <a:rPr lang="es-ES" sz="1400" b="1" dirty="0">
                          <a:effectLst/>
                        </a:rPr>
                        <a:t>Compras y contratación</a:t>
                      </a:r>
                      <a:endParaRPr lang="en-US" sz="1400" b="1" dirty="0">
                        <a:solidFill>
                          <a:srgbClr val="000000"/>
                        </a:solidFill>
                        <a:effectLst/>
                        <a:latin typeface="Arial" panose="020B0604020202020204" pitchFamily="34" charset="0"/>
                        <a:ea typeface="Times New Roman" panose="02020603050405020304" pitchFamily="18" charset="0"/>
                      </a:endParaRPr>
                    </a:p>
                  </a:txBody>
                  <a:tcPr marL="57302" marR="57302" marT="0" marB="0"/>
                </a:tc>
                <a:tc>
                  <a:txBody>
                    <a:bodyPr/>
                    <a:lstStyle/>
                    <a:p>
                      <a:pPr algn="ctr">
                        <a:spcAft>
                          <a:spcPts val="0"/>
                        </a:spcAft>
                      </a:pPr>
                      <a:r>
                        <a:rPr lang="es-ES" sz="1200" b="1" dirty="0">
                          <a:solidFill>
                            <a:srgbClr val="000000"/>
                          </a:solidFill>
                          <a:effectLst/>
                          <a:latin typeface="Arial" panose="020B0604020202020204" pitchFamily="34" charset="0"/>
                          <a:ea typeface="MS Mincho"/>
                        </a:rPr>
                        <a:t>5</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0</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1</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6</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400" b="1" dirty="0">
                          <a:solidFill>
                            <a:srgbClr val="000000"/>
                          </a:solidFill>
                          <a:effectLst/>
                          <a:latin typeface="Calibri" panose="020F0502020204030204" pitchFamily="34" charset="0"/>
                          <a:ea typeface="MS Mincho"/>
                        </a:rPr>
                        <a:t>83,3%</a:t>
                      </a:r>
                      <a:endParaRPr lang="es-ES" sz="1600" b="1" dirty="0">
                        <a:effectLst/>
                        <a:latin typeface="Times New Roman" panose="02020603050405020304" pitchFamily="18" charset="0"/>
                        <a:ea typeface="MS Mincho"/>
                      </a:endParaRPr>
                    </a:p>
                  </a:txBody>
                  <a:tcPr marL="68580" marR="68580" marT="0" marB="0" anchor="b"/>
                </a:tc>
                <a:extLst>
                  <a:ext uri="{0D108BD9-81ED-4DB2-BD59-A6C34878D82A}">
                    <a16:rowId xmlns:a16="http://schemas.microsoft.com/office/drawing/2014/main" val="1017524236"/>
                  </a:ext>
                </a:extLst>
              </a:tr>
              <a:tr h="218169">
                <a:tc>
                  <a:txBody>
                    <a:bodyPr/>
                    <a:lstStyle/>
                    <a:p>
                      <a:pPr>
                        <a:spcAft>
                          <a:spcPts val="0"/>
                        </a:spcAft>
                      </a:pPr>
                      <a:r>
                        <a:rPr lang="es-ES" sz="1400" b="1" dirty="0">
                          <a:effectLst/>
                        </a:rPr>
                        <a:t>Gestión del plan anticorrupción.</a:t>
                      </a:r>
                      <a:endParaRPr lang="en-US" sz="1400" b="1" dirty="0">
                        <a:solidFill>
                          <a:srgbClr val="000000"/>
                        </a:solidFill>
                        <a:effectLst/>
                        <a:latin typeface="Arial" panose="020B0604020202020204" pitchFamily="34" charset="0"/>
                        <a:ea typeface="Times New Roman" panose="02020603050405020304" pitchFamily="18" charset="0"/>
                      </a:endParaRPr>
                    </a:p>
                  </a:txBody>
                  <a:tcPr marL="57302" marR="57302" marT="0" marB="0"/>
                </a:tc>
                <a:tc>
                  <a:txBody>
                    <a:bodyPr/>
                    <a:lstStyle/>
                    <a:p>
                      <a:pPr algn="ctr">
                        <a:spcAft>
                          <a:spcPts val="0"/>
                        </a:spcAft>
                      </a:pPr>
                      <a:r>
                        <a:rPr lang="es-ES" sz="1200" b="1" dirty="0">
                          <a:solidFill>
                            <a:srgbClr val="000000"/>
                          </a:solidFill>
                          <a:effectLst/>
                          <a:latin typeface="Arial" panose="020B0604020202020204" pitchFamily="34" charset="0"/>
                          <a:ea typeface="MS Mincho"/>
                        </a:rPr>
                        <a:t>6</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7</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1</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14</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400" b="1" dirty="0">
                          <a:solidFill>
                            <a:srgbClr val="000000"/>
                          </a:solidFill>
                          <a:effectLst/>
                          <a:latin typeface="Calibri" panose="020F0502020204030204" pitchFamily="34" charset="0"/>
                          <a:ea typeface="MS Mincho"/>
                        </a:rPr>
                        <a:t>42,9%</a:t>
                      </a:r>
                      <a:endParaRPr lang="es-ES" sz="1600" b="1" dirty="0">
                        <a:effectLst/>
                        <a:latin typeface="Times New Roman" panose="02020603050405020304" pitchFamily="18" charset="0"/>
                        <a:ea typeface="MS Mincho"/>
                      </a:endParaRPr>
                    </a:p>
                  </a:txBody>
                  <a:tcPr marL="68580" marR="68580" marT="0" marB="0" anchor="b"/>
                </a:tc>
                <a:extLst>
                  <a:ext uri="{0D108BD9-81ED-4DB2-BD59-A6C34878D82A}">
                    <a16:rowId xmlns:a16="http://schemas.microsoft.com/office/drawing/2014/main" val="1089676525"/>
                  </a:ext>
                </a:extLst>
              </a:tr>
              <a:tr h="260417">
                <a:tc>
                  <a:txBody>
                    <a:bodyPr/>
                    <a:lstStyle/>
                    <a:p>
                      <a:pPr algn="just">
                        <a:spcAft>
                          <a:spcPts val="0"/>
                        </a:spcAft>
                      </a:pPr>
                      <a:r>
                        <a:rPr lang="es-ES" sz="1400" b="1" dirty="0">
                          <a:effectLst/>
                        </a:rPr>
                        <a:t>Fortalecimiento organizacional y simplificación de procesos</a:t>
                      </a:r>
                      <a:endParaRPr lang="en-US" sz="1400" b="1" dirty="0">
                        <a:solidFill>
                          <a:srgbClr val="000000"/>
                        </a:solidFill>
                        <a:effectLst/>
                        <a:latin typeface="Arial" panose="020B0604020202020204" pitchFamily="34" charset="0"/>
                        <a:ea typeface="Times New Roman" panose="02020603050405020304" pitchFamily="18" charset="0"/>
                      </a:endParaRPr>
                    </a:p>
                  </a:txBody>
                  <a:tcPr marL="57302" marR="57302" marT="0" marB="0"/>
                </a:tc>
                <a:tc>
                  <a:txBody>
                    <a:bodyPr/>
                    <a:lstStyle/>
                    <a:p>
                      <a:pPr algn="ctr">
                        <a:spcAft>
                          <a:spcPts val="0"/>
                        </a:spcAft>
                      </a:pPr>
                      <a:r>
                        <a:rPr lang="es-ES" sz="1200" b="1" dirty="0">
                          <a:solidFill>
                            <a:srgbClr val="000000"/>
                          </a:solidFill>
                          <a:effectLst/>
                          <a:latin typeface="Arial" panose="020B0604020202020204" pitchFamily="34" charset="0"/>
                          <a:ea typeface="MS Mincho"/>
                        </a:rPr>
                        <a:t>3</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0</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2</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5</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400" b="1" dirty="0">
                          <a:solidFill>
                            <a:srgbClr val="000000"/>
                          </a:solidFill>
                          <a:effectLst/>
                          <a:latin typeface="Calibri" panose="020F0502020204030204" pitchFamily="34" charset="0"/>
                          <a:ea typeface="MS Mincho"/>
                        </a:rPr>
                        <a:t>60,0%</a:t>
                      </a:r>
                      <a:endParaRPr lang="es-ES" sz="1600" b="1" dirty="0">
                        <a:effectLst/>
                        <a:latin typeface="Times New Roman" panose="02020603050405020304" pitchFamily="18" charset="0"/>
                        <a:ea typeface="MS Mincho"/>
                      </a:endParaRPr>
                    </a:p>
                  </a:txBody>
                  <a:tcPr marL="68580" marR="68580" marT="0" marB="0" anchor="ctr"/>
                </a:tc>
                <a:extLst>
                  <a:ext uri="{0D108BD9-81ED-4DB2-BD59-A6C34878D82A}">
                    <a16:rowId xmlns:a16="http://schemas.microsoft.com/office/drawing/2014/main" val="3254454149"/>
                  </a:ext>
                </a:extLst>
              </a:tr>
              <a:tr h="218169">
                <a:tc>
                  <a:txBody>
                    <a:bodyPr/>
                    <a:lstStyle/>
                    <a:p>
                      <a:pPr>
                        <a:spcAft>
                          <a:spcPts val="0"/>
                        </a:spcAft>
                      </a:pPr>
                      <a:r>
                        <a:rPr lang="es-ES" sz="1400" b="1" dirty="0">
                          <a:effectLst/>
                        </a:rPr>
                        <a:t>Gobierno digital</a:t>
                      </a:r>
                      <a:endParaRPr lang="en-US" sz="1400" b="1" dirty="0">
                        <a:solidFill>
                          <a:srgbClr val="000000"/>
                        </a:solidFill>
                        <a:effectLst/>
                        <a:latin typeface="Arial" panose="020B0604020202020204" pitchFamily="34" charset="0"/>
                        <a:ea typeface="Times New Roman" panose="02020603050405020304" pitchFamily="18" charset="0"/>
                      </a:endParaRPr>
                    </a:p>
                  </a:txBody>
                  <a:tcPr marL="57302" marR="57302" marT="0" marB="0"/>
                </a:tc>
                <a:tc>
                  <a:txBody>
                    <a:bodyPr/>
                    <a:lstStyle/>
                    <a:p>
                      <a:pPr algn="ctr">
                        <a:spcAft>
                          <a:spcPts val="0"/>
                        </a:spcAft>
                      </a:pPr>
                      <a:r>
                        <a:rPr lang="es-ES" sz="1200" b="1" dirty="0">
                          <a:solidFill>
                            <a:srgbClr val="000000"/>
                          </a:solidFill>
                          <a:effectLst/>
                          <a:latin typeface="Arial" panose="020B0604020202020204" pitchFamily="34" charset="0"/>
                          <a:ea typeface="MS Mincho"/>
                        </a:rPr>
                        <a:t>5</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6</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0</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11</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400" b="1" dirty="0">
                          <a:solidFill>
                            <a:srgbClr val="000000"/>
                          </a:solidFill>
                          <a:effectLst/>
                          <a:latin typeface="Calibri" panose="020F0502020204030204" pitchFamily="34" charset="0"/>
                          <a:ea typeface="MS Mincho"/>
                        </a:rPr>
                        <a:t>45,5%</a:t>
                      </a:r>
                      <a:endParaRPr lang="es-ES" sz="1600" b="1" dirty="0">
                        <a:effectLst/>
                        <a:latin typeface="Times New Roman" panose="02020603050405020304" pitchFamily="18" charset="0"/>
                        <a:ea typeface="MS Mincho"/>
                      </a:endParaRPr>
                    </a:p>
                  </a:txBody>
                  <a:tcPr marL="68580" marR="68580" marT="0" marB="0" anchor="b"/>
                </a:tc>
                <a:extLst>
                  <a:ext uri="{0D108BD9-81ED-4DB2-BD59-A6C34878D82A}">
                    <a16:rowId xmlns:a16="http://schemas.microsoft.com/office/drawing/2014/main" val="1659712325"/>
                  </a:ext>
                </a:extLst>
              </a:tr>
              <a:tr h="218169">
                <a:tc>
                  <a:txBody>
                    <a:bodyPr/>
                    <a:lstStyle/>
                    <a:p>
                      <a:pPr>
                        <a:spcAft>
                          <a:spcPts val="0"/>
                        </a:spcAft>
                      </a:pPr>
                      <a:r>
                        <a:rPr lang="es-ES" sz="1400" b="1" dirty="0">
                          <a:effectLst/>
                        </a:rPr>
                        <a:t>Seguridad digital</a:t>
                      </a:r>
                      <a:endParaRPr lang="en-US" sz="1400" b="1" dirty="0">
                        <a:solidFill>
                          <a:srgbClr val="000000"/>
                        </a:solidFill>
                        <a:effectLst/>
                        <a:latin typeface="Arial" panose="020B0604020202020204" pitchFamily="34" charset="0"/>
                        <a:ea typeface="Times New Roman" panose="02020603050405020304" pitchFamily="18" charset="0"/>
                      </a:endParaRPr>
                    </a:p>
                  </a:txBody>
                  <a:tcPr marL="57302" marR="57302" marT="0" marB="0"/>
                </a:tc>
                <a:tc>
                  <a:txBody>
                    <a:bodyPr/>
                    <a:lstStyle/>
                    <a:p>
                      <a:pPr algn="ctr">
                        <a:spcAft>
                          <a:spcPts val="0"/>
                        </a:spcAft>
                      </a:pPr>
                      <a:r>
                        <a:rPr lang="es-ES" sz="1200" b="1" dirty="0">
                          <a:solidFill>
                            <a:srgbClr val="000000"/>
                          </a:solidFill>
                          <a:effectLst/>
                          <a:latin typeface="Arial" panose="020B0604020202020204" pitchFamily="34" charset="0"/>
                          <a:ea typeface="MS Mincho"/>
                        </a:rPr>
                        <a:t>8</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9</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3</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20</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400" b="1" dirty="0">
                          <a:solidFill>
                            <a:srgbClr val="000000"/>
                          </a:solidFill>
                          <a:effectLst/>
                          <a:latin typeface="Calibri" panose="020F0502020204030204" pitchFamily="34" charset="0"/>
                          <a:ea typeface="MS Mincho"/>
                        </a:rPr>
                        <a:t>40,0%</a:t>
                      </a:r>
                      <a:endParaRPr lang="es-ES" sz="1600" b="1" dirty="0">
                        <a:effectLst/>
                        <a:latin typeface="Times New Roman" panose="02020603050405020304" pitchFamily="18" charset="0"/>
                        <a:ea typeface="MS Mincho"/>
                      </a:endParaRPr>
                    </a:p>
                  </a:txBody>
                  <a:tcPr marL="68580" marR="68580" marT="0" marB="0" anchor="b"/>
                </a:tc>
                <a:extLst>
                  <a:ext uri="{0D108BD9-81ED-4DB2-BD59-A6C34878D82A}">
                    <a16:rowId xmlns:a16="http://schemas.microsoft.com/office/drawing/2014/main" val="3136713170"/>
                  </a:ext>
                </a:extLst>
              </a:tr>
              <a:tr h="218169">
                <a:tc>
                  <a:txBody>
                    <a:bodyPr/>
                    <a:lstStyle/>
                    <a:p>
                      <a:pPr>
                        <a:spcAft>
                          <a:spcPts val="0"/>
                        </a:spcAft>
                      </a:pPr>
                      <a:r>
                        <a:rPr lang="es-ES" sz="1400" b="1" dirty="0">
                          <a:effectLst/>
                        </a:rPr>
                        <a:t>Defensa jurídica</a:t>
                      </a:r>
                      <a:endParaRPr lang="en-US" sz="1400" b="1" dirty="0">
                        <a:solidFill>
                          <a:srgbClr val="000000"/>
                        </a:solidFill>
                        <a:effectLst/>
                        <a:latin typeface="Arial" panose="020B0604020202020204" pitchFamily="34" charset="0"/>
                        <a:ea typeface="Times New Roman" panose="02020603050405020304" pitchFamily="18" charset="0"/>
                      </a:endParaRPr>
                    </a:p>
                  </a:txBody>
                  <a:tcPr marL="57302" marR="57302" marT="0" marB="0"/>
                </a:tc>
                <a:tc>
                  <a:txBody>
                    <a:bodyPr/>
                    <a:lstStyle/>
                    <a:p>
                      <a:pPr algn="ctr">
                        <a:spcAft>
                          <a:spcPts val="0"/>
                        </a:spcAft>
                      </a:pPr>
                      <a:r>
                        <a:rPr lang="es-ES" sz="1200" b="1" dirty="0">
                          <a:solidFill>
                            <a:srgbClr val="000000"/>
                          </a:solidFill>
                          <a:effectLst/>
                          <a:latin typeface="Arial" panose="020B0604020202020204" pitchFamily="34" charset="0"/>
                          <a:ea typeface="MS Mincho"/>
                        </a:rPr>
                        <a:t>3</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6</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10</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19</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400" b="1" dirty="0">
                          <a:solidFill>
                            <a:srgbClr val="000000"/>
                          </a:solidFill>
                          <a:effectLst/>
                          <a:latin typeface="Calibri" panose="020F0502020204030204" pitchFamily="34" charset="0"/>
                          <a:ea typeface="MS Mincho"/>
                        </a:rPr>
                        <a:t>15,8%</a:t>
                      </a:r>
                      <a:endParaRPr lang="es-ES" sz="1600" b="1" dirty="0">
                        <a:effectLst/>
                        <a:latin typeface="Times New Roman" panose="02020603050405020304" pitchFamily="18" charset="0"/>
                        <a:ea typeface="MS Mincho"/>
                      </a:endParaRPr>
                    </a:p>
                  </a:txBody>
                  <a:tcPr marL="68580" marR="68580" marT="0" marB="0" anchor="b"/>
                </a:tc>
                <a:extLst>
                  <a:ext uri="{0D108BD9-81ED-4DB2-BD59-A6C34878D82A}">
                    <a16:rowId xmlns:a16="http://schemas.microsoft.com/office/drawing/2014/main" val="2357701780"/>
                  </a:ext>
                </a:extLst>
              </a:tr>
              <a:tr h="218169">
                <a:tc>
                  <a:txBody>
                    <a:bodyPr/>
                    <a:lstStyle/>
                    <a:p>
                      <a:pPr>
                        <a:spcAft>
                          <a:spcPts val="0"/>
                        </a:spcAft>
                      </a:pPr>
                      <a:r>
                        <a:rPr lang="es-ES" sz="1400" b="1" dirty="0">
                          <a:effectLst/>
                        </a:rPr>
                        <a:t>Servicio al ciudadano</a:t>
                      </a:r>
                      <a:endParaRPr lang="en-US" sz="1400" b="1" dirty="0">
                        <a:solidFill>
                          <a:srgbClr val="000000"/>
                        </a:solidFill>
                        <a:effectLst/>
                        <a:latin typeface="Arial" panose="020B0604020202020204" pitchFamily="34" charset="0"/>
                        <a:ea typeface="Times New Roman" panose="02020603050405020304" pitchFamily="18" charset="0"/>
                      </a:endParaRPr>
                    </a:p>
                  </a:txBody>
                  <a:tcPr marL="57302" marR="57302" marT="0" marB="0"/>
                </a:tc>
                <a:tc>
                  <a:txBody>
                    <a:bodyPr/>
                    <a:lstStyle/>
                    <a:p>
                      <a:pPr algn="ctr">
                        <a:spcAft>
                          <a:spcPts val="0"/>
                        </a:spcAft>
                      </a:pPr>
                      <a:r>
                        <a:rPr lang="es-ES" sz="1200" b="1" dirty="0">
                          <a:solidFill>
                            <a:srgbClr val="000000"/>
                          </a:solidFill>
                          <a:effectLst/>
                          <a:latin typeface="Arial" panose="020B0604020202020204" pitchFamily="34" charset="0"/>
                          <a:ea typeface="MS Mincho"/>
                        </a:rPr>
                        <a:t>10</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2</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2</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14</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400" b="1" dirty="0">
                          <a:solidFill>
                            <a:srgbClr val="000000"/>
                          </a:solidFill>
                          <a:effectLst/>
                          <a:latin typeface="Calibri" panose="020F0502020204030204" pitchFamily="34" charset="0"/>
                          <a:ea typeface="MS Mincho"/>
                        </a:rPr>
                        <a:t>71,4%</a:t>
                      </a:r>
                      <a:endParaRPr lang="es-ES" sz="1600" b="1" dirty="0">
                        <a:effectLst/>
                        <a:latin typeface="Times New Roman" panose="02020603050405020304" pitchFamily="18" charset="0"/>
                        <a:ea typeface="MS Mincho"/>
                      </a:endParaRPr>
                    </a:p>
                  </a:txBody>
                  <a:tcPr marL="68580" marR="68580" marT="0" marB="0" anchor="b"/>
                </a:tc>
                <a:extLst>
                  <a:ext uri="{0D108BD9-81ED-4DB2-BD59-A6C34878D82A}">
                    <a16:rowId xmlns:a16="http://schemas.microsoft.com/office/drawing/2014/main" val="826274284"/>
                  </a:ext>
                </a:extLst>
              </a:tr>
              <a:tr h="218169">
                <a:tc>
                  <a:txBody>
                    <a:bodyPr/>
                    <a:lstStyle/>
                    <a:p>
                      <a:pPr>
                        <a:spcAft>
                          <a:spcPts val="0"/>
                        </a:spcAft>
                      </a:pPr>
                      <a:r>
                        <a:rPr lang="es-ES" sz="1400" b="1" dirty="0">
                          <a:effectLst/>
                        </a:rPr>
                        <a:t>Gestión de trámites</a:t>
                      </a:r>
                      <a:endParaRPr lang="en-US" sz="1400" b="1" dirty="0">
                        <a:solidFill>
                          <a:srgbClr val="000000"/>
                        </a:solidFill>
                        <a:effectLst/>
                        <a:latin typeface="Arial" panose="020B0604020202020204" pitchFamily="34" charset="0"/>
                        <a:ea typeface="Times New Roman" panose="02020603050405020304" pitchFamily="18" charset="0"/>
                      </a:endParaRPr>
                    </a:p>
                  </a:txBody>
                  <a:tcPr marL="57302" marR="57302" marT="0" marB="0"/>
                </a:tc>
                <a:tc>
                  <a:txBody>
                    <a:bodyPr/>
                    <a:lstStyle/>
                    <a:p>
                      <a:pPr algn="ctr">
                        <a:spcAft>
                          <a:spcPts val="0"/>
                        </a:spcAft>
                      </a:pPr>
                      <a:r>
                        <a:rPr lang="es-ES" sz="1200" b="1" dirty="0">
                          <a:solidFill>
                            <a:srgbClr val="000000"/>
                          </a:solidFill>
                          <a:effectLst/>
                          <a:latin typeface="Arial" panose="020B0604020202020204" pitchFamily="34" charset="0"/>
                          <a:ea typeface="MS Mincho"/>
                        </a:rPr>
                        <a:t>1</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11</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3</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15</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400" b="1" dirty="0">
                          <a:solidFill>
                            <a:srgbClr val="000000"/>
                          </a:solidFill>
                          <a:effectLst/>
                          <a:latin typeface="Calibri" panose="020F0502020204030204" pitchFamily="34" charset="0"/>
                          <a:ea typeface="MS Mincho"/>
                        </a:rPr>
                        <a:t>6,7%</a:t>
                      </a:r>
                      <a:endParaRPr lang="es-ES" sz="1600" b="1" dirty="0">
                        <a:effectLst/>
                        <a:latin typeface="Times New Roman" panose="02020603050405020304" pitchFamily="18" charset="0"/>
                        <a:ea typeface="MS Mincho"/>
                      </a:endParaRPr>
                    </a:p>
                  </a:txBody>
                  <a:tcPr marL="68580" marR="68580" marT="0" marB="0" anchor="b"/>
                </a:tc>
                <a:extLst>
                  <a:ext uri="{0D108BD9-81ED-4DB2-BD59-A6C34878D82A}">
                    <a16:rowId xmlns:a16="http://schemas.microsoft.com/office/drawing/2014/main" val="2486676298"/>
                  </a:ext>
                </a:extLst>
              </a:tr>
              <a:tr h="218169">
                <a:tc>
                  <a:txBody>
                    <a:bodyPr/>
                    <a:lstStyle/>
                    <a:p>
                      <a:pPr>
                        <a:spcAft>
                          <a:spcPts val="0"/>
                        </a:spcAft>
                      </a:pPr>
                      <a:r>
                        <a:rPr lang="es-ES" sz="1400" b="1" dirty="0">
                          <a:effectLst/>
                        </a:rPr>
                        <a:t>Gestión de la rendición de cuentas.</a:t>
                      </a:r>
                      <a:endParaRPr lang="en-US" sz="1400" b="1" dirty="0">
                        <a:solidFill>
                          <a:srgbClr val="000000"/>
                        </a:solidFill>
                        <a:effectLst/>
                        <a:latin typeface="Arial" panose="020B0604020202020204" pitchFamily="34" charset="0"/>
                        <a:ea typeface="Times New Roman" panose="02020603050405020304" pitchFamily="18" charset="0"/>
                      </a:endParaRPr>
                    </a:p>
                  </a:txBody>
                  <a:tcPr marL="57302" marR="57302" marT="0" marB="0"/>
                </a:tc>
                <a:tc>
                  <a:txBody>
                    <a:bodyPr/>
                    <a:lstStyle/>
                    <a:p>
                      <a:pPr algn="ctr">
                        <a:spcAft>
                          <a:spcPts val="0"/>
                        </a:spcAft>
                      </a:pPr>
                      <a:r>
                        <a:rPr lang="es-ES" sz="1200" b="1" dirty="0">
                          <a:solidFill>
                            <a:srgbClr val="000000"/>
                          </a:solidFill>
                          <a:effectLst/>
                          <a:latin typeface="Arial" panose="020B0604020202020204" pitchFamily="34" charset="0"/>
                          <a:ea typeface="MS Mincho"/>
                        </a:rPr>
                        <a:t>2</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11</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0</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13</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400" b="1" dirty="0">
                          <a:solidFill>
                            <a:srgbClr val="000000"/>
                          </a:solidFill>
                          <a:effectLst/>
                          <a:latin typeface="Calibri" panose="020F0502020204030204" pitchFamily="34" charset="0"/>
                          <a:ea typeface="MS Mincho"/>
                        </a:rPr>
                        <a:t>15,4%</a:t>
                      </a:r>
                      <a:endParaRPr lang="es-ES" sz="1600" b="1" dirty="0">
                        <a:effectLst/>
                        <a:latin typeface="Times New Roman" panose="02020603050405020304" pitchFamily="18" charset="0"/>
                        <a:ea typeface="MS Mincho"/>
                      </a:endParaRPr>
                    </a:p>
                  </a:txBody>
                  <a:tcPr marL="68580" marR="68580" marT="0" marB="0" anchor="b"/>
                </a:tc>
                <a:extLst>
                  <a:ext uri="{0D108BD9-81ED-4DB2-BD59-A6C34878D82A}">
                    <a16:rowId xmlns:a16="http://schemas.microsoft.com/office/drawing/2014/main" val="1315098821"/>
                  </a:ext>
                </a:extLst>
              </a:tr>
              <a:tr h="218169">
                <a:tc>
                  <a:txBody>
                    <a:bodyPr/>
                    <a:lstStyle/>
                    <a:p>
                      <a:pPr>
                        <a:spcAft>
                          <a:spcPts val="0"/>
                        </a:spcAft>
                      </a:pPr>
                      <a:r>
                        <a:rPr lang="es-ES" sz="1400" b="1" dirty="0">
                          <a:effectLst/>
                        </a:rPr>
                        <a:t>Relación con el ciudadano</a:t>
                      </a:r>
                      <a:endParaRPr lang="en-US" sz="1400" b="1" dirty="0">
                        <a:solidFill>
                          <a:srgbClr val="000000"/>
                        </a:solidFill>
                        <a:effectLst/>
                        <a:latin typeface="Arial" panose="020B0604020202020204" pitchFamily="34" charset="0"/>
                        <a:ea typeface="Times New Roman" panose="02020603050405020304" pitchFamily="18" charset="0"/>
                      </a:endParaRPr>
                    </a:p>
                  </a:txBody>
                  <a:tcPr marL="57302" marR="57302" marT="0" marB="0"/>
                </a:tc>
                <a:tc>
                  <a:txBody>
                    <a:bodyPr/>
                    <a:lstStyle/>
                    <a:p>
                      <a:pPr algn="ctr">
                        <a:spcAft>
                          <a:spcPts val="0"/>
                        </a:spcAft>
                      </a:pPr>
                      <a:r>
                        <a:rPr lang="es-ES" sz="1200" b="1" dirty="0">
                          <a:solidFill>
                            <a:srgbClr val="000000"/>
                          </a:solidFill>
                          <a:effectLst/>
                          <a:latin typeface="Arial" panose="020B0604020202020204" pitchFamily="34" charset="0"/>
                          <a:ea typeface="MS Mincho"/>
                        </a:rPr>
                        <a:t>12</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1</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1</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14</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400" b="1" dirty="0">
                          <a:solidFill>
                            <a:srgbClr val="000000"/>
                          </a:solidFill>
                          <a:effectLst/>
                          <a:latin typeface="Calibri" panose="020F0502020204030204" pitchFamily="34" charset="0"/>
                          <a:ea typeface="MS Mincho"/>
                        </a:rPr>
                        <a:t>85,7%</a:t>
                      </a:r>
                      <a:endParaRPr lang="es-ES" sz="1600" b="1" dirty="0">
                        <a:effectLst/>
                        <a:latin typeface="Times New Roman" panose="02020603050405020304" pitchFamily="18" charset="0"/>
                        <a:ea typeface="MS Mincho"/>
                      </a:endParaRPr>
                    </a:p>
                  </a:txBody>
                  <a:tcPr marL="68580" marR="68580" marT="0" marB="0" anchor="b"/>
                </a:tc>
                <a:extLst>
                  <a:ext uri="{0D108BD9-81ED-4DB2-BD59-A6C34878D82A}">
                    <a16:rowId xmlns:a16="http://schemas.microsoft.com/office/drawing/2014/main" val="2497707134"/>
                  </a:ext>
                </a:extLst>
              </a:tr>
              <a:tr h="218169">
                <a:tc>
                  <a:txBody>
                    <a:bodyPr/>
                    <a:lstStyle/>
                    <a:p>
                      <a:pPr>
                        <a:spcAft>
                          <a:spcPts val="0"/>
                        </a:spcAft>
                      </a:pPr>
                      <a:r>
                        <a:rPr lang="es-ES" sz="1400" b="1" dirty="0">
                          <a:effectLst/>
                        </a:rPr>
                        <a:t>Evaluación del desempeño institucional</a:t>
                      </a:r>
                      <a:endParaRPr lang="en-US" sz="1400" b="1" dirty="0">
                        <a:solidFill>
                          <a:srgbClr val="000000"/>
                        </a:solidFill>
                        <a:effectLst/>
                        <a:latin typeface="Arial" panose="020B0604020202020204" pitchFamily="34" charset="0"/>
                        <a:ea typeface="Times New Roman" panose="02020603050405020304" pitchFamily="18" charset="0"/>
                      </a:endParaRPr>
                    </a:p>
                  </a:txBody>
                  <a:tcPr marL="57302" marR="57302" marT="0" marB="0"/>
                </a:tc>
                <a:tc>
                  <a:txBody>
                    <a:bodyPr/>
                    <a:lstStyle/>
                    <a:p>
                      <a:pPr algn="ctr">
                        <a:spcAft>
                          <a:spcPts val="0"/>
                        </a:spcAft>
                      </a:pPr>
                      <a:r>
                        <a:rPr lang="es-ES" sz="1200" b="1" dirty="0">
                          <a:solidFill>
                            <a:srgbClr val="000000"/>
                          </a:solidFill>
                          <a:effectLst/>
                          <a:latin typeface="Arial" panose="020B0604020202020204" pitchFamily="34" charset="0"/>
                          <a:ea typeface="MS Mincho"/>
                        </a:rPr>
                        <a:t>11</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3</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0</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14</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400" b="1" dirty="0">
                          <a:solidFill>
                            <a:srgbClr val="000000"/>
                          </a:solidFill>
                          <a:effectLst/>
                          <a:latin typeface="Calibri" panose="020F0502020204030204" pitchFamily="34" charset="0"/>
                          <a:ea typeface="MS Mincho"/>
                        </a:rPr>
                        <a:t>78,6%</a:t>
                      </a:r>
                      <a:endParaRPr lang="es-ES" sz="1600" b="1" dirty="0">
                        <a:effectLst/>
                        <a:latin typeface="Times New Roman" panose="02020603050405020304" pitchFamily="18" charset="0"/>
                        <a:ea typeface="MS Mincho"/>
                      </a:endParaRPr>
                    </a:p>
                  </a:txBody>
                  <a:tcPr marL="68580" marR="68580" marT="0" marB="0" anchor="b"/>
                </a:tc>
                <a:extLst>
                  <a:ext uri="{0D108BD9-81ED-4DB2-BD59-A6C34878D82A}">
                    <a16:rowId xmlns:a16="http://schemas.microsoft.com/office/drawing/2014/main" val="2458615893"/>
                  </a:ext>
                </a:extLst>
              </a:tr>
              <a:tr h="218169">
                <a:tc>
                  <a:txBody>
                    <a:bodyPr/>
                    <a:lstStyle/>
                    <a:p>
                      <a:pPr>
                        <a:spcAft>
                          <a:spcPts val="0"/>
                        </a:spcAft>
                      </a:pPr>
                      <a:r>
                        <a:rPr lang="es-ES" sz="1400" b="1" dirty="0">
                          <a:effectLst/>
                        </a:rPr>
                        <a:t>Gestión documental</a:t>
                      </a:r>
                      <a:endParaRPr lang="en-US" sz="1400" b="1" dirty="0">
                        <a:solidFill>
                          <a:srgbClr val="000000"/>
                        </a:solidFill>
                        <a:effectLst/>
                        <a:latin typeface="Arial" panose="020B0604020202020204" pitchFamily="34" charset="0"/>
                        <a:ea typeface="Times New Roman" panose="02020603050405020304" pitchFamily="18" charset="0"/>
                      </a:endParaRPr>
                    </a:p>
                  </a:txBody>
                  <a:tcPr marL="57302" marR="57302" marT="0" marB="0"/>
                </a:tc>
                <a:tc>
                  <a:txBody>
                    <a:bodyPr/>
                    <a:lstStyle/>
                    <a:p>
                      <a:pPr algn="ctr">
                        <a:spcAft>
                          <a:spcPts val="0"/>
                        </a:spcAft>
                      </a:pPr>
                      <a:r>
                        <a:rPr lang="es-ES" sz="1200" b="1" dirty="0">
                          <a:solidFill>
                            <a:srgbClr val="000000"/>
                          </a:solidFill>
                          <a:effectLst/>
                          <a:latin typeface="Arial" panose="020B0604020202020204" pitchFamily="34" charset="0"/>
                          <a:ea typeface="MS Mincho"/>
                        </a:rPr>
                        <a:t>14</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2</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13</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29</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400" b="1" dirty="0">
                          <a:solidFill>
                            <a:srgbClr val="000000"/>
                          </a:solidFill>
                          <a:effectLst/>
                          <a:latin typeface="Calibri" panose="020F0502020204030204" pitchFamily="34" charset="0"/>
                          <a:ea typeface="MS Mincho"/>
                        </a:rPr>
                        <a:t>48,3%</a:t>
                      </a:r>
                      <a:endParaRPr lang="es-ES" sz="1600" b="1" dirty="0">
                        <a:effectLst/>
                        <a:latin typeface="Times New Roman" panose="02020603050405020304" pitchFamily="18" charset="0"/>
                        <a:ea typeface="MS Mincho"/>
                      </a:endParaRPr>
                    </a:p>
                  </a:txBody>
                  <a:tcPr marL="68580" marR="68580" marT="0" marB="0" anchor="b"/>
                </a:tc>
                <a:extLst>
                  <a:ext uri="{0D108BD9-81ED-4DB2-BD59-A6C34878D82A}">
                    <a16:rowId xmlns:a16="http://schemas.microsoft.com/office/drawing/2014/main" val="1089011899"/>
                  </a:ext>
                </a:extLst>
              </a:tr>
              <a:tr h="218169">
                <a:tc>
                  <a:txBody>
                    <a:bodyPr/>
                    <a:lstStyle/>
                    <a:p>
                      <a:pPr>
                        <a:spcAft>
                          <a:spcPts val="0"/>
                        </a:spcAft>
                      </a:pPr>
                      <a:r>
                        <a:rPr lang="es-ES" sz="1400" b="1" dirty="0">
                          <a:effectLst/>
                        </a:rPr>
                        <a:t>Gestión de la información estadística</a:t>
                      </a:r>
                      <a:endParaRPr lang="en-US" sz="1400" b="1" dirty="0">
                        <a:solidFill>
                          <a:srgbClr val="000000"/>
                        </a:solidFill>
                        <a:effectLst/>
                        <a:latin typeface="Arial" panose="020B0604020202020204" pitchFamily="34" charset="0"/>
                        <a:ea typeface="Times New Roman" panose="02020603050405020304" pitchFamily="18" charset="0"/>
                      </a:endParaRPr>
                    </a:p>
                  </a:txBody>
                  <a:tcPr marL="57302" marR="57302" marT="0" marB="0"/>
                </a:tc>
                <a:tc>
                  <a:txBody>
                    <a:bodyPr/>
                    <a:lstStyle/>
                    <a:p>
                      <a:pPr algn="ctr">
                        <a:spcAft>
                          <a:spcPts val="0"/>
                        </a:spcAft>
                      </a:pPr>
                      <a:r>
                        <a:rPr lang="es-ES" sz="1200" b="1" dirty="0">
                          <a:solidFill>
                            <a:srgbClr val="000000"/>
                          </a:solidFill>
                          <a:effectLst/>
                          <a:latin typeface="Arial" panose="020B0604020202020204" pitchFamily="34" charset="0"/>
                          <a:ea typeface="MS Mincho"/>
                        </a:rPr>
                        <a:t>4</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1</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3</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8</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400" b="1" dirty="0">
                          <a:solidFill>
                            <a:srgbClr val="000000"/>
                          </a:solidFill>
                          <a:effectLst/>
                          <a:latin typeface="Calibri" panose="020F0502020204030204" pitchFamily="34" charset="0"/>
                          <a:ea typeface="MS Mincho"/>
                        </a:rPr>
                        <a:t>50,0%</a:t>
                      </a:r>
                      <a:endParaRPr lang="es-ES" sz="1600" b="1" dirty="0">
                        <a:effectLst/>
                        <a:latin typeface="Times New Roman" panose="02020603050405020304" pitchFamily="18" charset="0"/>
                        <a:ea typeface="MS Mincho"/>
                      </a:endParaRPr>
                    </a:p>
                  </a:txBody>
                  <a:tcPr marL="68580" marR="68580" marT="0" marB="0" anchor="b"/>
                </a:tc>
                <a:extLst>
                  <a:ext uri="{0D108BD9-81ED-4DB2-BD59-A6C34878D82A}">
                    <a16:rowId xmlns:a16="http://schemas.microsoft.com/office/drawing/2014/main" val="3839074380"/>
                  </a:ext>
                </a:extLst>
              </a:tr>
              <a:tr h="218169">
                <a:tc>
                  <a:txBody>
                    <a:bodyPr/>
                    <a:lstStyle/>
                    <a:p>
                      <a:pPr>
                        <a:spcAft>
                          <a:spcPts val="0"/>
                        </a:spcAft>
                      </a:pPr>
                      <a:r>
                        <a:rPr lang="es-ES" sz="1400" b="1" dirty="0">
                          <a:effectLst/>
                        </a:rPr>
                        <a:t>Gestión del conocimiento y la innovación</a:t>
                      </a:r>
                      <a:endParaRPr lang="en-US" sz="1400" b="1" dirty="0">
                        <a:solidFill>
                          <a:srgbClr val="000000"/>
                        </a:solidFill>
                        <a:effectLst/>
                        <a:latin typeface="Arial" panose="020B0604020202020204" pitchFamily="34" charset="0"/>
                        <a:ea typeface="Times New Roman" panose="02020603050405020304" pitchFamily="18" charset="0"/>
                      </a:endParaRPr>
                    </a:p>
                  </a:txBody>
                  <a:tcPr marL="57302" marR="57302" marT="0" marB="0"/>
                </a:tc>
                <a:tc>
                  <a:txBody>
                    <a:bodyPr/>
                    <a:lstStyle/>
                    <a:p>
                      <a:pPr algn="ctr">
                        <a:spcAft>
                          <a:spcPts val="0"/>
                        </a:spcAft>
                      </a:pPr>
                      <a:r>
                        <a:rPr lang="es-ES" sz="1200" b="1" dirty="0">
                          <a:solidFill>
                            <a:srgbClr val="000000"/>
                          </a:solidFill>
                          <a:effectLst/>
                          <a:latin typeface="Arial" panose="020B0604020202020204" pitchFamily="34" charset="0"/>
                          <a:ea typeface="MS Mincho"/>
                        </a:rPr>
                        <a:t>1</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9</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3</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13</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400" b="1" dirty="0">
                          <a:solidFill>
                            <a:srgbClr val="000000"/>
                          </a:solidFill>
                          <a:effectLst/>
                          <a:latin typeface="Calibri" panose="020F0502020204030204" pitchFamily="34" charset="0"/>
                          <a:ea typeface="MS Mincho"/>
                        </a:rPr>
                        <a:t>7,7%</a:t>
                      </a:r>
                      <a:endParaRPr lang="es-ES" sz="1600" b="1" dirty="0">
                        <a:effectLst/>
                        <a:latin typeface="Times New Roman" panose="02020603050405020304" pitchFamily="18" charset="0"/>
                        <a:ea typeface="MS Mincho"/>
                      </a:endParaRPr>
                    </a:p>
                  </a:txBody>
                  <a:tcPr marL="68580" marR="68580" marT="0" marB="0" anchor="b"/>
                </a:tc>
                <a:extLst>
                  <a:ext uri="{0D108BD9-81ED-4DB2-BD59-A6C34878D82A}">
                    <a16:rowId xmlns:a16="http://schemas.microsoft.com/office/drawing/2014/main" val="2311241049"/>
                  </a:ext>
                </a:extLst>
              </a:tr>
              <a:tr h="218169">
                <a:tc>
                  <a:txBody>
                    <a:bodyPr/>
                    <a:lstStyle/>
                    <a:p>
                      <a:pPr>
                        <a:spcAft>
                          <a:spcPts val="0"/>
                        </a:spcAft>
                      </a:pPr>
                      <a:r>
                        <a:rPr lang="es-ES" sz="1400" b="1" dirty="0">
                          <a:effectLst/>
                        </a:rPr>
                        <a:t>Control interno.</a:t>
                      </a:r>
                      <a:endParaRPr lang="en-US" sz="1400" b="1" dirty="0">
                        <a:solidFill>
                          <a:srgbClr val="000000"/>
                        </a:solidFill>
                        <a:effectLst/>
                        <a:latin typeface="Arial" panose="020B0604020202020204" pitchFamily="34" charset="0"/>
                        <a:ea typeface="Times New Roman" panose="02020603050405020304" pitchFamily="18" charset="0"/>
                      </a:endParaRPr>
                    </a:p>
                  </a:txBody>
                  <a:tcPr marL="57302" marR="57302" marT="0" marB="0"/>
                </a:tc>
                <a:tc>
                  <a:txBody>
                    <a:bodyPr/>
                    <a:lstStyle/>
                    <a:p>
                      <a:pPr algn="ctr">
                        <a:spcAft>
                          <a:spcPts val="0"/>
                        </a:spcAft>
                      </a:pPr>
                      <a:r>
                        <a:rPr lang="es-ES" sz="1200" b="1" dirty="0">
                          <a:solidFill>
                            <a:srgbClr val="000000"/>
                          </a:solidFill>
                          <a:effectLst/>
                          <a:latin typeface="Arial" panose="020B0604020202020204" pitchFamily="34" charset="0"/>
                          <a:ea typeface="MS Mincho"/>
                        </a:rPr>
                        <a:t>18</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9</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1</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28</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400" b="1" dirty="0">
                          <a:solidFill>
                            <a:srgbClr val="000000"/>
                          </a:solidFill>
                          <a:effectLst/>
                          <a:latin typeface="Calibri" panose="020F0502020204030204" pitchFamily="34" charset="0"/>
                          <a:ea typeface="MS Mincho"/>
                        </a:rPr>
                        <a:t>64,3%</a:t>
                      </a:r>
                      <a:endParaRPr lang="es-ES" sz="1600" b="1" dirty="0">
                        <a:effectLst/>
                        <a:latin typeface="Times New Roman" panose="02020603050405020304" pitchFamily="18" charset="0"/>
                        <a:ea typeface="MS Mincho"/>
                      </a:endParaRPr>
                    </a:p>
                  </a:txBody>
                  <a:tcPr marL="68580" marR="68580" marT="0" marB="0" anchor="b"/>
                </a:tc>
                <a:extLst>
                  <a:ext uri="{0D108BD9-81ED-4DB2-BD59-A6C34878D82A}">
                    <a16:rowId xmlns:a16="http://schemas.microsoft.com/office/drawing/2014/main" val="3066714540"/>
                  </a:ext>
                </a:extLst>
              </a:tr>
              <a:tr h="249336">
                <a:tc>
                  <a:txBody>
                    <a:bodyPr/>
                    <a:lstStyle/>
                    <a:p>
                      <a:pPr algn="ctr">
                        <a:spcAft>
                          <a:spcPts val="0"/>
                        </a:spcAft>
                      </a:pPr>
                      <a:r>
                        <a:rPr lang="es-ES" sz="1400" b="1" dirty="0">
                          <a:effectLst/>
                        </a:rPr>
                        <a:t>TOTAL DE LA EJECUCIÓN - MIPG</a:t>
                      </a:r>
                      <a:endParaRPr lang="en-US" sz="1400" b="1" dirty="0">
                        <a:solidFill>
                          <a:srgbClr val="000000"/>
                        </a:solidFill>
                        <a:effectLst/>
                        <a:latin typeface="Arial" panose="020B0604020202020204" pitchFamily="34" charset="0"/>
                        <a:ea typeface="Times New Roman" panose="02020603050405020304" pitchFamily="18" charset="0"/>
                      </a:endParaRPr>
                    </a:p>
                  </a:txBody>
                  <a:tcPr marL="57302" marR="57302" marT="0" marB="0" anchor="ctr"/>
                </a:tc>
                <a:tc>
                  <a:txBody>
                    <a:bodyPr/>
                    <a:lstStyle/>
                    <a:p>
                      <a:pPr algn="ctr">
                        <a:spcAft>
                          <a:spcPts val="0"/>
                        </a:spcAft>
                      </a:pPr>
                      <a:r>
                        <a:rPr lang="es-ES" sz="1600" b="1" dirty="0">
                          <a:solidFill>
                            <a:srgbClr val="000000"/>
                          </a:solidFill>
                          <a:effectLst/>
                          <a:latin typeface="Calibri" panose="020F0502020204030204" pitchFamily="34" charset="0"/>
                          <a:ea typeface="MS Mincho"/>
                        </a:rPr>
                        <a:t>172</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600" b="1" dirty="0">
                          <a:solidFill>
                            <a:srgbClr val="000000"/>
                          </a:solidFill>
                          <a:effectLst/>
                          <a:latin typeface="Calibri" panose="020F0502020204030204" pitchFamily="34" charset="0"/>
                          <a:ea typeface="MS Mincho"/>
                        </a:rPr>
                        <a:t>108</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600" b="1" dirty="0">
                          <a:solidFill>
                            <a:srgbClr val="000000"/>
                          </a:solidFill>
                          <a:effectLst/>
                          <a:latin typeface="Calibri" panose="020F0502020204030204" pitchFamily="34" charset="0"/>
                          <a:ea typeface="MS Mincho"/>
                        </a:rPr>
                        <a:t>53</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Times New Roman" panose="02020603050405020304" pitchFamily="18" charset="0"/>
                        </a:rPr>
                        <a:t>333</a:t>
                      </a:r>
                      <a:endParaRPr lang="es-ES" sz="1800" b="1"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tc>
                <a:tc>
                  <a:txBody>
                    <a:bodyPr/>
                    <a:lstStyle/>
                    <a:p>
                      <a:pPr algn="ctr">
                        <a:spcAft>
                          <a:spcPts val="0"/>
                        </a:spcAft>
                      </a:pPr>
                      <a:r>
                        <a:rPr lang="es-ES" sz="1100" b="1" dirty="0">
                          <a:solidFill>
                            <a:srgbClr val="000000"/>
                          </a:solidFill>
                          <a:effectLst/>
                          <a:latin typeface="Arial" panose="020B0604020202020204" pitchFamily="34" charset="0"/>
                          <a:ea typeface="Times New Roman" panose="02020603050405020304" pitchFamily="18" charset="0"/>
                        </a:rPr>
                        <a:t>51.7%</a:t>
                      </a:r>
                      <a:endParaRPr lang="es-ES" sz="1600" b="1"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tc>
                <a:extLst>
                  <a:ext uri="{0D108BD9-81ED-4DB2-BD59-A6C34878D82A}">
                    <a16:rowId xmlns:a16="http://schemas.microsoft.com/office/drawing/2014/main" val="1731400684"/>
                  </a:ext>
                </a:extLst>
              </a:tr>
            </a:tbl>
          </a:graphicData>
        </a:graphic>
      </p:graphicFrame>
    </p:spTree>
    <p:extLst>
      <p:ext uri="{BB962C8B-B14F-4D97-AF65-F5344CB8AC3E}">
        <p14:creationId xmlns:p14="http://schemas.microsoft.com/office/powerpoint/2010/main" val="1864251390"/>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84489" y="369605"/>
            <a:ext cx="10695061" cy="1485900"/>
          </a:xfrm>
        </p:spPr>
        <p:txBody>
          <a:bodyPr>
            <a:normAutofit fontScale="90000"/>
          </a:bodyPr>
          <a:lstStyle/>
          <a:p>
            <a:r>
              <a:rPr lang="es-MX" sz="3600" b="1" dirty="0"/>
              <a:t>Resultados del FURAG II (Índice de Desempeño Institucional) vigencia </a:t>
            </a:r>
            <a:r>
              <a:rPr lang="es-MX" sz="3600" b="1" dirty="0" smtClean="0"/>
              <a:t>2,024</a:t>
            </a:r>
            <a:r>
              <a:rPr lang="en-US" dirty="0"/>
              <a:t/>
            </a:r>
            <a:br>
              <a:rPr lang="en-US" dirty="0"/>
            </a:br>
            <a:endParaRPr lang="en-US" dirty="0"/>
          </a:p>
        </p:txBody>
      </p:sp>
      <p:pic>
        <p:nvPicPr>
          <p:cNvPr id="5" name="Imagen 4">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5981700"/>
            <a:ext cx="2254199" cy="664811"/>
          </a:xfrm>
          <a:prstGeom prst="rect">
            <a:avLst/>
          </a:prstGeom>
        </p:spPr>
      </p:pic>
      <p:sp>
        <p:nvSpPr>
          <p:cNvPr id="6" name="Subtítulo 2">
            <a:extLst>
              <a:ext uri="{FF2B5EF4-FFF2-40B4-BE49-F238E27FC236}">
                <a16:creationId xmlns:a16="http://schemas.microsoft.com/office/drawing/2014/main" id="{7B5BDAD4-FE42-4670-9B31-EACFB3062A4F}"/>
              </a:ext>
            </a:extLst>
          </p:cNvPr>
          <p:cNvSpPr txBox="1">
            <a:spLocks/>
          </p:cNvSpPr>
          <p:nvPr/>
        </p:nvSpPr>
        <p:spPr>
          <a:xfrm>
            <a:off x="3734233" y="6155771"/>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pic>
        <p:nvPicPr>
          <p:cNvPr id="3" name="Imagen 2"/>
          <p:cNvPicPr>
            <a:picLocks noChangeAspect="1"/>
          </p:cNvPicPr>
          <p:nvPr/>
        </p:nvPicPr>
        <p:blipFill rotWithShape="1">
          <a:blip r:embed="rId3"/>
          <a:srcRect l="13888" t="32611" r="14286" b="14903"/>
          <a:stretch/>
        </p:blipFill>
        <p:spPr>
          <a:xfrm>
            <a:off x="884488" y="1640115"/>
            <a:ext cx="10581797" cy="4341586"/>
          </a:xfrm>
          <a:prstGeom prst="rect">
            <a:avLst/>
          </a:prstGeom>
        </p:spPr>
      </p:pic>
    </p:spTree>
    <p:extLst>
      <p:ext uri="{BB962C8B-B14F-4D97-AF65-F5344CB8AC3E}">
        <p14:creationId xmlns:p14="http://schemas.microsoft.com/office/powerpoint/2010/main" val="13669372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6" y="284148"/>
            <a:ext cx="10728300" cy="467882"/>
          </a:xfrm>
        </p:spPr>
        <p:txBody>
          <a:bodyPr>
            <a:noAutofit/>
          </a:bodyPr>
          <a:lstStyle/>
          <a:p>
            <a:pPr algn="ctr"/>
            <a:r>
              <a:rPr lang="es-CO" sz="2000" b="1" cap="all" spc="-120" dirty="0">
                <a:solidFill>
                  <a:schemeClr val="tx2">
                    <a:lumMod val="75000"/>
                  </a:schemeClr>
                </a:solidFill>
                <a:latin typeface="Arial Black" pitchFamily="34" charset="0"/>
              </a:rPr>
              <a:t>COMPARATIVO </a:t>
            </a:r>
            <a:r>
              <a:rPr lang="es-CO" sz="2000" b="1" cap="all" spc="-120" dirty="0" smtClean="0">
                <a:solidFill>
                  <a:schemeClr val="tx2">
                    <a:lumMod val="75000"/>
                  </a:schemeClr>
                </a:solidFill>
                <a:latin typeface="Arial Black" pitchFamily="34" charset="0"/>
              </a:rPr>
              <a:t>DE </a:t>
            </a:r>
            <a:r>
              <a:rPr lang="es-CO" sz="2000" b="1" cap="all" spc="-120" dirty="0">
                <a:solidFill>
                  <a:schemeClr val="tx2">
                    <a:lumMod val="75000"/>
                  </a:schemeClr>
                </a:solidFill>
                <a:latin typeface="Arial Black" pitchFamily="34" charset="0"/>
              </a:rPr>
              <a:t>LOS 4 ÚLTIMOS AÑOS EN ACTIVIDADES </a:t>
            </a:r>
            <a:r>
              <a:rPr lang="es-CO" sz="2000" b="1" cap="all" spc="-120" dirty="0" smtClean="0">
                <a:solidFill>
                  <a:schemeClr val="tx2">
                    <a:lumMod val="75000"/>
                  </a:schemeClr>
                </a:solidFill>
                <a:latin typeface="Arial Black" pitchFamily="34" charset="0"/>
              </a:rPr>
              <a:t>REALIZADAS</a:t>
            </a:r>
            <a:r>
              <a:rPr lang="es-CO" sz="2800" dirty="0"/>
              <a:t/>
            </a:r>
            <a:br>
              <a:rPr lang="es-CO" sz="2800" dirty="0"/>
            </a:br>
            <a:endParaRPr lang="es-ES_tradnl" sz="2800" dirty="0">
              <a:latin typeface="Arial Black" panose="020B0A04020102020204" pitchFamily="34" charset="0"/>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graphicFrame>
        <p:nvGraphicFramePr>
          <p:cNvPr id="7" name="Gráfico 6"/>
          <p:cNvGraphicFramePr>
            <a:graphicFrameLocks/>
          </p:cNvGraphicFramePr>
          <p:nvPr>
            <p:extLst>
              <p:ext uri="{D42A27DB-BD31-4B8C-83A1-F6EECF244321}">
                <p14:modId xmlns:p14="http://schemas.microsoft.com/office/powerpoint/2010/main" val="3667585787"/>
              </p:ext>
            </p:extLst>
          </p:nvPr>
        </p:nvGraphicFramePr>
        <p:xfrm>
          <a:off x="1435395" y="752031"/>
          <a:ext cx="9409814" cy="517030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49056966"/>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9232493" y="5788664"/>
            <a:ext cx="2255716" cy="664522"/>
          </a:xfrm>
          <a:prstGeom prst="rect">
            <a:avLst/>
          </a:prstGeom>
        </p:spPr>
      </p:pic>
      <p:sp>
        <p:nvSpPr>
          <p:cNvPr id="4" name="Subtítulo 2">
            <a:extLst>
              <a:ext uri="{FF2B5EF4-FFF2-40B4-BE49-F238E27FC236}">
                <a16:creationId xmlns:a16="http://schemas.microsoft.com/office/drawing/2014/main" id="{7B5BDAD4-FE42-4670-9B31-EACFB3062A4F}"/>
              </a:ext>
            </a:extLst>
          </p:cNvPr>
          <p:cNvSpPr txBox="1">
            <a:spLocks/>
          </p:cNvSpPr>
          <p:nvPr/>
        </p:nvSpPr>
        <p:spPr>
          <a:xfrm>
            <a:off x="3734233" y="6155771"/>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pic>
        <p:nvPicPr>
          <p:cNvPr id="2" name="Imagen 1"/>
          <p:cNvPicPr>
            <a:picLocks noChangeAspect="1"/>
          </p:cNvPicPr>
          <p:nvPr/>
        </p:nvPicPr>
        <p:blipFill rotWithShape="1">
          <a:blip r:embed="rId3"/>
          <a:srcRect l="14126" t="33778" r="14287" b="23373"/>
          <a:stretch/>
        </p:blipFill>
        <p:spPr>
          <a:xfrm>
            <a:off x="769256" y="769258"/>
            <a:ext cx="10718953" cy="5019406"/>
          </a:xfrm>
          <a:prstGeom prst="rect">
            <a:avLst/>
          </a:prstGeom>
        </p:spPr>
      </p:pic>
    </p:spTree>
    <p:extLst>
      <p:ext uri="{BB962C8B-B14F-4D97-AF65-F5344CB8AC3E}">
        <p14:creationId xmlns:p14="http://schemas.microsoft.com/office/powerpoint/2010/main" val="412968494"/>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27219" y="250331"/>
            <a:ext cx="9601200" cy="459336"/>
          </a:xfrm>
        </p:spPr>
        <p:txBody>
          <a:bodyPr>
            <a:normAutofit fontScale="90000"/>
          </a:bodyPr>
          <a:lstStyle/>
          <a:p>
            <a:r>
              <a:rPr lang="es-ES" sz="3600" b="1" dirty="0"/>
              <a:t>Resultado por cada Política</a:t>
            </a:r>
            <a:endParaRPr lang="en-US" sz="3600" b="1" dirty="0"/>
          </a:p>
        </p:txBody>
      </p:sp>
      <p:pic>
        <p:nvPicPr>
          <p:cNvPr id="5" name="Imagen 4"/>
          <p:cNvPicPr>
            <a:picLocks noChangeAspect="1"/>
          </p:cNvPicPr>
          <p:nvPr/>
        </p:nvPicPr>
        <p:blipFill>
          <a:blip r:embed="rId2"/>
          <a:stretch>
            <a:fillRect/>
          </a:stretch>
        </p:blipFill>
        <p:spPr>
          <a:xfrm>
            <a:off x="9426385" y="5953171"/>
            <a:ext cx="2255716" cy="664522"/>
          </a:xfrm>
          <a:prstGeom prst="rect">
            <a:avLst/>
          </a:prstGeom>
        </p:spPr>
      </p:pic>
      <p:sp>
        <p:nvSpPr>
          <p:cNvPr id="6" name="Subtítulo 2">
            <a:extLst>
              <a:ext uri="{FF2B5EF4-FFF2-40B4-BE49-F238E27FC236}">
                <a16:creationId xmlns:a16="http://schemas.microsoft.com/office/drawing/2014/main" id="{7B5BDAD4-FE42-4670-9B31-EACFB3062A4F}"/>
              </a:ext>
            </a:extLst>
          </p:cNvPr>
          <p:cNvSpPr txBox="1">
            <a:spLocks/>
          </p:cNvSpPr>
          <p:nvPr/>
        </p:nvSpPr>
        <p:spPr>
          <a:xfrm>
            <a:off x="3734233" y="6155771"/>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pic>
        <p:nvPicPr>
          <p:cNvPr id="3" name="Imagen 2"/>
          <p:cNvPicPr>
            <a:picLocks noChangeAspect="1"/>
          </p:cNvPicPr>
          <p:nvPr/>
        </p:nvPicPr>
        <p:blipFill rotWithShape="1">
          <a:blip r:embed="rId3"/>
          <a:srcRect l="9930" t="11235" r="11250" b="18148"/>
          <a:stretch/>
        </p:blipFill>
        <p:spPr>
          <a:xfrm>
            <a:off x="774700" y="709666"/>
            <a:ext cx="10907401" cy="5243505"/>
          </a:xfrm>
          <a:prstGeom prst="rect">
            <a:avLst/>
          </a:prstGeom>
        </p:spPr>
      </p:pic>
    </p:spTree>
    <p:extLst>
      <p:ext uri="{BB962C8B-B14F-4D97-AF65-F5344CB8AC3E}">
        <p14:creationId xmlns:p14="http://schemas.microsoft.com/office/powerpoint/2010/main" val="622955497"/>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60505" y="241418"/>
            <a:ext cx="9601200" cy="570432"/>
          </a:xfrm>
        </p:spPr>
        <p:txBody>
          <a:bodyPr>
            <a:normAutofit/>
          </a:bodyPr>
          <a:lstStyle/>
          <a:p>
            <a:r>
              <a:rPr lang="es-CO" sz="3200" b="1" dirty="0"/>
              <a:t>Resultado del Índice de Control interno 2.024</a:t>
            </a:r>
            <a:endParaRPr lang="es-ES" sz="3200" b="1" dirty="0"/>
          </a:p>
        </p:txBody>
      </p:sp>
      <p:pic>
        <p:nvPicPr>
          <p:cNvPr id="5" name="Imagen 4"/>
          <p:cNvPicPr>
            <a:picLocks noChangeAspect="1"/>
          </p:cNvPicPr>
          <p:nvPr/>
        </p:nvPicPr>
        <p:blipFill>
          <a:blip r:embed="rId2"/>
          <a:stretch>
            <a:fillRect/>
          </a:stretch>
        </p:blipFill>
        <p:spPr>
          <a:xfrm>
            <a:off x="9332381" y="5739526"/>
            <a:ext cx="2255716" cy="664522"/>
          </a:xfrm>
          <a:prstGeom prst="rect">
            <a:avLst/>
          </a:prstGeom>
        </p:spPr>
      </p:pic>
      <p:sp>
        <p:nvSpPr>
          <p:cNvPr id="6" name="Subtítulo 2">
            <a:extLst>
              <a:ext uri="{FF2B5EF4-FFF2-40B4-BE49-F238E27FC236}">
                <a16:creationId xmlns:a16="http://schemas.microsoft.com/office/drawing/2014/main" id="{7B5BDAD4-FE42-4670-9B31-EACFB3062A4F}"/>
              </a:ext>
            </a:extLst>
          </p:cNvPr>
          <p:cNvSpPr txBox="1">
            <a:spLocks/>
          </p:cNvSpPr>
          <p:nvPr/>
        </p:nvSpPr>
        <p:spPr>
          <a:xfrm>
            <a:off x="3734233" y="6155771"/>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
        <p:nvSpPr>
          <p:cNvPr id="3" name="Marcador de contenido 2"/>
          <p:cNvSpPr>
            <a:spLocks noGrp="1"/>
          </p:cNvSpPr>
          <p:nvPr>
            <p:ph idx="1"/>
          </p:nvPr>
        </p:nvSpPr>
        <p:spPr/>
        <p:txBody>
          <a:bodyPr/>
          <a:lstStyle/>
          <a:p>
            <a:endParaRPr lang="es-ES"/>
          </a:p>
        </p:txBody>
      </p:sp>
      <p:pic>
        <p:nvPicPr>
          <p:cNvPr id="7" name="Imagen 6"/>
          <p:cNvPicPr>
            <a:picLocks noChangeAspect="1"/>
          </p:cNvPicPr>
          <p:nvPr/>
        </p:nvPicPr>
        <p:blipFill rotWithShape="1">
          <a:blip r:embed="rId3"/>
          <a:srcRect l="10209" t="10124" r="10207" b="30247"/>
          <a:stretch/>
        </p:blipFill>
        <p:spPr>
          <a:xfrm>
            <a:off x="1260505" y="811850"/>
            <a:ext cx="10144096" cy="5055550"/>
          </a:xfrm>
          <a:prstGeom prst="rect">
            <a:avLst/>
          </a:prstGeom>
        </p:spPr>
      </p:pic>
    </p:spTree>
    <p:extLst>
      <p:ext uri="{BB962C8B-B14F-4D97-AF65-F5344CB8AC3E}">
        <p14:creationId xmlns:p14="http://schemas.microsoft.com/office/powerpoint/2010/main" val="3726414292"/>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9332381" y="5828088"/>
            <a:ext cx="2255716" cy="664522"/>
          </a:xfrm>
          <a:prstGeom prst="rect">
            <a:avLst/>
          </a:prstGeom>
        </p:spPr>
      </p:pic>
      <p:sp>
        <p:nvSpPr>
          <p:cNvPr id="6" name="Subtítulo 2">
            <a:extLst>
              <a:ext uri="{FF2B5EF4-FFF2-40B4-BE49-F238E27FC236}">
                <a16:creationId xmlns:a16="http://schemas.microsoft.com/office/drawing/2014/main" id="{7B5BDAD4-FE42-4670-9B31-EACFB3062A4F}"/>
              </a:ext>
            </a:extLst>
          </p:cNvPr>
          <p:cNvSpPr txBox="1">
            <a:spLocks/>
          </p:cNvSpPr>
          <p:nvPr/>
        </p:nvSpPr>
        <p:spPr>
          <a:xfrm>
            <a:off x="3734233" y="6066040"/>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pic>
        <p:nvPicPr>
          <p:cNvPr id="3" name="Imagen 2"/>
          <p:cNvPicPr>
            <a:picLocks noChangeAspect="1"/>
          </p:cNvPicPr>
          <p:nvPr/>
        </p:nvPicPr>
        <p:blipFill rotWithShape="1">
          <a:blip r:embed="rId3"/>
          <a:srcRect l="9791" t="25555" r="10417" b="23086"/>
          <a:stretch/>
        </p:blipFill>
        <p:spPr>
          <a:xfrm>
            <a:off x="647700" y="914400"/>
            <a:ext cx="10940397" cy="5151640"/>
          </a:xfrm>
          <a:prstGeom prst="rect">
            <a:avLst/>
          </a:prstGeom>
        </p:spPr>
      </p:pic>
    </p:spTree>
    <p:extLst>
      <p:ext uri="{BB962C8B-B14F-4D97-AF65-F5344CB8AC3E}">
        <p14:creationId xmlns:p14="http://schemas.microsoft.com/office/powerpoint/2010/main" val="869356177"/>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9332381" y="5828088"/>
            <a:ext cx="2255716" cy="664522"/>
          </a:xfrm>
          <a:prstGeom prst="rect">
            <a:avLst/>
          </a:prstGeom>
        </p:spPr>
      </p:pic>
      <p:sp>
        <p:nvSpPr>
          <p:cNvPr id="6" name="Subtítulo 2">
            <a:extLst>
              <a:ext uri="{FF2B5EF4-FFF2-40B4-BE49-F238E27FC236}">
                <a16:creationId xmlns:a16="http://schemas.microsoft.com/office/drawing/2014/main" id="{7B5BDAD4-FE42-4670-9B31-EACFB3062A4F}"/>
              </a:ext>
            </a:extLst>
          </p:cNvPr>
          <p:cNvSpPr txBox="1">
            <a:spLocks/>
          </p:cNvSpPr>
          <p:nvPr/>
        </p:nvSpPr>
        <p:spPr>
          <a:xfrm>
            <a:off x="3734233" y="6066040"/>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pic>
        <p:nvPicPr>
          <p:cNvPr id="4" name="Imagen 3"/>
          <p:cNvPicPr>
            <a:picLocks noChangeAspect="1"/>
          </p:cNvPicPr>
          <p:nvPr/>
        </p:nvPicPr>
        <p:blipFill rotWithShape="1">
          <a:blip r:embed="rId3"/>
          <a:srcRect l="9861" t="37408" r="10069" b="26172"/>
          <a:stretch/>
        </p:blipFill>
        <p:spPr>
          <a:xfrm>
            <a:off x="698500" y="736600"/>
            <a:ext cx="10889597" cy="5143500"/>
          </a:xfrm>
          <a:prstGeom prst="rect">
            <a:avLst/>
          </a:prstGeom>
        </p:spPr>
      </p:pic>
    </p:spTree>
    <p:extLst>
      <p:ext uri="{BB962C8B-B14F-4D97-AF65-F5344CB8AC3E}">
        <p14:creationId xmlns:p14="http://schemas.microsoft.com/office/powerpoint/2010/main" val="2397641900"/>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DA7C09-67C8-B747-8115-48A36C6B1579}"/>
              </a:ext>
            </a:extLst>
          </p:cNvPr>
          <p:cNvSpPr>
            <a:spLocks noGrp="1"/>
          </p:cNvSpPr>
          <p:nvPr>
            <p:ph type="title"/>
          </p:nvPr>
        </p:nvSpPr>
        <p:spPr>
          <a:xfrm>
            <a:off x="765025" y="1381125"/>
            <a:ext cx="9612971" cy="2669354"/>
          </a:xfrm>
        </p:spPr>
        <p:txBody>
          <a:bodyPr>
            <a:noAutofit/>
          </a:bodyPr>
          <a:lstStyle/>
          <a:p>
            <a:pPr algn="ctr">
              <a:lnSpc>
                <a:spcPct val="112000"/>
              </a:lnSpc>
              <a:spcBef>
                <a:spcPts val="0"/>
              </a:spcBef>
            </a:pPr>
            <a:r>
              <a:rPr lang="es-ES_tradnl" sz="3600" b="1" dirty="0">
                <a:solidFill>
                  <a:schemeClr val="tx2">
                    <a:lumMod val="75000"/>
                  </a:schemeClr>
                </a:solidFill>
                <a:latin typeface="Arial Black" panose="020B0A04020102020204" pitchFamily="34" charset="0"/>
                <a:ea typeface="+mn-ea"/>
                <a:cs typeface="+mn-cs"/>
              </a:rPr>
              <a:t>Procesos ESTRATÉGICOS.</a:t>
            </a:r>
            <a:br>
              <a:rPr lang="es-ES_tradnl" sz="3600" b="1" dirty="0">
                <a:solidFill>
                  <a:schemeClr val="tx2">
                    <a:lumMod val="75000"/>
                  </a:schemeClr>
                </a:solidFill>
                <a:latin typeface="Arial Black" panose="020B0A04020102020204" pitchFamily="34" charset="0"/>
                <a:ea typeface="+mn-ea"/>
                <a:cs typeface="+mn-cs"/>
              </a:rPr>
            </a:br>
            <a:r>
              <a:rPr lang="es-ES_tradnl" sz="3600" b="1" dirty="0">
                <a:solidFill>
                  <a:schemeClr val="tx2">
                    <a:lumMod val="75000"/>
                  </a:schemeClr>
                </a:solidFill>
                <a:latin typeface="Arial Black" panose="020B0A04020102020204" pitchFamily="34" charset="0"/>
                <a:ea typeface="+mn-ea"/>
                <a:cs typeface="+mn-cs"/>
              </a:rPr>
              <a:t/>
            </a:r>
            <a:br>
              <a:rPr lang="es-ES_tradnl" sz="3600" b="1" dirty="0">
                <a:solidFill>
                  <a:schemeClr val="tx2">
                    <a:lumMod val="75000"/>
                  </a:schemeClr>
                </a:solidFill>
                <a:latin typeface="Arial Black" panose="020B0A04020102020204" pitchFamily="34" charset="0"/>
                <a:ea typeface="+mn-ea"/>
                <a:cs typeface="+mn-cs"/>
              </a:rPr>
            </a:br>
            <a:r>
              <a:rPr lang="es-ES_tradnl" sz="3600" b="1" dirty="0">
                <a:solidFill>
                  <a:schemeClr val="tx2">
                    <a:lumMod val="75000"/>
                  </a:schemeClr>
                </a:solidFill>
                <a:latin typeface="Arial Black" panose="020B0A04020102020204" pitchFamily="34" charset="0"/>
              </a:rPr>
              <a:t>Informe DE GESTIÓN JURÍDICA.</a:t>
            </a:r>
            <a:endParaRPr lang="es-ES_tradnl" sz="4400" b="1" dirty="0">
              <a:solidFill>
                <a:schemeClr val="tx2">
                  <a:lumMod val="75000"/>
                </a:schemeClr>
              </a:solidFill>
              <a:latin typeface="Arial Black" panose="020B0A04020102020204" pitchFamily="34" charset="0"/>
              <a:ea typeface="+mn-ea"/>
              <a:cs typeface="+mn-cs"/>
            </a:endParaRPr>
          </a:p>
        </p:txBody>
      </p:sp>
      <p:sp>
        <p:nvSpPr>
          <p:cNvPr id="3" name="Marcador de texto 2">
            <a:extLst>
              <a:ext uri="{FF2B5EF4-FFF2-40B4-BE49-F238E27FC236}">
                <a16:creationId xmlns:a16="http://schemas.microsoft.com/office/drawing/2014/main" id="{D002C7D7-1958-2047-931F-7D96F4283CEF}"/>
              </a:ext>
            </a:extLst>
          </p:cNvPr>
          <p:cNvSpPr>
            <a:spLocks noGrp="1"/>
          </p:cNvSpPr>
          <p:nvPr>
            <p:ph type="body" idx="1"/>
          </p:nvPr>
        </p:nvSpPr>
        <p:spPr>
          <a:xfrm>
            <a:off x="1089766" y="4394220"/>
            <a:ext cx="9612971" cy="1028504"/>
          </a:xfrm>
        </p:spPr>
        <p:txBody>
          <a:bodyPr>
            <a:normAutofit fontScale="92500" lnSpcReduction="20000"/>
          </a:bodyPr>
          <a:lstStyle/>
          <a:p>
            <a:endParaRPr lang="es-ES" dirty="0"/>
          </a:p>
          <a:p>
            <a:pPr defTabSz="457200"/>
            <a:r>
              <a:rPr lang="es-ES" sz="2200" b="1" dirty="0">
                <a:solidFill>
                  <a:schemeClr val="tx2">
                    <a:lumMod val="75000"/>
                  </a:schemeClr>
                </a:solidFill>
                <a:latin typeface="Arial" panose="020B0604020202020204" pitchFamily="34" charset="0"/>
                <a:cs typeface="Arial" panose="020B0604020202020204" pitchFamily="34" charset="0"/>
              </a:rPr>
              <a:t>MARIO ALEJANDRO CADAVID CADAVID</a:t>
            </a:r>
          </a:p>
          <a:p>
            <a:pPr defTabSz="457200"/>
            <a:r>
              <a:rPr lang="es-CO" sz="2200" b="1" dirty="0">
                <a:solidFill>
                  <a:schemeClr val="tx2">
                    <a:lumMod val="75000"/>
                  </a:schemeClr>
                </a:solidFill>
                <a:latin typeface="Arial" panose="020B0604020202020204" pitchFamily="34" charset="0"/>
                <a:cs typeface="Arial" panose="020B0604020202020204" pitchFamily="34" charset="0"/>
              </a:rPr>
              <a:t>Gerente</a:t>
            </a:r>
            <a:endParaRPr lang="es-ES_tradnl" sz="2200" b="1" dirty="0">
              <a:solidFill>
                <a:schemeClr val="tx2">
                  <a:lumMod val="75000"/>
                </a:schemeClr>
              </a:solidFill>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id="{F616A928-E662-6146-ABE0-163238B5A9E3}"/>
              </a:ext>
            </a:extLst>
          </p:cNvPr>
          <p:cNvPicPr>
            <a:picLocks noChangeAspect="1"/>
          </p:cNvPicPr>
          <p:nvPr/>
        </p:nvPicPr>
        <p:blipFill>
          <a:blip r:embed="rId2"/>
          <a:stretch>
            <a:fillRect/>
          </a:stretch>
        </p:blipFill>
        <p:spPr>
          <a:xfrm>
            <a:off x="896431" y="5421883"/>
            <a:ext cx="2899680" cy="855177"/>
          </a:xfrm>
          <a:prstGeom prst="rect">
            <a:avLst/>
          </a:prstGeom>
        </p:spPr>
      </p:pic>
      <p:sp>
        <p:nvSpPr>
          <p:cNvPr id="6" name="Subtítulo 2">
            <a:extLst>
              <a:ext uri="{FF2B5EF4-FFF2-40B4-BE49-F238E27FC236}">
                <a16:creationId xmlns:a16="http://schemas.microsoft.com/office/drawing/2014/main" id="{7B5BDAD4-FE42-4670-9B31-EACFB3062A4F}"/>
              </a:ext>
            </a:extLst>
          </p:cNvPr>
          <p:cNvSpPr txBox="1">
            <a:spLocks/>
          </p:cNvSpPr>
          <p:nvPr/>
        </p:nvSpPr>
        <p:spPr>
          <a:xfrm>
            <a:off x="4098921" y="5744138"/>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Tree>
    <p:extLst>
      <p:ext uri="{BB962C8B-B14F-4D97-AF65-F5344CB8AC3E}">
        <p14:creationId xmlns:p14="http://schemas.microsoft.com/office/powerpoint/2010/main" val="68339005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6" y="284148"/>
            <a:ext cx="9601200" cy="467882"/>
          </a:xfrm>
        </p:spPr>
        <p:txBody>
          <a:bodyPr>
            <a:normAutofit/>
          </a:bodyPr>
          <a:lstStyle/>
          <a:p>
            <a:pPr defTabSz="457200"/>
            <a:r>
              <a:rPr lang="es-ES_tradnl" sz="2400" b="1" spc="-120" dirty="0">
                <a:solidFill>
                  <a:schemeClr val="tx2">
                    <a:lumMod val="75000"/>
                  </a:schemeClr>
                </a:solidFill>
                <a:latin typeface="Arial Black" pitchFamily="34" charset="0"/>
                <a:ea typeface="+mn-ea"/>
                <a:cs typeface="+mn-cs"/>
              </a:rPr>
              <a:t>Gestión Jurídica:</a:t>
            </a: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
        <p:nvSpPr>
          <p:cNvPr id="6" name="Rectángulo 5"/>
          <p:cNvSpPr/>
          <p:nvPr/>
        </p:nvSpPr>
        <p:spPr>
          <a:xfrm>
            <a:off x="3099276" y="675086"/>
            <a:ext cx="6970819" cy="523220"/>
          </a:xfrm>
          <a:prstGeom prst="rect">
            <a:avLst/>
          </a:prstGeom>
        </p:spPr>
        <p:txBody>
          <a:bodyPr wrap="none">
            <a:spAutoFit/>
          </a:bodyPr>
          <a:lstStyle/>
          <a:p>
            <a:r>
              <a:rPr lang="es-ES" sz="2800" b="1" spc="-120" dirty="0">
                <a:solidFill>
                  <a:schemeClr val="tx2">
                    <a:lumMod val="75000"/>
                  </a:schemeClr>
                </a:solidFill>
                <a:latin typeface="Arial Black" pitchFamily="34" charset="0"/>
              </a:rPr>
              <a:t>DEMANDAS, FALLOS Y SENTENCIAS.</a:t>
            </a:r>
          </a:p>
        </p:txBody>
      </p:sp>
      <p:graphicFrame>
        <p:nvGraphicFramePr>
          <p:cNvPr id="9" name="Tabla 8">
            <a:extLst>
              <a:ext uri="{FF2B5EF4-FFF2-40B4-BE49-F238E27FC236}">
                <a16:creationId xmlns:a16="http://schemas.microsoft.com/office/drawing/2014/main" id="{36928F83-0AB0-BFAA-ED82-49C2C8C67FBE}"/>
              </a:ext>
            </a:extLst>
          </p:cNvPr>
          <p:cNvGraphicFramePr>
            <a:graphicFrameLocks noGrp="1"/>
          </p:cNvGraphicFramePr>
          <p:nvPr>
            <p:extLst/>
          </p:nvPr>
        </p:nvGraphicFramePr>
        <p:xfrm>
          <a:off x="1028876" y="1354350"/>
          <a:ext cx="10265433" cy="5149661"/>
        </p:xfrm>
        <a:graphic>
          <a:graphicData uri="http://schemas.openxmlformats.org/drawingml/2006/table">
            <a:tbl>
              <a:tblPr firstRow="1" firstCol="1" bandRow="1">
                <a:tableStyleId>{5C22544A-7EE6-4342-B048-85BDC9FD1C3A}</a:tableStyleId>
              </a:tblPr>
              <a:tblGrid>
                <a:gridCol w="556091">
                  <a:extLst>
                    <a:ext uri="{9D8B030D-6E8A-4147-A177-3AD203B41FA5}">
                      <a16:colId xmlns:a16="http://schemas.microsoft.com/office/drawing/2014/main" val="2440617912"/>
                    </a:ext>
                  </a:extLst>
                </a:gridCol>
                <a:gridCol w="1302256">
                  <a:extLst>
                    <a:ext uri="{9D8B030D-6E8A-4147-A177-3AD203B41FA5}">
                      <a16:colId xmlns:a16="http://schemas.microsoft.com/office/drawing/2014/main" val="1715907142"/>
                    </a:ext>
                  </a:extLst>
                </a:gridCol>
                <a:gridCol w="1803233">
                  <a:extLst>
                    <a:ext uri="{9D8B030D-6E8A-4147-A177-3AD203B41FA5}">
                      <a16:colId xmlns:a16="http://schemas.microsoft.com/office/drawing/2014/main" val="815444739"/>
                    </a:ext>
                  </a:extLst>
                </a:gridCol>
                <a:gridCol w="1600442">
                  <a:extLst>
                    <a:ext uri="{9D8B030D-6E8A-4147-A177-3AD203B41FA5}">
                      <a16:colId xmlns:a16="http://schemas.microsoft.com/office/drawing/2014/main" val="3442032953"/>
                    </a:ext>
                  </a:extLst>
                </a:gridCol>
                <a:gridCol w="2197494">
                  <a:extLst>
                    <a:ext uri="{9D8B030D-6E8A-4147-A177-3AD203B41FA5}">
                      <a16:colId xmlns:a16="http://schemas.microsoft.com/office/drawing/2014/main" val="1475524281"/>
                    </a:ext>
                  </a:extLst>
                </a:gridCol>
                <a:gridCol w="2805917">
                  <a:extLst>
                    <a:ext uri="{9D8B030D-6E8A-4147-A177-3AD203B41FA5}">
                      <a16:colId xmlns:a16="http://schemas.microsoft.com/office/drawing/2014/main" val="2553897024"/>
                    </a:ext>
                  </a:extLst>
                </a:gridCol>
              </a:tblGrid>
              <a:tr h="229559">
                <a:tc>
                  <a:txBody>
                    <a:bodyPr/>
                    <a:lstStyle/>
                    <a:p>
                      <a:pPr algn="ctr">
                        <a:lnSpc>
                          <a:spcPct val="107000"/>
                        </a:lnSpc>
                        <a:spcAft>
                          <a:spcPts val="800"/>
                        </a:spcAft>
                        <a:buNone/>
                      </a:pPr>
                      <a:r>
                        <a:rPr lang="es-CO" sz="1600" kern="0" dirty="0">
                          <a:effectLst/>
                        </a:rPr>
                        <a:t>N°</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ctr">
                        <a:lnSpc>
                          <a:spcPct val="107000"/>
                        </a:lnSpc>
                        <a:spcAft>
                          <a:spcPts val="800"/>
                        </a:spcAft>
                        <a:buNone/>
                      </a:pPr>
                      <a:r>
                        <a:rPr lang="es-CO" sz="1600" kern="0" dirty="0">
                          <a:effectLst/>
                        </a:rPr>
                        <a:t>PROCESO</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ctr">
                        <a:lnSpc>
                          <a:spcPct val="107000"/>
                        </a:lnSpc>
                        <a:spcAft>
                          <a:spcPts val="800"/>
                        </a:spcAft>
                        <a:buNone/>
                      </a:pPr>
                      <a:r>
                        <a:rPr lang="es-CO" sz="1600" kern="0" dirty="0">
                          <a:effectLst/>
                        </a:rPr>
                        <a:t>DEMANDANTE </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ctr">
                        <a:lnSpc>
                          <a:spcPct val="107000"/>
                        </a:lnSpc>
                        <a:spcAft>
                          <a:spcPts val="800"/>
                        </a:spcAft>
                        <a:buNone/>
                      </a:pPr>
                      <a:r>
                        <a:rPr lang="es-CO" sz="1600" kern="0" dirty="0">
                          <a:effectLst/>
                        </a:rPr>
                        <a:t>DESPACHO</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ctr">
                        <a:lnSpc>
                          <a:spcPct val="107000"/>
                        </a:lnSpc>
                        <a:spcAft>
                          <a:spcPts val="800"/>
                        </a:spcAft>
                        <a:buNone/>
                      </a:pPr>
                      <a:r>
                        <a:rPr lang="es-CO" sz="1600" kern="0" dirty="0">
                          <a:effectLst/>
                        </a:rPr>
                        <a:t>RADICADO</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ctr">
                        <a:lnSpc>
                          <a:spcPct val="107000"/>
                        </a:lnSpc>
                        <a:spcAft>
                          <a:spcPts val="800"/>
                        </a:spcAft>
                        <a:buNone/>
                      </a:pPr>
                      <a:r>
                        <a:rPr lang="es-CO" sz="1600" kern="0" dirty="0">
                          <a:effectLst/>
                        </a:rPr>
                        <a:t>ACTUACIÓN  </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extLst>
                  <a:ext uri="{0D108BD9-81ED-4DB2-BD59-A6C34878D82A}">
                    <a16:rowId xmlns:a16="http://schemas.microsoft.com/office/drawing/2014/main" val="2590123802"/>
                  </a:ext>
                </a:extLst>
              </a:tr>
              <a:tr h="1911634">
                <a:tc>
                  <a:txBody>
                    <a:bodyPr/>
                    <a:lstStyle/>
                    <a:p>
                      <a:pPr algn="ctr">
                        <a:lnSpc>
                          <a:spcPct val="107000"/>
                        </a:lnSpc>
                        <a:spcAft>
                          <a:spcPts val="800"/>
                        </a:spcAft>
                        <a:buNone/>
                      </a:pPr>
                      <a:r>
                        <a:rPr lang="es-CO" sz="1400" kern="0" dirty="0">
                          <a:effectLst/>
                        </a:rPr>
                        <a:t> </a:t>
                      </a:r>
                      <a:endParaRPr lang="es-CO" sz="1400" kern="100" dirty="0">
                        <a:effectLst/>
                      </a:endParaRPr>
                    </a:p>
                    <a:p>
                      <a:pPr algn="ctr">
                        <a:lnSpc>
                          <a:spcPct val="107000"/>
                        </a:lnSpc>
                        <a:spcAft>
                          <a:spcPts val="800"/>
                        </a:spcAft>
                        <a:buNone/>
                      </a:pPr>
                      <a:r>
                        <a:rPr lang="es-CO" sz="1400" kern="0" dirty="0">
                          <a:effectLst/>
                        </a:rPr>
                        <a:t> </a:t>
                      </a:r>
                      <a:endParaRPr lang="es-CO" sz="1400" kern="100" dirty="0">
                        <a:effectLst/>
                      </a:endParaRPr>
                    </a:p>
                    <a:p>
                      <a:pPr algn="ctr">
                        <a:lnSpc>
                          <a:spcPct val="107000"/>
                        </a:lnSpc>
                        <a:spcAft>
                          <a:spcPts val="800"/>
                        </a:spcAft>
                        <a:buNone/>
                      </a:pPr>
                      <a:r>
                        <a:rPr lang="es-CO" sz="1400" kern="0" dirty="0">
                          <a:effectLst/>
                        </a:rPr>
                        <a:t> </a:t>
                      </a:r>
                      <a:endParaRPr lang="es-CO" sz="1400" kern="100" dirty="0">
                        <a:effectLst/>
                      </a:endParaRPr>
                    </a:p>
                    <a:p>
                      <a:pPr algn="ctr">
                        <a:lnSpc>
                          <a:spcPct val="107000"/>
                        </a:lnSpc>
                        <a:spcAft>
                          <a:spcPts val="800"/>
                        </a:spcAft>
                        <a:buNone/>
                      </a:pPr>
                      <a:r>
                        <a:rPr lang="es-CO" sz="1400" kern="0" dirty="0">
                          <a:effectLst/>
                        </a:rPr>
                        <a:t>1</a:t>
                      </a:r>
                      <a:endParaRPr lang="es-CO"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just">
                        <a:lnSpc>
                          <a:spcPct val="107000"/>
                        </a:lnSpc>
                        <a:spcAft>
                          <a:spcPts val="800"/>
                        </a:spcAft>
                        <a:buNone/>
                      </a:pPr>
                      <a:r>
                        <a:rPr lang="es-CO" sz="1200" kern="0" dirty="0">
                          <a:effectLst/>
                          <a:latin typeface="Franklin Gothic Book (Cuerpo)"/>
                        </a:rPr>
                        <a:t> </a:t>
                      </a:r>
                      <a:endParaRPr lang="es-CO" sz="1200" kern="100" dirty="0">
                        <a:effectLst/>
                        <a:latin typeface="Franklin Gothic Book (Cuerpo)"/>
                      </a:endParaRPr>
                    </a:p>
                    <a:p>
                      <a:pPr algn="just">
                        <a:lnSpc>
                          <a:spcPct val="107000"/>
                        </a:lnSpc>
                        <a:spcAft>
                          <a:spcPts val="800"/>
                        </a:spcAft>
                        <a:buNone/>
                      </a:pPr>
                      <a:r>
                        <a:rPr lang="es-CO" sz="1200" kern="0" dirty="0">
                          <a:effectLst/>
                          <a:latin typeface="Franklin Gothic Book (Cuerpo)"/>
                        </a:rPr>
                        <a:t> </a:t>
                      </a:r>
                      <a:endParaRPr lang="es-CO" sz="1200" kern="100" dirty="0">
                        <a:effectLst/>
                        <a:latin typeface="Franklin Gothic Book (Cuerpo)"/>
                      </a:endParaRPr>
                    </a:p>
                    <a:p>
                      <a:pPr algn="just">
                        <a:lnSpc>
                          <a:spcPct val="107000"/>
                        </a:lnSpc>
                        <a:spcAft>
                          <a:spcPts val="800"/>
                        </a:spcAft>
                        <a:buNone/>
                      </a:pPr>
                      <a:r>
                        <a:rPr lang="es-CO" sz="1200" kern="0" dirty="0">
                          <a:effectLst/>
                          <a:latin typeface="Franklin Gothic Book (Cuerpo)"/>
                        </a:rPr>
                        <a:t> </a:t>
                      </a:r>
                      <a:endParaRPr lang="es-CO" sz="1200" kern="100" dirty="0">
                        <a:effectLst/>
                        <a:latin typeface="Franklin Gothic Book (Cuerpo)"/>
                      </a:endParaRPr>
                    </a:p>
                    <a:p>
                      <a:pPr algn="just">
                        <a:lnSpc>
                          <a:spcPct val="107000"/>
                        </a:lnSpc>
                        <a:spcAft>
                          <a:spcPts val="800"/>
                        </a:spcAft>
                        <a:buNone/>
                      </a:pPr>
                      <a:r>
                        <a:rPr lang="es-CO" sz="1200" kern="0" dirty="0">
                          <a:effectLst/>
                          <a:latin typeface="Franklin Gothic Book (Cuerpo)"/>
                        </a:rPr>
                        <a:t>Nulidad y Restablecimiento del Derecho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23972" marR="23972" marT="0" marB="0"/>
                </a:tc>
                <a:tc>
                  <a:txBody>
                    <a:bodyPr/>
                    <a:lstStyle/>
                    <a:p>
                      <a:pPr algn="just">
                        <a:lnSpc>
                          <a:spcPct val="107000"/>
                        </a:lnSpc>
                        <a:spcAft>
                          <a:spcPts val="800"/>
                        </a:spcAft>
                        <a:buNone/>
                      </a:pPr>
                      <a:r>
                        <a:rPr lang="es-CO" sz="1200" kern="0" dirty="0">
                          <a:effectLst/>
                          <a:latin typeface="Franklin Gothic Book (Cuerpo)"/>
                        </a:rPr>
                        <a:t> </a:t>
                      </a:r>
                      <a:endParaRPr lang="es-CO" sz="1200" kern="100" dirty="0">
                        <a:effectLst/>
                        <a:latin typeface="Franklin Gothic Book (Cuerpo)"/>
                      </a:endParaRPr>
                    </a:p>
                    <a:p>
                      <a:pPr algn="just">
                        <a:lnSpc>
                          <a:spcPct val="107000"/>
                        </a:lnSpc>
                        <a:spcAft>
                          <a:spcPts val="800"/>
                        </a:spcAft>
                        <a:buNone/>
                      </a:pPr>
                      <a:r>
                        <a:rPr lang="es-CO" sz="1200" kern="0" dirty="0">
                          <a:effectLst/>
                          <a:latin typeface="Franklin Gothic Book (Cuerpo)"/>
                        </a:rPr>
                        <a:t> </a:t>
                      </a:r>
                      <a:endParaRPr lang="es-CO" sz="1200" kern="100" dirty="0">
                        <a:effectLst/>
                        <a:latin typeface="Franklin Gothic Book (Cuerpo)"/>
                      </a:endParaRPr>
                    </a:p>
                    <a:p>
                      <a:pPr algn="just">
                        <a:lnSpc>
                          <a:spcPct val="107000"/>
                        </a:lnSpc>
                        <a:spcAft>
                          <a:spcPts val="800"/>
                        </a:spcAft>
                        <a:buNone/>
                      </a:pPr>
                      <a:r>
                        <a:rPr lang="es-CO" sz="1200" kern="0" dirty="0">
                          <a:effectLst/>
                          <a:latin typeface="Franklin Gothic Book (Cuerpo)"/>
                        </a:rPr>
                        <a:t> </a:t>
                      </a:r>
                      <a:endParaRPr lang="es-CO" sz="1200" kern="100" dirty="0">
                        <a:effectLst/>
                        <a:latin typeface="Franklin Gothic Book (Cuerpo)"/>
                      </a:endParaRPr>
                    </a:p>
                    <a:p>
                      <a:pPr algn="just">
                        <a:lnSpc>
                          <a:spcPct val="107000"/>
                        </a:lnSpc>
                        <a:spcAft>
                          <a:spcPts val="800"/>
                        </a:spcAft>
                        <a:buNone/>
                      </a:pPr>
                      <a:r>
                        <a:rPr lang="es-CO" sz="1200" kern="0" dirty="0">
                          <a:effectLst/>
                          <a:latin typeface="Franklin Gothic Book (Cuerpo)"/>
                        </a:rPr>
                        <a:t>Lizeth Katherine Torres Hoyos </a:t>
                      </a:r>
                      <a:endParaRPr lang="es-CO" sz="1200" kern="100" dirty="0">
                        <a:effectLst/>
                        <a:latin typeface="Franklin Gothic Book (Cuerpo)"/>
                      </a:endParaRPr>
                    </a:p>
                    <a:p>
                      <a:pPr algn="ctr">
                        <a:lnSpc>
                          <a:spcPct val="107000"/>
                        </a:lnSpc>
                        <a:spcAft>
                          <a:spcPts val="800"/>
                        </a:spcAft>
                        <a:buNone/>
                      </a:pPr>
                      <a:r>
                        <a:rPr lang="es-CO" sz="1200" kern="0" dirty="0">
                          <a:effectLst/>
                          <a:latin typeface="Franklin Gothic Book (Cuerpo)"/>
                        </a:rPr>
                        <a:t>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23972" marR="23972" marT="0" marB="0"/>
                </a:tc>
                <a:tc>
                  <a:txBody>
                    <a:bodyPr/>
                    <a:lstStyle/>
                    <a:p>
                      <a:pPr algn="just">
                        <a:lnSpc>
                          <a:spcPct val="107000"/>
                        </a:lnSpc>
                        <a:spcAft>
                          <a:spcPts val="800"/>
                        </a:spcAft>
                        <a:buNone/>
                      </a:pPr>
                      <a:r>
                        <a:rPr lang="es-CO" sz="1200" kern="0" dirty="0">
                          <a:effectLst/>
                          <a:latin typeface="Franklin Gothic Book (Cuerpo)"/>
                        </a:rPr>
                        <a:t> </a:t>
                      </a:r>
                      <a:endParaRPr lang="es-CO" sz="1200" kern="100" dirty="0">
                        <a:effectLst/>
                        <a:latin typeface="Franklin Gothic Book (Cuerpo)"/>
                      </a:endParaRPr>
                    </a:p>
                    <a:p>
                      <a:pPr algn="just">
                        <a:lnSpc>
                          <a:spcPct val="107000"/>
                        </a:lnSpc>
                        <a:spcAft>
                          <a:spcPts val="800"/>
                        </a:spcAft>
                        <a:buNone/>
                      </a:pPr>
                      <a:r>
                        <a:rPr lang="es-CO" sz="1200" kern="0" dirty="0">
                          <a:effectLst/>
                          <a:latin typeface="Franklin Gothic Book (Cuerpo)"/>
                        </a:rPr>
                        <a:t> </a:t>
                      </a:r>
                      <a:endParaRPr lang="es-CO" sz="1200" kern="100" dirty="0">
                        <a:effectLst/>
                        <a:latin typeface="Franklin Gothic Book (Cuerpo)"/>
                      </a:endParaRPr>
                    </a:p>
                    <a:p>
                      <a:pPr algn="just">
                        <a:lnSpc>
                          <a:spcPct val="107000"/>
                        </a:lnSpc>
                        <a:spcAft>
                          <a:spcPts val="800"/>
                        </a:spcAft>
                        <a:buNone/>
                      </a:pPr>
                      <a:r>
                        <a:rPr lang="es-CO" sz="1200" kern="0" dirty="0">
                          <a:effectLst/>
                          <a:latin typeface="Franklin Gothic Book (Cuerpo)"/>
                        </a:rPr>
                        <a:t>Juzgado 27 Administrativo Oral del Circuito de Medellín. </a:t>
                      </a:r>
                      <a:endParaRPr lang="es-CO" sz="1200" kern="100" dirty="0">
                        <a:effectLst/>
                        <a:latin typeface="Franklin Gothic Book (Cuerpo)"/>
                      </a:endParaRPr>
                    </a:p>
                    <a:p>
                      <a:pPr algn="just">
                        <a:lnSpc>
                          <a:spcPct val="107000"/>
                        </a:lnSpc>
                        <a:spcAft>
                          <a:spcPts val="800"/>
                        </a:spcAft>
                        <a:buNone/>
                      </a:pPr>
                      <a:r>
                        <a:rPr lang="es-CO" sz="1200" kern="0" dirty="0">
                          <a:effectLst/>
                          <a:latin typeface="Franklin Gothic Book (Cuerpo)"/>
                        </a:rPr>
                        <a:t>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23972" marR="23972" marT="0" marB="0"/>
                </a:tc>
                <a:tc>
                  <a:txBody>
                    <a:bodyPr/>
                    <a:lstStyle/>
                    <a:p>
                      <a:pPr algn="ctr">
                        <a:lnSpc>
                          <a:spcPct val="107000"/>
                        </a:lnSpc>
                        <a:spcAft>
                          <a:spcPts val="800"/>
                        </a:spcAft>
                        <a:buNone/>
                      </a:pPr>
                      <a:r>
                        <a:rPr lang="es-CO" sz="1200" kern="0" dirty="0">
                          <a:effectLst/>
                          <a:latin typeface="Franklin Gothic Book (Cuerpo)"/>
                        </a:rPr>
                        <a:t> </a:t>
                      </a:r>
                      <a:endParaRPr lang="es-CO" sz="1200" kern="100" dirty="0">
                        <a:effectLst/>
                        <a:latin typeface="Franklin Gothic Book (Cuerpo)"/>
                      </a:endParaRPr>
                    </a:p>
                    <a:p>
                      <a:pPr algn="ctr">
                        <a:lnSpc>
                          <a:spcPct val="107000"/>
                        </a:lnSpc>
                        <a:spcAft>
                          <a:spcPts val="800"/>
                        </a:spcAft>
                        <a:buNone/>
                      </a:pPr>
                      <a:r>
                        <a:rPr lang="es-CO" sz="1200" kern="0" dirty="0">
                          <a:effectLst/>
                          <a:latin typeface="Franklin Gothic Book (Cuerpo)"/>
                        </a:rPr>
                        <a:t> </a:t>
                      </a:r>
                      <a:endParaRPr lang="es-CO" sz="1200" kern="100" dirty="0">
                        <a:effectLst/>
                        <a:latin typeface="Franklin Gothic Book (Cuerpo)"/>
                      </a:endParaRPr>
                    </a:p>
                    <a:p>
                      <a:pPr algn="ctr">
                        <a:lnSpc>
                          <a:spcPct val="107000"/>
                        </a:lnSpc>
                        <a:spcAft>
                          <a:spcPts val="800"/>
                        </a:spcAft>
                        <a:buNone/>
                      </a:pPr>
                      <a:r>
                        <a:rPr lang="es-CO" sz="1200" kern="0" dirty="0">
                          <a:effectLst/>
                          <a:latin typeface="Franklin Gothic Book (Cuerpo)"/>
                        </a:rPr>
                        <a:t> </a:t>
                      </a:r>
                      <a:endParaRPr lang="es-CO" sz="1200" kern="100" dirty="0">
                        <a:effectLst/>
                        <a:latin typeface="Franklin Gothic Book (Cuerpo)"/>
                      </a:endParaRPr>
                    </a:p>
                    <a:p>
                      <a:pPr algn="ctr">
                        <a:lnSpc>
                          <a:spcPct val="107000"/>
                        </a:lnSpc>
                        <a:spcAft>
                          <a:spcPts val="800"/>
                        </a:spcAft>
                        <a:buNone/>
                      </a:pPr>
                      <a:r>
                        <a:rPr lang="es-CO" sz="1200" kern="0" dirty="0">
                          <a:effectLst/>
                          <a:latin typeface="Franklin Gothic Book (Cuerpo)"/>
                        </a:rPr>
                        <a:t>05001333302720210027600</a:t>
                      </a:r>
                      <a:endParaRPr lang="es-CO" sz="1200" kern="100" dirty="0">
                        <a:effectLst/>
                        <a:latin typeface="Franklin Gothic Book (Cuerpo)"/>
                      </a:endParaRPr>
                    </a:p>
                    <a:p>
                      <a:pPr algn="ctr">
                        <a:lnSpc>
                          <a:spcPct val="107000"/>
                        </a:lnSpc>
                        <a:spcAft>
                          <a:spcPts val="800"/>
                        </a:spcAft>
                        <a:buNone/>
                      </a:pPr>
                      <a:r>
                        <a:rPr lang="es-CO" sz="1200" kern="0" dirty="0">
                          <a:effectLst/>
                          <a:latin typeface="Franklin Gothic Book (Cuerpo)"/>
                        </a:rPr>
                        <a:t>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23972" marR="23972" marT="0" marB="0"/>
                </a:tc>
                <a:tc>
                  <a:txBody>
                    <a:bodyPr/>
                    <a:lstStyle/>
                    <a:p>
                      <a:pPr algn="just">
                        <a:lnSpc>
                          <a:spcPct val="107000"/>
                        </a:lnSpc>
                        <a:spcAft>
                          <a:spcPts val="800"/>
                        </a:spcAft>
                        <a:buNone/>
                      </a:pPr>
                      <a:r>
                        <a:rPr lang="es-CO" sz="1200" kern="0" dirty="0">
                          <a:effectLst/>
                          <a:latin typeface="Franklin Gothic Book (Cuerpo)"/>
                        </a:rPr>
                        <a:t>6 DE AGOSTO DE 2025. </a:t>
                      </a:r>
                      <a:endParaRPr lang="es-CO" sz="1200" kern="100" dirty="0">
                        <a:effectLst/>
                        <a:latin typeface="Franklin Gothic Book (Cuerpo)"/>
                      </a:endParaRPr>
                    </a:p>
                    <a:p>
                      <a:pPr algn="just">
                        <a:lnSpc>
                          <a:spcPct val="107000"/>
                        </a:lnSpc>
                        <a:spcAft>
                          <a:spcPts val="800"/>
                        </a:spcAft>
                        <a:buNone/>
                      </a:pPr>
                      <a:r>
                        <a:rPr lang="es-CO" sz="1200" kern="0" dirty="0">
                          <a:effectLst/>
                          <a:latin typeface="Franklin Gothic Book (Cuerpo)"/>
                        </a:rPr>
                        <a:t>Auto que fija fecha de continuación de audiencia inicial para el MIERCOLES 27 DE AGOSTO DE 2025 A LAS 08:30 A.M.</a:t>
                      </a:r>
                      <a:endParaRPr lang="es-CO" sz="1200" kern="100" dirty="0">
                        <a:effectLst/>
                        <a:latin typeface="Franklin Gothic Book (Cuerpo)"/>
                      </a:endParaRPr>
                    </a:p>
                    <a:p>
                      <a:pPr algn="just">
                        <a:lnSpc>
                          <a:spcPct val="107000"/>
                        </a:lnSpc>
                        <a:spcAft>
                          <a:spcPts val="800"/>
                        </a:spcAft>
                        <a:buNone/>
                      </a:pPr>
                      <a:r>
                        <a:rPr lang="es-CO" sz="1200" kern="0" dirty="0">
                          <a:effectLst/>
                          <a:latin typeface="Franklin Gothic Book (Cuerpo)"/>
                        </a:rPr>
                        <a:t> </a:t>
                      </a:r>
                      <a:endParaRPr lang="es-CO" sz="1200" kern="100" dirty="0">
                        <a:effectLst/>
                        <a:latin typeface="Franklin Gothic Book (Cuerpo)"/>
                      </a:endParaRPr>
                    </a:p>
                    <a:p>
                      <a:pPr algn="just">
                        <a:lnSpc>
                          <a:spcPct val="107000"/>
                        </a:lnSpc>
                        <a:spcAft>
                          <a:spcPts val="800"/>
                        </a:spcAft>
                        <a:buNone/>
                      </a:pPr>
                      <a:r>
                        <a:rPr lang="es-CO" sz="1200" kern="0" dirty="0">
                          <a:effectLst/>
                          <a:latin typeface="Franklin Gothic Book (Cuerpo)"/>
                        </a:rPr>
                        <a:t>2 DE SEPTIEMBRE DE 2025</a:t>
                      </a:r>
                      <a:endParaRPr lang="es-CO" sz="1200" kern="100" dirty="0">
                        <a:effectLst/>
                        <a:latin typeface="Franklin Gothic Book (Cuerpo)"/>
                      </a:endParaRPr>
                    </a:p>
                    <a:p>
                      <a:pPr algn="just">
                        <a:lnSpc>
                          <a:spcPct val="107000"/>
                        </a:lnSpc>
                        <a:spcAft>
                          <a:spcPts val="800"/>
                        </a:spcAft>
                        <a:buNone/>
                      </a:pPr>
                      <a:r>
                        <a:rPr lang="es-CO" sz="1200" kern="0" dirty="0">
                          <a:effectLst/>
                          <a:latin typeface="Franklin Gothic Book (Cuerpo)"/>
                        </a:rPr>
                        <a:t>Proceso finalizado por decisión absolutoria. </a:t>
                      </a:r>
                      <a:endParaRPr lang="es-CO" sz="1200" kern="100" dirty="0">
                        <a:effectLst/>
                        <a:latin typeface="Franklin Gothic Book (Cuerpo)"/>
                      </a:endParaRPr>
                    </a:p>
                    <a:p>
                      <a:pPr algn="just">
                        <a:lnSpc>
                          <a:spcPct val="107000"/>
                        </a:lnSpc>
                        <a:spcAft>
                          <a:spcPts val="800"/>
                        </a:spcAft>
                        <a:buNone/>
                      </a:pPr>
                      <a:r>
                        <a:rPr lang="es-CO" sz="1200" kern="0" dirty="0">
                          <a:effectLst/>
                          <a:latin typeface="Franklin Gothic Book (Cuerpo)"/>
                        </a:rPr>
                        <a:t>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23972" marR="23972" marT="0" marB="0"/>
                </a:tc>
                <a:extLst>
                  <a:ext uri="{0D108BD9-81ED-4DB2-BD59-A6C34878D82A}">
                    <a16:rowId xmlns:a16="http://schemas.microsoft.com/office/drawing/2014/main" val="1318969664"/>
                  </a:ext>
                </a:extLst>
              </a:tr>
              <a:tr h="2379047">
                <a:tc>
                  <a:txBody>
                    <a:bodyPr/>
                    <a:lstStyle/>
                    <a:p>
                      <a:pPr algn="ctr">
                        <a:lnSpc>
                          <a:spcPct val="107000"/>
                        </a:lnSpc>
                        <a:spcAft>
                          <a:spcPts val="800"/>
                        </a:spcAft>
                        <a:buNone/>
                      </a:pPr>
                      <a:endParaRPr lang="es-CO"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buNone/>
                      </a:pPr>
                      <a:endParaRPr lang="es-CO"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buNone/>
                      </a:pPr>
                      <a:r>
                        <a:rPr lang="es-CO" sz="1400" kern="100" dirty="0">
                          <a:effectLst/>
                          <a:latin typeface="Calibri" panose="020F0502020204030204" pitchFamily="34" charset="0"/>
                          <a:ea typeface="Calibri" panose="020F0502020204030204" pitchFamily="34" charset="0"/>
                          <a:cs typeface="Times New Roman" panose="02020603050405020304" pitchFamily="18" charset="0"/>
                        </a:rPr>
                        <a:t>2</a:t>
                      </a:r>
                    </a:p>
                  </a:txBody>
                  <a:tcPr marL="23972" marR="23972" marT="0" marB="0"/>
                </a:tc>
                <a:tc>
                  <a:txBody>
                    <a:bodyPr/>
                    <a:lstStyle/>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Times New Roman" panose="02020603050405020304" pitchFamily="18"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Times New Roman" panose="02020603050405020304" pitchFamily="18" charset="0"/>
                        </a:rPr>
                        <a:t>Nulidad y Restablecimiento del Derecho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Times New Roman" panose="02020603050405020304" pitchFamily="18"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Times New Roman" panose="02020603050405020304" pitchFamily="18" charset="0"/>
                        </a:rPr>
                        <a:t>Juan Fernando Gaviria Londoño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Times New Roman" panose="02020603050405020304" pitchFamily="18"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Times New Roman" panose="02020603050405020304" pitchFamily="18"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Times New Roman" panose="02020603050405020304" pitchFamily="18" charset="0"/>
                        </a:rPr>
                        <a:t>Juzgado 24 Administrativo Oral del Circuito de Medellín.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Times New Roman" panose="02020603050405020304" pitchFamily="18"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Times New Roman" panose="02020603050405020304" pitchFamily="18"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Times New Roman" panose="02020603050405020304" pitchFamily="18"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Times New Roman" panose="02020603050405020304" pitchFamily="18" charset="0"/>
                        </a:rPr>
                        <a:t>05001333302420240019500</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Times New Roman" panose="02020603050405020304" pitchFamily="18"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Times New Roman" panose="02020603050405020304" pitchFamily="18" charset="0"/>
                        </a:rPr>
                        <a:t>25 DE JUNIO DE 2025</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Times New Roman" panose="02020603050405020304" pitchFamily="18" charset="0"/>
                        </a:rPr>
                        <a:t>Solicitud del apoderado del demandante de admisibilidad, y fijación de fecha.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Times New Roman" panose="02020603050405020304" pitchFamily="18" charset="0"/>
                        </a:rPr>
                        <a:t>7 DE NOVIEMBRE DE 2025</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Times New Roman" panose="02020603050405020304" pitchFamily="18" charset="0"/>
                        </a:rPr>
                        <a:t>Se efectuó pronunciamiento en reforma a demanda por parte de la E.S.E.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Times New Roman" panose="02020603050405020304" pitchFamily="18" charset="0"/>
                        </a:rPr>
                        <a:t> 12 DE DICIEMBRE DE 2025</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Times New Roman" panose="02020603050405020304" pitchFamily="18" charset="0"/>
                        </a:rPr>
                        <a:t>Traslado excepciones en reforma a la demanda</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50128734"/>
                  </a:ext>
                </a:extLst>
              </a:tr>
            </a:tbl>
          </a:graphicData>
        </a:graphic>
      </p:graphicFrame>
    </p:spTree>
    <p:extLst>
      <p:ext uri="{BB962C8B-B14F-4D97-AF65-F5344CB8AC3E}">
        <p14:creationId xmlns:p14="http://schemas.microsoft.com/office/powerpoint/2010/main" val="1747757488"/>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6" y="284148"/>
            <a:ext cx="9601200" cy="467882"/>
          </a:xfrm>
        </p:spPr>
        <p:txBody>
          <a:bodyPr>
            <a:normAutofit/>
          </a:bodyPr>
          <a:lstStyle/>
          <a:p>
            <a:pPr defTabSz="457200"/>
            <a:r>
              <a:rPr lang="es-ES_tradnl" sz="2400" b="1" spc="-120" dirty="0">
                <a:solidFill>
                  <a:schemeClr val="tx2">
                    <a:lumMod val="75000"/>
                  </a:schemeClr>
                </a:solidFill>
                <a:latin typeface="Arial Black" pitchFamily="34" charset="0"/>
                <a:ea typeface="+mn-ea"/>
                <a:cs typeface="+mn-cs"/>
              </a:rPr>
              <a:t>Gestión Jurídica:</a:t>
            </a: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
        <p:nvSpPr>
          <p:cNvPr id="6" name="Rectángulo 5"/>
          <p:cNvSpPr/>
          <p:nvPr/>
        </p:nvSpPr>
        <p:spPr>
          <a:xfrm>
            <a:off x="3099276" y="675086"/>
            <a:ext cx="7244227" cy="523220"/>
          </a:xfrm>
          <a:prstGeom prst="rect">
            <a:avLst/>
          </a:prstGeom>
        </p:spPr>
        <p:txBody>
          <a:bodyPr wrap="none">
            <a:spAutoFit/>
          </a:bodyPr>
          <a:lstStyle/>
          <a:p>
            <a:r>
              <a:rPr lang="es-ES" sz="2800" b="1" spc="-120" dirty="0">
                <a:solidFill>
                  <a:schemeClr val="tx2">
                    <a:lumMod val="75000"/>
                  </a:schemeClr>
                </a:solidFill>
                <a:latin typeface="Arial Black" pitchFamily="34" charset="0"/>
              </a:rPr>
              <a:t>DEMANDAS, FALLOS Y SENTENCIAS.</a:t>
            </a:r>
          </a:p>
        </p:txBody>
      </p:sp>
      <p:graphicFrame>
        <p:nvGraphicFramePr>
          <p:cNvPr id="3" name="Tabla 2">
            <a:extLst>
              <a:ext uri="{FF2B5EF4-FFF2-40B4-BE49-F238E27FC236}">
                <a16:creationId xmlns:a16="http://schemas.microsoft.com/office/drawing/2014/main" id="{9F6B6E96-3256-6016-3DBC-C837373129E4}"/>
              </a:ext>
            </a:extLst>
          </p:cNvPr>
          <p:cNvGraphicFramePr>
            <a:graphicFrameLocks noGrp="1"/>
          </p:cNvGraphicFramePr>
          <p:nvPr>
            <p:extLst/>
          </p:nvPr>
        </p:nvGraphicFramePr>
        <p:xfrm>
          <a:off x="1028876" y="1354350"/>
          <a:ext cx="10265433" cy="3812140"/>
        </p:xfrm>
        <a:graphic>
          <a:graphicData uri="http://schemas.openxmlformats.org/drawingml/2006/table">
            <a:tbl>
              <a:tblPr firstRow="1" firstCol="1" bandRow="1">
                <a:tableStyleId>{5C22544A-7EE6-4342-B048-85BDC9FD1C3A}</a:tableStyleId>
              </a:tblPr>
              <a:tblGrid>
                <a:gridCol w="556091">
                  <a:extLst>
                    <a:ext uri="{9D8B030D-6E8A-4147-A177-3AD203B41FA5}">
                      <a16:colId xmlns:a16="http://schemas.microsoft.com/office/drawing/2014/main" val="2440617912"/>
                    </a:ext>
                  </a:extLst>
                </a:gridCol>
                <a:gridCol w="1302256">
                  <a:extLst>
                    <a:ext uri="{9D8B030D-6E8A-4147-A177-3AD203B41FA5}">
                      <a16:colId xmlns:a16="http://schemas.microsoft.com/office/drawing/2014/main" val="1715907142"/>
                    </a:ext>
                  </a:extLst>
                </a:gridCol>
                <a:gridCol w="1803233">
                  <a:extLst>
                    <a:ext uri="{9D8B030D-6E8A-4147-A177-3AD203B41FA5}">
                      <a16:colId xmlns:a16="http://schemas.microsoft.com/office/drawing/2014/main" val="815444739"/>
                    </a:ext>
                  </a:extLst>
                </a:gridCol>
                <a:gridCol w="1600442">
                  <a:extLst>
                    <a:ext uri="{9D8B030D-6E8A-4147-A177-3AD203B41FA5}">
                      <a16:colId xmlns:a16="http://schemas.microsoft.com/office/drawing/2014/main" val="3442032953"/>
                    </a:ext>
                  </a:extLst>
                </a:gridCol>
                <a:gridCol w="2266506">
                  <a:extLst>
                    <a:ext uri="{9D8B030D-6E8A-4147-A177-3AD203B41FA5}">
                      <a16:colId xmlns:a16="http://schemas.microsoft.com/office/drawing/2014/main" val="1475524281"/>
                    </a:ext>
                  </a:extLst>
                </a:gridCol>
                <a:gridCol w="2736905">
                  <a:extLst>
                    <a:ext uri="{9D8B030D-6E8A-4147-A177-3AD203B41FA5}">
                      <a16:colId xmlns:a16="http://schemas.microsoft.com/office/drawing/2014/main" val="2553897024"/>
                    </a:ext>
                  </a:extLst>
                </a:gridCol>
              </a:tblGrid>
              <a:tr h="198322">
                <a:tc>
                  <a:txBody>
                    <a:bodyPr/>
                    <a:lstStyle/>
                    <a:p>
                      <a:pPr algn="ctr">
                        <a:lnSpc>
                          <a:spcPct val="107000"/>
                        </a:lnSpc>
                        <a:spcAft>
                          <a:spcPts val="800"/>
                        </a:spcAft>
                        <a:buNone/>
                      </a:pPr>
                      <a:r>
                        <a:rPr lang="es-CO" sz="1600" kern="0" dirty="0">
                          <a:effectLst/>
                        </a:rPr>
                        <a:t>N°</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ctr">
                        <a:lnSpc>
                          <a:spcPct val="107000"/>
                        </a:lnSpc>
                        <a:spcAft>
                          <a:spcPts val="800"/>
                        </a:spcAft>
                        <a:buNone/>
                      </a:pPr>
                      <a:r>
                        <a:rPr lang="es-CO" sz="1600" kern="0" dirty="0">
                          <a:effectLst/>
                        </a:rPr>
                        <a:t>PROCESO</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ctr">
                        <a:lnSpc>
                          <a:spcPct val="107000"/>
                        </a:lnSpc>
                        <a:spcAft>
                          <a:spcPts val="800"/>
                        </a:spcAft>
                        <a:buNone/>
                      </a:pPr>
                      <a:r>
                        <a:rPr lang="es-CO" sz="1600" kern="0" dirty="0">
                          <a:effectLst/>
                        </a:rPr>
                        <a:t>DEMANDANTE </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ctr">
                        <a:lnSpc>
                          <a:spcPct val="107000"/>
                        </a:lnSpc>
                        <a:spcAft>
                          <a:spcPts val="800"/>
                        </a:spcAft>
                        <a:buNone/>
                      </a:pPr>
                      <a:r>
                        <a:rPr lang="es-CO" sz="1600" kern="0" dirty="0">
                          <a:effectLst/>
                        </a:rPr>
                        <a:t>DESPACHO</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ctr">
                        <a:lnSpc>
                          <a:spcPct val="107000"/>
                        </a:lnSpc>
                        <a:spcAft>
                          <a:spcPts val="800"/>
                        </a:spcAft>
                        <a:buNone/>
                      </a:pPr>
                      <a:r>
                        <a:rPr lang="es-CO" sz="1600" kern="0" dirty="0">
                          <a:effectLst/>
                        </a:rPr>
                        <a:t>RADICADO</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ctr">
                        <a:lnSpc>
                          <a:spcPct val="107000"/>
                        </a:lnSpc>
                        <a:spcAft>
                          <a:spcPts val="800"/>
                        </a:spcAft>
                        <a:buNone/>
                      </a:pPr>
                      <a:r>
                        <a:rPr lang="es-CO" sz="1600" kern="0" dirty="0">
                          <a:effectLst/>
                        </a:rPr>
                        <a:t>ACTUACIÓN  </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extLst>
                  <a:ext uri="{0D108BD9-81ED-4DB2-BD59-A6C34878D82A}">
                    <a16:rowId xmlns:a16="http://schemas.microsoft.com/office/drawing/2014/main" val="2590123802"/>
                  </a:ext>
                </a:extLst>
              </a:tr>
              <a:tr h="1529686">
                <a:tc>
                  <a:txBody>
                    <a:bodyPr/>
                    <a:lstStyle/>
                    <a:p>
                      <a:pPr algn="ctr">
                        <a:lnSpc>
                          <a:spcPct val="107000"/>
                        </a:lnSpc>
                        <a:spcAft>
                          <a:spcPts val="800"/>
                        </a:spcAft>
                        <a:buNone/>
                      </a:pPr>
                      <a:r>
                        <a:rPr lang="es-CO" sz="1400" kern="0" dirty="0">
                          <a:effectLst/>
                        </a:rPr>
                        <a:t> </a:t>
                      </a:r>
                      <a:endParaRPr lang="es-CO" sz="1400" kern="100" dirty="0">
                        <a:effectLst/>
                      </a:endParaRPr>
                    </a:p>
                    <a:p>
                      <a:pPr algn="ctr">
                        <a:lnSpc>
                          <a:spcPct val="107000"/>
                        </a:lnSpc>
                        <a:spcAft>
                          <a:spcPts val="800"/>
                        </a:spcAft>
                        <a:buNone/>
                      </a:pPr>
                      <a:r>
                        <a:rPr lang="es-CO" sz="1400" kern="0" dirty="0">
                          <a:effectLst/>
                        </a:rPr>
                        <a:t> </a:t>
                      </a:r>
                      <a:endParaRPr lang="es-CO" sz="1400" kern="100" dirty="0">
                        <a:effectLst/>
                      </a:endParaRPr>
                    </a:p>
                    <a:p>
                      <a:pPr algn="ctr">
                        <a:lnSpc>
                          <a:spcPct val="107000"/>
                        </a:lnSpc>
                        <a:spcAft>
                          <a:spcPts val="800"/>
                        </a:spcAft>
                        <a:buNone/>
                      </a:pPr>
                      <a:r>
                        <a:rPr lang="es-CO" sz="1400" kern="0" dirty="0">
                          <a:effectLst/>
                        </a:rPr>
                        <a:t> </a:t>
                      </a:r>
                      <a:endParaRPr lang="es-CO" sz="1400" kern="100" dirty="0">
                        <a:effectLst/>
                      </a:endParaRPr>
                    </a:p>
                    <a:p>
                      <a:pPr algn="ctr">
                        <a:lnSpc>
                          <a:spcPct val="107000"/>
                        </a:lnSpc>
                        <a:spcAft>
                          <a:spcPts val="800"/>
                        </a:spcAft>
                        <a:buNone/>
                      </a:pPr>
                      <a:r>
                        <a:rPr lang="es-CO" sz="1400" kern="0" dirty="0">
                          <a:effectLst/>
                        </a:rPr>
                        <a:t>3</a:t>
                      </a:r>
                      <a:endParaRPr lang="es-CO"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Nulidad y Restablecimiento del Derecho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Argemiro Álvarez López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Juzgado 26 Administrativo Oral del Circuito de Medellín.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05001333302620210036600</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2 DE AGOSTO DE 2024 </a:t>
                      </a: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Al Despacho para Sentencia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18969664"/>
                  </a:ext>
                </a:extLst>
              </a:tr>
              <a:tr h="1903710">
                <a:tc>
                  <a:txBody>
                    <a:bodyPr/>
                    <a:lstStyle/>
                    <a:p>
                      <a:pPr algn="ctr">
                        <a:lnSpc>
                          <a:spcPct val="107000"/>
                        </a:lnSpc>
                        <a:spcAft>
                          <a:spcPts val="800"/>
                        </a:spcAft>
                        <a:buNone/>
                      </a:pPr>
                      <a:endParaRPr lang="es-CO"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buNone/>
                      </a:pPr>
                      <a:endParaRPr lang="es-CO"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buNone/>
                      </a:pPr>
                      <a:r>
                        <a:rPr lang="es-CO" sz="1400" kern="100" dirty="0">
                          <a:effectLst/>
                          <a:latin typeface="Calibri" panose="020F0502020204030204" pitchFamily="34" charset="0"/>
                          <a:ea typeface="Calibri" panose="020F0502020204030204" pitchFamily="34" charset="0"/>
                          <a:cs typeface="Times New Roman" panose="02020603050405020304" pitchFamily="18" charset="0"/>
                        </a:rPr>
                        <a:t>4</a:t>
                      </a:r>
                    </a:p>
                  </a:txBody>
                  <a:tcPr marL="23972" marR="23972" marT="0" marB="0"/>
                </a:tc>
                <a:tc>
                  <a:txBody>
                    <a:bodyPr/>
                    <a:lstStyle/>
                    <a:p>
                      <a:pPr algn="just">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Reparación Directa </a:t>
                      </a:r>
                      <a:endParaRPr lang="es-CO" sz="1200" kern="10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Liliana Andrea Palacio Rendón </a:t>
                      </a:r>
                      <a:endParaRPr lang="es-CO" sz="1200" kern="10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Juzgado 34 Administrativo Oral del Circuito de Medellín. </a:t>
                      </a:r>
                      <a:endParaRPr lang="es-CO" sz="1200" kern="10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05001333303420240000600</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29 DE SEPTIEMBRE DE 2025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Convoca a las partes para celebración de audiencia inicial virtual el 14 de abril de 2026 a las 2:00 P.M.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50128734"/>
                  </a:ext>
                </a:extLst>
              </a:tr>
            </a:tbl>
          </a:graphicData>
        </a:graphic>
      </p:graphicFrame>
    </p:spTree>
    <p:extLst>
      <p:ext uri="{BB962C8B-B14F-4D97-AF65-F5344CB8AC3E}">
        <p14:creationId xmlns:p14="http://schemas.microsoft.com/office/powerpoint/2010/main" val="1587678376"/>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6" y="284148"/>
            <a:ext cx="9601200" cy="467882"/>
          </a:xfrm>
        </p:spPr>
        <p:txBody>
          <a:bodyPr>
            <a:normAutofit/>
          </a:bodyPr>
          <a:lstStyle/>
          <a:p>
            <a:pPr defTabSz="457200"/>
            <a:r>
              <a:rPr lang="es-ES_tradnl" sz="2400" b="1" spc="-120" dirty="0">
                <a:solidFill>
                  <a:schemeClr val="tx2">
                    <a:lumMod val="75000"/>
                  </a:schemeClr>
                </a:solidFill>
                <a:latin typeface="Arial Black" pitchFamily="34" charset="0"/>
                <a:ea typeface="+mn-ea"/>
                <a:cs typeface="+mn-cs"/>
              </a:rPr>
              <a:t>Gestión Jurídica:</a:t>
            </a: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
        <p:nvSpPr>
          <p:cNvPr id="6" name="Rectángulo 5"/>
          <p:cNvSpPr/>
          <p:nvPr/>
        </p:nvSpPr>
        <p:spPr>
          <a:xfrm>
            <a:off x="1508601" y="752030"/>
            <a:ext cx="9615133" cy="523220"/>
          </a:xfrm>
          <a:prstGeom prst="rect">
            <a:avLst/>
          </a:prstGeom>
        </p:spPr>
        <p:txBody>
          <a:bodyPr wrap="none">
            <a:spAutoFit/>
          </a:bodyPr>
          <a:lstStyle/>
          <a:p>
            <a:r>
              <a:rPr lang="es-ES" sz="2800" b="1" spc="-120" dirty="0">
                <a:solidFill>
                  <a:schemeClr val="tx2">
                    <a:lumMod val="75000"/>
                  </a:schemeClr>
                </a:solidFill>
                <a:latin typeface="Arial Black" pitchFamily="34" charset="0"/>
              </a:rPr>
              <a:t>DEMANDAS, FALLOS Y SENTENCIAS FINALIZADOS.</a:t>
            </a:r>
          </a:p>
        </p:txBody>
      </p:sp>
      <p:graphicFrame>
        <p:nvGraphicFramePr>
          <p:cNvPr id="7" name="Tabla 6">
            <a:extLst>
              <a:ext uri="{FF2B5EF4-FFF2-40B4-BE49-F238E27FC236}">
                <a16:creationId xmlns:a16="http://schemas.microsoft.com/office/drawing/2014/main" id="{EB435119-92A3-760A-B9C1-E13B6F1516CB}"/>
              </a:ext>
            </a:extLst>
          </p:cNvPr>
          <p:cNvGraphicFramePr>
            <a:graphicFrameLocks noGrp="1"/>
          </p:cNvGraphicFramePr>
          <p:nvPr>
            <p:extLst/>
          </p:nvPr>
        </p:nvGraphicFramePr>
        <p:xfrm>
          <a:off x="1028876" y="1354350"/>
          <a:ext cx="10265433" cy="3812140"/>
        </p:xfrm>
        <a:graphic>
          <a:graphicData uri="http://schemas.openxmlformats.org/drawingml/2006/table">
            <a:tbl>
              <a:tblPr firstRow="1" firstCol="1" bandRow="1">
                <a:tableStyleId>{5C22544A-7EE6-4342-B048-85BDC9FD1C3A}</a:tableStyleId>
              </a:tblPr>
              <a:tblGrid>
                <a:gridCol w="556091">
                  <a:extLst>
                    <a:ext uri="{9D8B030D-6E8A-4147-A177-3AD203B41FA5}">
                      <a16:colId xmlns:a16="http://schemas.microsoft.com/office/drawing/2014/main" val="2440617912"/>
                    </a:ext>
                  </a:extLst>
                </a:gridCol>
                <a:gridCol w="1302256">
                  <a:extLst>
                    <a:ext uri="{9D8B030D-6E8A-4147-A177-3AD203B41FA5}">
                      <a16:colId xmlns:a16="http://schemas.microsoft.com/office/drawing/2014/main" val="1715907142"/>
                    </a:ext>
                  </a:extLst>
                </a:gridCol>
                <a:gridCol w="1803233">
                  <a:extLst>
                    <a:ext uri="{9D8B030D-6E8A-4147-A177-3AD203B41FA5}">
                      <a16:colId xmlns:a16="http://schemas.microsoft.com/office/drawing/2014/main" val="815444739"/>
                    </a:ext>
                  </a:extLst>
                </a:gridCol>
                <a:gridCol w="1600442">
                  <a:extLst>
                    <a:ext uri="{9D8B030D-6E8A-4147-A177-3AD203B41FA5}">
                      <a16:colId xmlns:a16="http://schemas.microsoft.com/office/drawing/2014/main" val="3442032953"/>
                    </a:ext>
                  </a:extLst>
                </a:gridCol>
                <a:gridCol w="2266506">
                  <a:extLst>
                    <a:ext uri="{9D8B030D-6E8A-4147-A177-3AD203B41FA5}">
                      <a16:colId xmlns:a16="http://schemas.microsoft.com/office/drawing/2014/main" val="1475524281"/>
                    </a:ext>
                  </a:extLst>
                </a:gridCol>
                <a:gridCol w="2736905">
                  <a:extLst>
                    <a:ext uri="{9D8B030D-6E8A-4147-A177-3AD203B41FA5}">
                      <a16:colId xmlns:a16="http://schemas.microsoft.com/office/drawing/2014/main" val="2553897024"/>
                    </a:ext>
                  </a:extLst>
                </a:gridCol>
              </a:tblGrid>
              <a:tr h="198322">
                <a:tc>
                  <a:txBody>
                    <a:bodyPr/>
                    <a:lstStyle/>
                    <a:p>
                      <a:pPr algn="ctr">
                        <a:lnSpc>
                          <a:spcPct val="107000"/>
                        </a:lnSpc>
                        <a:spcAft>
                          <a:spcPts val="800"/>
                        </a:spcAft>
                        <a:buNone/>
                      </a:pPr>
                      <a:r>
                        <a:rPr lang="es-CO" sz="1600" kern="0" dirty="0">
                          <a:effectLst/>
                        </a:rPr>
                        <a:t>N°</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ctr">
                        <a:lnSpc>
                          <a:spcPct val="107000"/>
                        </a:lnSpc>
                        <a:spcAft>
                          <a:spcPts val="800"/>
                        </a:spcAft>
                        <a:buNone/>
                      </a:pPr>
                      <a:r>
                        <a:rPr lang="es-CO" sz="1600" kern="0" dirty="0">
                          <a:effectLst/>
                        </a:rPr>
                        <a:t>PROCESO</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ctr">
                        <a:lnSpc>
                          <a:spcPct val="107000"/>
                        </a:lnSpc>
                        <a:spcAft>
                          <a:spcPts val="800"/>
                        </a:spcAft>
                        <a:buNone/>
                      </a:pPr>
                      <a:r>
                        <a:rPr lang="es-CO" sz="1600" kern="0" dirty="0">
                          <a:effectLst/>
                        </a:rPr>
                        <a:t>DEMANDANTE </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ctr">
                        <a:lnSpc>
                          <a:spcPct val="107000"/>
                        </a:lnSpc>
                        <a:spcAft>
                          <a:spcPts val="800"/>
                        </a:spcAft>
                        <a:buNone/>
                      </a:pPr>
                      <a:r>
                        <a:rPr lang="es-CO" sz="1600" kern="0" dirty="0">
                          <a:effectLst/>
                        </a:rPr>
                        <a:t>DESPACHO</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ctr">
                        <a:lnSpc>
                          <a:spcPct val="107000"/>
                        </a:lnSpc>
                        <a:spcAft>
                          <a:spcPts val="800"/>
                        </a:spcAft>
                        <a:buNone/>
                      </a:pPr>
                      <a:r>
                        <a:rPr lang="es-CO" sz="1600" kern="0" dirty="0">
                          <a:effectLst/>
                        </a:rPr>
                        <a:t>RADICADO</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ctr">
                        <a:lnSpc>
                          <a:spcPct val="107000"/>
                        </a:lnSpc>
                        <a:spcAft>
                          <a:spcPts val="800"/>
                        </a:spcAft>
                        <a:buNone/>
                      </a:pPr>
                      <a:r>
                        <a:rPr lang="es-CO" sz="1600" kern="0" dirty="0">
                          <a:effectLst/>
                        </a:rPr>
                        <a:t>ACTUACIÓN  </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extLst>
                  <a:ext uri="{0D108BD9-81ED-4DB2-BD59-A6C34878D82A}">
                    <a16:rowId xmlns:a16="http://schemas.microsoft.com/office/drawing/2014/main" val="2590123802"/>
                  </a:ext>
                </a:extLst>
              </a:tr>
              <a:tr h="1529686">
                <a:tc>
                  <a:txBody>
                    <a:bodyPr/>
                    <a:lstStyle/>
                    <a:p>
                      <a:pPr algn="ctr">
                        <a:lnSpc>
                          <a:spcPct val="107000"/>
                        </a:lnSpc>
                        <a:spcAft>
                          <a:spcPts val="800"/>
                        </a:spcAft>
                        <a:buNone/>
                      </a:pPr>
                      <a:r>
                        <a:rPr lang="es-CO" sz="1400" kern="0" dirty="0">
                          <a:effectLst/>
                        </a:rPr>
                        <a:t> </a:t>
                      </a:r>
                      <a:endParaRPr lang="es-CO" sz="1400" kern="100" dirty="0">
                        <a:effectLst/>
                      </a:endParaRPr>
                    </a:p>
                    <a:p>
                      <a:pPr algn="ctr">
                        <a:lnSpc>
                          <a:spcPct val="107000"/>
                        </a:lnSpc>
                        <a:spcAft>
                          <a:spcPts val="800"/>
                        </a:spcAft>
                        <a:buNone/>
                      </a:pPr>
                      <a:r>
                        <a:rPr lang="es-CO" sz="1400" kern="0" dirty="0">
                          <a:effectLst/>
                        </a:rPr>
                        <a:t> </a:t>
                      </a:r>
                      <a:endParaRPr lang="es-CO" sz="1400" kern="100" dirty="0">
                        <a:effectLst/>
                      </a:endParaRPr>
                    </a:p>
                    <a:p>
                      <a:pPr algn="ctr">
                        <a:lnSpc>
                          <a:spcPct val="107000"/>
                        </a:lnSpc>
                        <a:spcAft>
                          <a:spcPts val="800"/>
                        </a:spcAft>
                        <a:buNone/>
                      </a:pPr>
                      <a:r>
                        <a:rPr lang="es-CO" sz="1400" kern="0" dirty="0">
                          <a:effectLst/>
                        </a:rPr>
                        <a:t> </a:t>
                      </a:r>
                      <a:endParaRPr lang="es-CO" sz="1400" kern="100" dirty="0">
                        <a:effectLst/>
                      </a:endParaRPr>
                    </a:p>
                    <a:p>
                      <a:pPr algn="ctr">
                        <a:lnSpc>
                          <a:spcPct val="107000"/>
                        </a:lnSpc>
                        <a:spcAft>
                          <a:spcPts val="800"/>
                        </a:spcAft>
                        <a:buNone/>
                      </a:pPr>
                      <a:r>
                        <a:rPr lang="es-CO" sz="1400" kern="0" dirty="0">
                          <a:effectLst/>
                        </a:rPr>
                        <a:t>5</a:t>
                      </a:r>
                      <a:endParaRPr lang="es-CO"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Reparación Directa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err="1">
                          <a:solidFill>
                            <a:srgbClr val="000000"/>
                          </a:solidFill>
                          <a:effectLst/>
                          <a:latin typeface="Franklin Gothic Book (Cuerpo)"/>
                          <a:ea typeface="Calibri" panose="020F0502020204030204" pitchFamily="34" charset="0"/>
                          <a:cs typeface="Arial" panose="020B0604020202020204" pitchFamily="34" charset="0"/>
                        </a:rPr>
                        <a:t>Diomedis</a:t>
                      </a: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r>
                        <a:rPr lang="es-CO" sz="1200" kern="0" dirty="0" err="1">
                          <a:solidFill>
                            <a:srgbClr val="000000"/>
                          </a:solidFill>
                          <a:effectLst/>
                          <a:latin typeface="Franklin Gothic Book (Cuerpo)"/>
                          <a:ea typeface="Calibri" panose="020F0502020204030204" pitchFamily="34" charset="0"/>
                          <a:cs typeface="Arial" panose="020B0604020202020204" pitchFamily="34" charset="0"/>
                        </a:rPr>
                        <a:t>Giovany</a:t>
                      </a: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Vargas Restrepo y Otros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Juzgado 06 Administrativo Oral del Circuito de Medellín.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05001333300620230026500</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solidFill>
                          <a:schemeClr val="dk1"/>
                        </a:solidFill>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3 DE SEPTIEMBRE DE 2025</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Al Despacho para Sentencia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18969664"/>
                  </a:ext>
                </a:extLst>
              </a:tr>
              <a:tr h="1903710">
                <a:tc>
                  <a:txBody>
                    <a:bodyPr/>
                    <a:lstStyle/>
                    <a:p>
                      <a:pPr algn="ctr">
                        <a:lnSpc>
                          <a:spcPct val="107000"/>
                        </a:lnSpc>
                        <a:spcAft>
                          <a:spcPts val="800"/>
                        </a:spcAft>
                        <a:buNone/>
                      </a:pPr>
                      <a:endParaRPr lang="es-CO"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buNone/>
                      </a:pPr>
                      <a:endParaRPr lang="es-CO"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buNone/>
                      </a:pPr>
                      <a:r>
                        <a:rPr lang="es-CO" sz="1400" kern="100" dirty="0">
                          <a:effectLst/>
                          <a:latin typeface="Calibri" panose="020F0502020204030204" pitchFamily="34" charset="0"/>
                          <a:ea typeface="Calibri" panose="020F0502020204030204" pitchFamily="34" charset="0"/>
                          <a:cs typeface="Times New Roman" panose="02020603050405020304" pitchFamily="18" charset="0"/>
                        </a:rPr>
                        <a:t>6</a:t>
                      </a:r>
                    </a:p>
                  </a:txBody>
                  <a:tcPr marL="23972" marR="23972" marT="0" marB="0"/>
                </a:tc>
                <a:tc>
                  <a:txBody>
                    <a:bodyPr/>
                    <a:lstStyle/>
                    <a:p>
                      <a:pPr algn="just">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Declarativo </a:t>
                      </a:r>
                      <a:endParaRPr lang="es-CO" sz="1200" kern="10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Laura Cardona Zapata</a:t>
                      </a:r>
                      <a:endParaRPr lang="es-CO" sz="1200" kern="10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Juzgado 1 Promiscuo del Circuito de Concordia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05209318900120220013300</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6 de febrero de 2026 Se da traslado de la contestación de la demanda y de las excepciones propuestas.</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Pendiente que se fije fecha de audiencia inicial.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50128734"/>
                  </a:ext>
                </a:extLst>
              </a:tr>
            </a:tbl>
          </a:graphicData>
        </a:graphic>
      </p:graphicFrame>
    </p:spTree>
    <p:extLst>
      <p:ext uri="{BB962C8B-B14F-4D97-AF65-F5344CB8AC3E}">
        <p14:creationId xmlns:p14="http://schemas.microsoft.com/office/powerpoint/2010/main" val="120289064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F16BE-AD1A-6712-2CCC-0B02DF66C99F}"/>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BBFECBE5-D035-92D6-DDE4-13E5DC902038}"/>
              </a:ext>
            </a:extLst>
          </p:cNvPr>
          <p:cNvSpPr>
            <a:spLocks noGrp="1"/>
          </p:cNvSpPr>
          <p:nvPr>
            <p:ph type="title"/>
          </p:nvPr>
        </p:nvSpPr>
        <p:spPr>
          <a:xfrm>
            <a:off x="1028876" y="284148"/>
            <a:ext cx="9601200" cy="467882"/>
          </a:xfrm>
        </p:spPr>
        <p:txBody>
          <a:bodyPr>
            <a:normAutofit/>
          </a:bodyPr>
          <a:lstStyle/>
          <a:p>
            <a:pPr defTabSz="457200"/>
            <a:r>
              <a:rPr lang="es-ES_tradnl" sz="2400" b="1" spc="-120" dirty="0">
                <a:solidFill>
                  <a:schemeClr val="tx2">
                    <a:lumMod val="75000"/>
                  </a:schemeClr>
                </a:solidFill>
                <a:latin typeface="Arial Black" pitchFamily="34" charset="0"/>
                <a:ea typeface="+mn-ea"/>
                <a:cs typeface="+mn-cs"/>
              </a:rPr>
              <a:t>Gestión Jurídica:</a:t>
            </a:r>
          </a:p>
        </p:txBody>
      </p:sp>
      <p:pic>
        <p:nvPicPr>
          <p:cNvPr id="4" name="Imagen 3">
            <a:extLst>
              <a:ext uri="{FF2B5EF4-FFF2-40B4-BE49-F238E27FC236}">
                <a16:creationId xmlns:a16="http://schemas.microsoft.com/office/drawing/2014/main" id="{B272DCED-0843-EA3F-F17C-81299E3BFBE2}"/>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4AD60247-4DDB-EFDA-8A52-FA0D12A0689A}"/>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
        <p:nvSpPr>
          <p:cNvPr id="6" name="Rectángulo 5">
            <a:extLst>
              <a:ext uri="{FF2B5EF4-FFF2-40B4-BE49-F238E27FC236}">
                <a16:creationId xmlns:a16="http://schemas.microsoft.com/office/drawing/2014/main" id="{A2E6FA2B-3BB5-C0F9-A349-5455CB657783}"/>
              </a:ext>
            </a:extLst>
          </p:cNvPr>
          <p:cNvSpPr/>
          <p:nvPr/>
        </p:nvSpPr>
        <p:spPr>
          <a:xfrm>
            <a:off x="1508601" y="752030"/>
            <a:ext cx="9615133" cy="523220"/>
          </a:xfrm>
          <a:prstGeom prst="rect">
            <a:avLst/>
          </a:prstGeom>
        </p:spPr>
        <p:txBody>
          <a:bodyPr wrap="none">
            <a:spAutoFit/>
          </a:bodyPr>
          <a:lstStyle/>
          <a:p>
            <a:r>
              <a:rPr lang="es-ES" sz="2800" b="1" spc="-120" dirty="0">
                <a:solidFill>
                  <a:schemeClr val="tx2">
                    <a:lumMod val="75000"/>
                  </a:schemeClr>
                </a:solidFill>
                <a:latin typeface="Arial Black" pitchFamily="34" charset="0"/>
              </a:rPr>
              <a:t>DEMANDAS, FALLOS Y SENTENCIAS FINALIZADOS.</a:t>
            </a:r>
          </a:p>
        </p:txBody>
      </p:sp>
      <p:graphicFrame>
        <p:nvGraphicFramePr>
          <p:cNvPr id="7" name="Tabla 6">
            <a:extLst>
              <a:ext uri="{FF2B5EF4-FFF2-40B4-BE49-F238E27FC236}">
                <a16:creationId xmlns:a16="http://schemas.microsoft.com/office/drawing/2014/main" id="{37EDF837-E651-91B6-C383-78A3DD690D65}"/>
              </a:ext>
            </a:extLst>
          </p:cNvPr>
          <p:cNvGraphicFramePr>
            <a:graphicFrameLocks noGrp="1"/>
          </p:cNvGraphicFramePr>
          <p:nvPr>
            <p:extLst/>
          </p:nvPr>
        </p:nvGraphicFramePr>
        <p:xfrm>
          <a:off x="1028876" y="1354350"/>
          <a:ext cx="10265433" cy="3681237"/>
        </p:xfrm>
        <a:graphic>
          <a:graphicData uri="http://schemas.openxmlformats.org/drawingml/2006/table">
            <a:tbl>
              <a:tblPr firstRow="1" firstCol="1" bandRow="1">
                <a:tableStyleId>{5C22544A-7EE6-4342-B048-85BDC9FD1C3A}</a:tableStyleId>
              </a:tblPr>
              <a:tblGrid>
                <a:gridCol w="556091">
                  <a:extLst>
                    <a:ext uri="{9D8B030D-6E8A-4147-A177-3AD203B41FA5}">
                      <a16:colId xmlns:a16="http://schemas.microsoft.com/office/drawing/2014/main" val="2440617912"/>
                    </a:ext>
                  </a:extLst>
                </a:gridCol>
                <a:gridCol w="1302256">
                  <a:extLst>
                    <a:ext uri="{9D8B030D-6E8A-4147-A177-3AD203B41FA5}">
                      <a16:colId xmlns:a16="http://schemas.microsoft.com/office/drawing/2014/main" val="1715907142"/>
                    </a:ext>
                  </a:extLst>
                </a:gridCol>
                <a:gridCol w="1803233">
                  <a:extLst>
                    <a:ext uri="{9D8B030D-6E8A-4147-A177-3AD203B41FA5}">
                      <a16:colId xmlns:a16="http://schemas.microsoft.com/office/drawing/2014/main" val="815444739"/>
                    </a:ext>
                  </a:extLst>
                </a:gridCol>
                <a:gridCol w="1600442">
                  <a:extLst>
                    <a:ext uri="{9D8B030D-6E8A-4147-A177-3AD203B41FA5}">
                      <a16:colId xmlns:a16="http://schemas.microsoft.com/office/drawing/2014/main" val="3442032953"/>
                    </a:ext>
                  </a:extLst>
                </a:gridCol>
                <a:gridCol w="2266506">
                  <a:extLst>
                    <a:ext uri="{9D8B030D-6E8A-4147-A177-3AD203B41FA5}">
                      <a16:colId xmlns:a16="http://schemas.microsoft.com/office/drawing/2014/main" val="1475524281"/>
                    </a:ext>
                  </a:extLst>
                </a:gridCol>
                <a:gridCol w="2736905">
                  <a:extLst>
                    <a:ext uri="{9D8B030D-6E8A-4147-A177-3AD203B41FA5}">
                      <a16:colId xmlns:a16="http://schemas.microsoft.com/office/drawing/2014/main" val="2553897024"/>
                    </a:ext>
                  </a:extLst>
                </a:gridCol>
              </a:tblGrid>
              <a:tr h="198322">
                <a:tc>
                  <a:txBody>
                    <a:bodyPr/>
                    <a:lstStyle/>
                    <a:p>
                      <a:pPr algn="ctr">
                        <a:lnSpc>
                          <a:spcPct val="107000"/>
                        </a:lnSpc>
                        <a:spcAft>
                          <a:spcPts val="800"/>
                        </a:spcAft>
                        <a:buNone/>
                      </a:pPr>
                      <a:r>
                        <a:rPr lang="es-CO" sz="1600" kern="0" dirty="0">
                          <a:effectLst/>
                        </a:rPr>
                        <a:t>N°</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ctr">
                        <a:lnSpc>
                          <a:spcPct val="107000"/>
                        </a:lnSpc>
                        <a:spcAft>
                          <a:spcPts val="800"/>
                        </a:spcAft>
                        <a:buNone/>
                      </a:pPr>
                      <a:r>
                        <a:rPr lang="es-CO" sz="1600" kern="0" dirty="0">
                          <a:effectLst/>
                        </a:rPr>
                        <a:t>PROCESO</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ctr">
                        <a:lnSpc>
                          <a:spcPct val="107000"/>
                        </a:lnSpc>
                        <a:spcAft>
                          <a:spcPts val="800"/>
                        </a:spcAft>
                        <a:buNone/>
                      </a:pPr>
                      <a:r>
                        <a:rPr lang="es-CO" sz="1600" kern="0" dirty="0">
                          <a:effectLst/>
                        </a:rPr>
                        <a:t>DEMANDANTE </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ctr">
                        <a:lnSpc>
                          <a:spcPct val="107000"/>
                        </a:lnSpc>
                        <a:spcAft>
                          <a:spcPts val="800"/>
                        </a:spcAft>
                        <a:buNone/>
                      </a:pPr>
                      <a:r>
                        <a:rPr lang="es-CO" sz="1600" kern="0" dirty="0">
                          <a:effectLst/>
                        </a:rPr>
                        <a:t>DESPACHO</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ctr">
                        <a:lnSpc>
                          <a:spcPct val="107000"/>
                        </a:lnSpc>
                        <a:spcAft>
                          <a:spcPts val="800"/>
                        </a:spcAft>
                        <a:buNone/>
                      </a:pPr>
                      <a:r>
                        <a:rPr lang="es-CO" sz="1600" kern="0" dirty="0">
                          <a:effectLst/>
                        </a:rPr>
                        <a:t>RADICADO</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ctr">
                        <a:lnSpc>
                          <a:spcPct val="107000"/>
                        </a:lnSpc>
                        <a:spcAft>
                          <a:spcPts val="800"/>
                        </a:spcAft>
                        <a:buNone/>
                      </a:pPr>
                      <a:r>
                        <a:rPr lang="es-CO" sz="1600" kern="0" dirty="0">
                          <a:effectLst/>
                        </a:rPr>
                        <a:t>ACTUACIÓN  </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extLst>
                  <a:ext uri="{0D108BD9-81ED-4DB2-BD59-A6C34878D82A}">
                    <a16:rowId xmlns:a16="http://schemas.microsoft.com/office/drawing/2014/main" val="2590123802"/>
                  </a:ext>
                </a:extLst>
              </a:tr>
              <a:tr h="1529686">
                <a:tc>
                  <a:txBody>
                    <a:bodyPr/>
                    <a:lstStyle/>
                    <a:p>
                      <a:pPr algn="ctr">
                        <a:lnSpc>
                          <a:spcPct val="107000"/>
                        </a:lnSpc>
                        <a:spcAft>
                          <a:spcPts val="800"/>
                        </a:spcAft>
                        <a:buNone/>
                      </a:pPr>
                      <a:r>
                        <a:rPr lang="es-CO" sz="1400" kern="0" dirty="0">
                          <a:effectLst/>
                        </a:rPr>
                        <a:t> </a:t>
                      </a:r>
                      <a:endParaRPr lang="es-CO" sz="1400" kern="100" dirty="0">
                        <a:effectLst/>
                      </a:endParaRPr>
                    </a:p>
                    <a:p>
                      <a:pPr algn="ctr">
                        <a:lnSpc>
                          <a:spcPct val="107000"/>
                        </a:lnSpc>
                        <a:spcAft>
                          <a:spcPts val="800"/>
                        </a:spcAft>
                        <a:buNone/>
                      </a:pPr>
                      <a:r>
                        <a:rPr lang="es-CO" sz="1400" kern="0" dirty="0">
                          <a:effectLst/>
                        </a:rPr>
                        <a:t> </a:t>
                      </a:r>
                      <a:endParaRPr lang="es-CO" sz="1400" kern="100" dirty="0">
                        <a:effectLst/>
                      </a:endParaRPr>
                    </a:p>
                    <a:p>
                      <a:pPr algn="ctr">
                        <a:lnSpc>
                          <a:spcPct val="107000"/>
                        </a:lnSpc>
                        <a:spcAft>
                          <a:spcPts val="800"/>
                        </a:spcAft>
                        <a:buNone/>
                      </a:pPr>
                      <a:r>
                        <a:rPr lang="es-CO" sz="1400" kern="0" dirty="0">
                          <a:effectLst/>
                        </a:rPr>
                        <a:t> </a:t>
                      </a:r>
                      <a:endParaRPr lang="es-CO" sz="1400" kern="100" dirty="0">
                        <a:effectLst/>
                      </a:endParaRPr>
                    </a:p>
                    <a:p>
                      <a:pPr algn="ctr">
                        <a:lnSpc>
                          <a:spcPct val="107000"/>
                        </a:lnSpc>
                        <a:spcAft>
                          <a:spcPts val="800"/>
                        </a:spcAft>
                        <a:buNone/>
                      </a:pPr>
                      <a:r>
                        <a:rPr lang="es-CO" sz="1400" kern="0" dirty="0">
                          <a:effectLst/>
                          <a:latin typeface="Calibri" panose="020F0502020204030204" pitchFamily="34" charset="0"/>
                          <a:ea typeface="Calibri" panose="020F0502020204030204" pitchFamily="34" charset="0"/>
                          <a:cs typeface="Times New Roman" panose="02020603050405020304" pitchFamily="18" charset="0"/>
                        </a:rPr>
                        <a:t>7</a:t>
                      </a:r>
                      <a:endParaRPr lang="es-CO"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Ejecutivo Laboral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Laura Cardona Zapata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Juzgado 1 Promiscuo del Circuito de Concordia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05209318900120230001100</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12 DE DICIEMBRE DE 2025</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Auto que niega medida cautelar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18969664"/>
                  </a:ext>
                </a:extLst>
              </a:tr>
              <a:tr h="1903710">
                <a:tc>
                  <a:txBody>
                    <a:bodyPr/>
                    <a:lstStyle/>
                    <a:p>
                      <a:pPr algn="ctr">
                        <a:lnSpc>
                          <a:spcPct val="107000"/>
                        </a:lnSpc>
                        <a:spcAft>
                          <a:spcPts val="800"/>
                        </a:spcAft>
                        <a:buNone/>
                      </a:pPr>
                      <a:endParaRPr lang="es-CO"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buNone/>
                      </a:pPr>
                      <a:endParaRPr lang="es-CO"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buNone/>
                      </a:pPr>
                      <a:r>
                        <a:rPr lang="es-CO" sz="1400" kern="100" dirty="0">
                          <a:effectLst/>
                          <a:latin typeface="Calibri" panose="020F0502020204030204" pitchFamily="34" charset="0"/>
                          <a:ea typeface="Calibri" panose="020F0502020204030204" pitchFamily="34" charset="0"/>
                          <a:cs typeface="Times New Roman" panose="02020603050405020304" pitchFamily="18" charset="0"/>
                        </a:rPr>
                        <a:t>8</a:t>
                      </a:r>
                    </a:p>
                  </a:txBody>
                  <a:tcPr marL="23972" marR="23972" marT="0" marB="0"/>
                </a:tc>
                <a:tc>
                  <a:txBody>
                    <a:bodyPr/>
                    <a:lstStyle/>
                    <a:p>
                      <a:pPr algn="just">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Declarativo </a:t>
                      </a:r>
                      <a:endParaRPr lang="es-CO" sz="1200" kern="10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Luz Marina Castaño Escobar </a:t>
                      </a:r>
                      <a:endParaRPr lang="es-CO" sz="1200" kern="10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Juzgado 1 Promiscuo del Circuito de Concordia</a:t>
                      </a:r>
                      <a:endParaRPr lang="es-CO" sz="1200" kern="10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05209318900120220012300</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6 DE FEBRERO DE 2025 </a:t>
                      </a: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Auto que corre traslado de la contestación de la demanda y de las excepciones propuestas.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Pendiente que se fije fecha de audiencia inicial.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50128734"/>
                  </a:ext>
                </a:extLst>
              </a:tr>
            </a:tbl>
          </a:graphicData>
        </a:graphic>
      </p:graphicFrame>
    </p:spTree>
    <p:extLst>
      <p:ext uri="{BB962C8B-B14F-4D97-AF65-F5344CB8AC3E}">
        <p14:creationId xmlns:p14="http://schemas.microsoft.com/office/powerpoint/2010/main" val="14024674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6" y="284148"/>
            <a:ext cx="10728300" cy="467882"/>
          </a:xfrm>
        </p:spPr>
        <p:txBody>
          <a:bodyPr>
            <a:noAutofit/>
          </a:bodyPr>
          <a:lstStyle/>
          <a:p>
            <a:pPr algn="ctr"/>
            <a:r>
              <a:rPr lang="es-CO" sz="2000" b="1" cap="all" spc="-120" dirty="0">
                <a:solidFill>
                  <a:schemeClr val="tx2">
                    <a:lumMod val="75000"/>
                  </a:schemeClr>
                </a:solidFill>
                <a:latin typeface="Arial Black" pitchFamily="34" charset="0"/>
              </a:rPr>
              <a:t>COMPARATIVO </a:t>
            </a:r>
            <a:r>
              <a:rPr lang="es-CO" sz="2000" b="1" cap="all" spc="-120" dirty="0" smtClean="0">
                <a:solidFill>
                  <a:schemeClr val="tx2">
                    <a:lumMod val="75000"/>
                  </a:schemeClr>
                </a:solidFill>
                <a:latin typeface="Arial Black" pitchFamily="34" charset="0"/>
              </a:rPr>
              <a:t>DE </a:t>
            </a:r>
            <a:r>
              <a:rPr lang="es-CO" sz="2000" b="1" cap="all" spc="-120" dirty="0">
                <a:solidFill>
                  <a:schemeClr val="tx2">
                    <a:lumMod val="75000"/>
                  </a:schemeClr>
                </a:solidFill>
                <a:latin typeface="Arial Black" pitchFamily="34" charset="0"/>
              </a:rPr>
              <a:t>LOS 4 ÚLTIMOS AÑOS EN ACTIVIDADES </a:t>
            </a:r>
            <a:r>
              <a:rPr lang="es-CO" sz="2000" b="1" cap="all" spc="-120" dirty="0" smtClean="0">
                <a:solidFill>
                  <a:schemeClr val="tx2">
                    <a:lumMod val="75000"/>
                  </a:schemeClr>
                </a:solidFill>
                <a:latin typeface="Arial Black" pitchFamily="34" charset="0"/>
              </a:rPr>
              <a:t>REALIZADAS</a:t>
            </a:r>
            <a:r>
              <a:rPr lang="es-CO" sz="2800" dirty="0"/>
              <a:t/>
            </a:r>
            <a:br>
              <a:rPr lang="es-CO" sz="2800" dirty="0"/>
            </a:br>
            <a:endParaRPr lang="es-ES_tradnl" sz="2800" dirty="0">
              <a:latin typeface="Arial Black" panose="020B0A04020102020204" pitchFamily="34" charset="0"/>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graphicFrame>
        <p:nvGraphicFramePr>
          <p:cNvPr id="8" name="Gráfico 7"/>
          <p:cNvGraphicFramePr>
            <a:graphicFrameLocks/>
          </p:cNvGraphicFramePr>
          <p:nvPr>
            <p:extLst>
              <p:ext uri="{D42A27DB-BD31-4B8C-83A1-F6EECF244321}">
                <p14:modId xmlns:p14="http://schemas.microsoft.com/office/powerpoint/2010/main" val="2531667225"/>
              </p:ext>
            </p:extLst>
          </p:nvPr>
        </p:nvGraphicFramePr>
        <p:xfrm>
          <a:off x="1144944" y="944746"/>
          <a:ext cx="10199995" cy="494569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43639690"/>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2404BD-8607-3519-88A1-B86483427A79}"/>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62073D37-20A1-47F3-8BE7-F56F17EC2812}"/>
              </a:ext>
            </a:extLst>
          </p:cNvPr>
          <p:cNvSpPr>
            <a:spLocks noGrp="1"/>
          </p:cNvSpPr>
          <p:nvPr>
            <p:ph type="title"/>
          </p:nvPr>
        </p:nvSpPr>
        <p:spPr>
          <a:xfrm>
            <a:off x="1028876" y="284148"/>
            <a:ext cx="9601200" cy="467882"/>
          </a:xfrm>
        </p:spPr>
        <p:txBody>
          <a:bodyPr>
            <a:normAutofit/>
          </a:bodyPr>
          <a:lstStyle/>
          <a:p>
            <a:pPr defTabSz="457200"/>
            <a:r>
              <a:rPr lang="es-ES_tradnl" sz="2400" b="1" spc="-120" dirty="0">
                <a:solidFill>
                  <a:schemeClr val="tx2">
                    <a:lumMod val="75000"/>
                  </a:schemeClr>
                </a:solidFill>
                <a:latin typeface="Arial Black" pitchFamily="34" charset="0"/>
                <a:ea typeface="+mn-ea"/>
                <a:cs typeface="+mn-cs"/>
              </a:rPr>
              <a:t>Gestión Jurídica:</a:t>
            </a:r>
          </a:p>
        </p:txBody>
      </p:sp>
      <p:pic>
        <p:nvPicPr>
          <p:cNvPr id="4" name="Imagen 3">
            <a:extLst>
              <a:ext uri="{FF2B5EF4-FFF2-40B4-BE49-F238E27FC236}">
                <a16:creationId xmlns:a16="http://schemas.microsoft.com/office/drawing/2014/main" id="{CB81B668-7328-97E6-6EA8-FF0B6F4EF60C}"/>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EA679634-C52E-C09C-BB54-EE7015723142}"/>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
        <p:nvSpPr>
          <p:cNvPr id="6" name="Rectángulo 5">
            <a:extLst>
              <a:ext uri="{FF2B5EF4-FFF2-40B4-BE49-F238E27FC236}">
                <a16:creationId xmlns:a16="http://schemas.microsoft.com/office/drawing/2014/main" id="{52992049-8683-9ED1-0813-2258DBC9D9D0}"/>
              </a:ext>
            </a:extLst>
          </p:cNvPr>
          <p:cNvSpPr/>
          <p:nvPr/>
        </p:nvSpPr>
        <p:spPr>
          <a:xfrm>
            <a:off x="1508601" y="752030"/>
            <a:ext cx="9615133" cy="523220"/>
          </a:xfrm>
          <a:prstGeom prst="rect">
            <a:avLst/>
          </a:prstGeom>
        </p:spPr>
        <p:txBody>
          <a:bodyPr wrap="none">
            <a:spAutoFit/>
          </a:bodyPr>
          <a:lstStyle/>
          <a:p>
            <a:r>
              <a:rPr lang="es-ES" sz="2800" b="1" spc="-120" dirty="0">
                <a:solidFill>
                  <a:schemeClr val="tx2">
                    <a:lumMod val="75000"/>
                  </a:schemeClr>
                </a:solidFill>
                <a:latin typeface="Arial Black" pitchFamily="34" charset="0"/>
              </a:rPr>
              <a:t>DEMANDAS, FALLOS Y SENTENCIAS FINALIZADOS.</a:t>
            </a:r>
          </a:p>
        </p:txBody>
      </p:sp>
      <p:graphicFrame>
        <p:nvGraphicFramePr>
          <p:cNvPr id="7" name="Tabla 6">
            <a:extLst>
              <a:ext uri="{FF2B5EF4-FFF2-40B4-BE49-F238E27FC236}">
                <a16:creationId xmlns:a16="http://schemas.microsoft.com/office/drawing/2014/main" id="{F4CE08AA-AC72-6D8E-0098-2A182CED662D}"/>
              </a:ext>
            </a:extLst>
          </p:cNvPr>
          <p:cNvGraphicFramePr>
            <a:graphicFrameLocks noGrp="1"/>
          </p:cNvGraphicFramePr>
          <p:nvPr>
            <p:extLst/>
          </p:nvPr>
        </p:nvGraphicFramePr>
        <p:xfrm>
          <a:off x="1028876" y="1354350"/>
          <a:ext cx="10265433" cy="3819633"/>
        </p:xfrm>
        <a:graphic>
          <a:graphicData uri="http://schemas.openxmlformats.org/drawingml/2006/table">
            <a:tbl>
              <a:tblPr firstRow="1" firstCol="1" bandRow="1">
                <a:tableStyleId>{5C22544A-7EE6-4342-B048-85BDC9FD1C3A}</a:tableStyleId>
              </a:tblPr>
              <a:tblGrid>
                <a:gridCol w="556091">
                  <a:extLst>
                    <a:ext uri="{9D8B030D-6E8A-4147-A177-3AD203B41FA5}">
                      <a16:colId xmlns:a16="http://schemas.microsoft.com/office/drawing/2014/main" val="2440617912"/>
                    </a:ext>
                  </a:extLst>
                </a:gridCol>
                <a:gridCol w="1302256">
                  <a:extLst>
                    <a:ext uri="{9D8B030D-6E8A-4147-A177-3AD203B41FA5}">
                      <a16:colId xmlns:a16="http://schemas.microsoft.com/office/drawing/2014/main" val="1715907142"/>
                    </a:ext>
                  </a:extLst>
                </a:gridCol>
                <a:gridCol w="1803233">
                  <a:extLst>
                    <a:ext uri="{9D8B030D-6E8A-4147-A177-3AD203B41FA5}">
                      <a16:colId xmlns:a16="http://schemas.microsoft.com/office/drawing/2014/main" val="815444739"/>
                    </a:ext>
                  </a:extLst>
                </a:gridCol>
                <a:gridCol w="1600442">
                  <a:extLst>
                    <a:ext uri="{9D8B030D-6E8A-4147-A177-3AD203B41FA5}">
                      <a16:colId xmlns:a16="http://schemas.microsoft.com/office/drawing/2014/main" val="3442032953"/>
                    </a:ext>
                  </a:extLst>
                </a:gridCol>
                <a:gridCol w="2266506">
                  <a:extLst>
                    <a:ext uri="{9D8B030D-6E8A-4147-A177-3AD203B41FA5}">
                      <a16:colId xmlns:a16="http://schemas.microsoft.com/office/drawing/2014/main" val="1475524281"/>
                    </a:ext>
                  </a:extLst>
                </a:gridCol>
                <a:gridCol w="2736905">
                  <a:extLst>
                    <a:ext uri="{9D8B030D-6E8A-4147-A177-3AD203B41FA5}">
                      <a16:colId xmlns:a16="http://schemas.microsoft.com/office/drawing/2014/main" val="2553897024"/>
                    </a:ext>
                  </a:extLst>
                </a:gridCol>
              </a:tblGrid>
              <a:tr h="198322">
                <a:tc>
                  <a:txBody>
                    <a:bodyPr/>
                    <a:lstStyle/>
                    <a:p>
                      <a:pPr algn="ctr">
                        <a:lnSpc>
                          <a:spcPct val="107000"/>
                        </a:lnSpc>
                        <a:spcAft>
                          <a:spcPts val="800"/>
                        </a:spcAft>
                        <a:buNone/>
                      </a:pPr>
                      <a:r>
                        <a:rPr lang="es-CO" sz="1600" kern="0" dirty="0">
                          <a:effectLst/>
                        </a:rPr>
                        <a:t>N°</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ctr">
                        <a:lnSpc>
                          <a:spcPct val="107000"/>
                        </a:lnSpc>
                        <a:spcAft>
                          <a:spcPts val="800"/>
                        </a:spcAft>
                        <a:buNone/>
                      </a:pPr>
                      <a:r>
                        <a:rPr lang="es-CO" sz="1600" kern="0" dirty="0">
                          <a:effectLst/>
                        </a:rPr>
                        <a:t>PROCESO</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ctr">
                        <a:lnSpc>
                          <a:spcPct val="107000"/>
                        </a:lnSpc>
                        <a:spcAft>
                          <a:spcPts val="800"/>
                        </a:spcAft>
                        <a:buNone/>
                      </a:pPr>
                      <a:r>
                        <a:rPr lang="es-CO" sz="1600" kern="0" dirty="0">
                          <a:effectLst/>
                        </a:rPr>
                        <a:t>DEMANDANTE </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ctr">
                        <a:lnSpc>
                          <a:spcPct val="107000"/>
                        </a:lnSpc>
                        <a:spcAft>
                          <a:spcPts val="800"/>
                        </a:spcAft>
                        <a:buNone/>
                      </a:pPr>
                      <a:r>
                        <a:rPr lang="es-CO" sz="1600" kern="0" dirty="0">
                          <a:effectLst/>
                        </a:rPr>
                        <a:t>DESPACHO</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ctr">
                        <a:lnSpc>
                          <a:spcPct val="107000"/>
                        </a:lnSpc>
                        <a:spcAft>
                          <a:spcPts val="800"/>
                        </a:spcAft>
                        <a:buNone/>
                      </a:pPr>
                      <a:r>
                        <a:rPr lang="es-CO" sz="1600" kern="0" dirty="0">
                          <a:effectLst/>
                        </a:rPr>
                        <a:t>RADICADO</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ctr">
                        <a:lnSpc>
                          <a:spcPct val="107000"/>
                        </a:lnSpc>
                        <a:spcAft>
                          <a:spcPts val="800"/>
                        </a:spcAft>
                        <a:buNone/>
                      </a:pPr>
                      <a:r>
                        <a:rPr lang="es-CO" sz="1600" kern="0" dirty="0">
                          <a:effectLst/>
                        </a:rPr>
                        <a:t>ACTUACIÓN  </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extLst>
                  <a:ext uri="{0D108BD9-81ED-4DB2-BD59-A6C34878D82A}">
                    <a16:rowId xmlns:a16="http://schemas.microsoft.com/office/drawing/2014/main" val="2590123802"/>
                  </a:ext>
                </a:extLst>
              </a:tr>
              <a:tr h="1529686">
                <a:tc>
                  <a:txBody>
                    <a:bodyPr/>
                    <a:lstStyle/>
                    <a:p>
                      <a:pPr algn="ctr">
                        <a:lnSpc>
                          <a:spcPct val="107000"/>
                        </a:lnSpc>
                        <a:spcAft>
                          <a:spcPts val="800"/>
                        </a:spcAft>
                        <a:buNone/>
                      </a:pPr>
                      <a:r>
                        <a:rPr lang="es-CO" sz="1400" kern="0" dirty="0">
                          <a:effectLst/>
                        </a:rPr>
                        <a:t> </a:t>
                      </a:r>
                      <a:endParaRPr lang="es-CO" sz="1400" kern="100" dirty="0">
                        <a:effectLst/>
                      </a:endParaRPr>
                    </a:p>
                    <a:p>
                      <a:pPr algn="ctr">
                        <a:lnSpc>
                          <a:spcPct val="107000"/>
                        </a:lnSpc>
                        <a:spcAft>
                          <a:spcPts val="800"/>
                        </a:spcAft>
                        <a:buNone/>
                      </a:pPr>
                      <a:r>
                        <a:rPr lang="es-CO" sz="1400" kern="0" dirty="0">
                          <a:effectLst/>
                        </a:rPr>
                        <a:t> </a:t>
                      </a:r>
                      <a:endParaRPr lang="es-CO" sz="1400" kern="100" dirty="0">
                        <a:effectLst/>
                      </a:endParaRPr>
                    </a:p>
                    <a:p>
                      <a:pPr algn="ctr">
                        <a:lnSpc>
                          <a:spcPct val="107000"/>
                        </a:lnSpc>
                        <a:spcAft>
                          <a:spcPts val="800"/>
                        </a:spcAft>
                        <a:buNone/>
                      </a:pPr>
                      <a:r>
                        <a:rPr lang="es-CO" sz="1400" kern="0" dirty="0">
                          <a:effectLst/>
                        </a:rPr>
                        <a:t> </a:t>
                      </a:r>
                      <a:endParaRPr lang="es-CO" sz="1400" kern="100" dirty="0">
                        <a:effectLst/>
                      </a:endParaRPr>
                    </a:p>
                    <a:p>
                      <a:pPr algn="ctr">
                        <a:lnSpc>
                          <a:spcPct val="107000"/>
                        </a:lnSpc>
                        <a:spcAft>
                          <a:spcPts val="800"/>
                        </a:spcAft>
                        <a:buNone/>
                      </a:pPr>
                      <a:r>
                        <a:rPr lang="es-CO" sz="1400" kern="0" dirty="0">
                          <a:effectLst/>
                          <a:latin typeface="Calibri" panose="020F0502020204030204" pitchFamily="34" charset="0"/>
                          <a:ea typeface="Calibri" panose="020F0502020204030204" pitchFamily="34" charset="0"/>
                          <a:cs typeface="Times New Roman" panose="02020603050405020304" pitchFamily="18" charset="0"/>
                        </a:rPr>
                        <a:t>9</a:t>
                      </a:r>
                      <a:endParaRPr lang="es-CO"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Ejecutivo Laboral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Luz Marina Castaño Escobar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Juzgado 1 Promiscuo del Circuito de Concordia</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05209318900120220002800</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15 DE DICIEMBRE DE 2025</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Auto que niega medida cautelar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18969664"/>
                  </a:ext>
                </a:extLst>
              </a:tr>
              <a:tr h="1903710">
                <a:tc>
                  <a:txBody>
                    <a:bodyPr/>
                    <a:lstStyle/>
                    <a:p>
                      <a:pPr algn="ctr">
                        <a:lnSpc>
                          <a:spcPct val="107000"/>
                        </a:lnSpc>
                        <a:spcAft>
                          <a:spcPts val="800"/>
                        </a:spcAft>
                        <a:buNone/>
                      </a:pPr>
                      <a:endParaRPr lang="es-CO"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buNone/>
                      </a:pPr>
                      <a:endParaRPr lang="es-CO"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buNone/>
                      </a:pPr>
                      <a:r>
                        <a:rPr lang="es-CO" sz="1400" kern="100" dirty="0">
                          <a:effectLst/>
                          <a:latin typeface="Calibri" panose="020F0502020204030204" pitchFamily="34" charset="0"/>
                          <a:ea typeface="Calibri" panose="020F0502020204030204" pitchFamily="34" charset="0"/>
                          <a:cs typeface="Times New Roman" panose="02020603050405020304" pitchFamily="18" charset="0"/>
                        </a:rPr>
                        <a:t>10</a:t>
                      </a:r>
                    </a:p>
                  </a:txBody>
                  <a:tcPr marL="23972" marR="23972" marT="0" marB="0"/>
                </a:tc>
                <a:tc>
                  <a:txBody>
                    <a:bodyPr/>
                    <a:lstStyle/>
                    <a:p>
                      <a:pPr algn="just">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Nulidad y Restablecimiento del Derecho  </a:t>
                      </a:r>
                      <a:endParaRPr lang="es-CO" sz="1200" kern="10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Claudia Soledad Cuervo Mesa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Tribunal Administrativo de Antioquia</a:t>
                      </a:r>
                      <a:endParaRPr lang="es-CO" sz="1200" kern="10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05001333301320160077101</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19 DE NOVIEMBRE DE 2024 </a:t>
                      </a: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Al Despacho para Sentencia de segunda instancia.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50128734"/>
                  </a:ext>
                </a:extLst>
              </a:tr>
            </a:tbl>
          </a:graphicData>
        </a:graphic>
      </p:graphicFrame>
    </p:spTree>
    <p:extLst>
      <p:ext uri="{BB962C8B-B14F-4D97-AF65-F5344CB8AC3E}">
        <p14:creationId xmlns:p14="http://schemas.microsoft.com/office/powerpoint/2010/main" val="297660890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7DD03-A3F0-698E-C444-AA09F940C65F}"/>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B79602C9-36D7-76D2-967C-6B29758E8D61}"/>
              </a:ext>
            </a:extLst>
          </p:cNvPr>
          <p:cNvSpPr>
            <a:spLocks noGrp="1"/>
          </p:cNvSpPr>
          <p:nvPr>
            <p:ph type="title"/>
          </p:nvPr>
        </p:nvSpPr>
        <p:spPr>
          <a:xfrm>
            <a:off x="1028876" y="284148"/>
            <a:ext cx="9601200" cy="467882"/>
          </a:xfrm>
        </p:spPr>
        <p:txBody>
          <a:bodyPr>
            <a:normAutofit/>
          </a:bodyPr>
          <a:lstStyle/>
          <a:p>
            <a:pPr defTabSz="457200"/>
            <a:r>
              <a:rPr lang="es-ES_tradnl" sz="2400" b="1" spc="-120" dirty="0">
                <a:solidFill>
                  <a:schemeClr val="tx2">
                    <a:lumMod val="75000"/>
                  </a:schemeClr>
                </a:solidFill>
                <a:latin typeface="Arial Black" pitchFamily="34" charset="0"/>
                <a:ea typeface="+mn-ea"/>
                <a:cs typeface="+mn-cs"/>
              </a:rPr>
              <a:t>Gestión Jurídica:</a:t>
            </a:r>
          </a:p>
        </p:txBody>
      </p:sp>
      <p:pic>
        <p:nvPicPr>
          <p:cNvPr id="4" name="Imagen 3">
            <a:extLst>
              <a:ext uri="{FF2B5EF4-FFF2-40B4-BE49-F238E27FC236}">
                <a16:creationId xmlns:a16="http://schemas.microsoft.com/office/drawing/2014/main" id="{95038FDE-9B54-C5AF-AF2C-6378D93E2930}"/>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8E7D9408-595B-2E78-F9A8-35CD4C9172C1}"/>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
        <p:nvSpPr>
          <p:cNvPr id="6" name="Rectángulo 5">
            <a:extLst>
              <a:ext uri="{FF2B5EF4-FFF2-40B4-BE49-F238E27FC236}">
                <a16:creationId xmlns:a16="http://schemas.microsoft.com/office/drawing/2014/main" id="{8F080DE2-8CC2-3750-9922-50CA2BDDA5C9}"/>
              </a:ext>
            </a:extLst>
          </p:cNvPr>
          <p:cNvSpPr/>
          <p:nvPr/>
        </p:nvSpPr>
        <p:spPr>
          <a:xfrm>
            <a:off x="1508601" y="752030"/>
            <a:ext cx="9615133" cy="523220"/>
          </a:xfrm>
          <a:prstGeom prst="rect">
            <a:avLst/>
          </a:prstGeom>
        </p:spPr>
        <p:txBody>
          <a:bodyPr wrap="none">
            <a:spAutoFit/>
          </a:bodyPr>
          <a:lstStyle/>
          <a:p>
            <a:r>
              <a:rPr lang="es-ES" sz="2800" b="1" spc="-120" dirty="0">
                <a:solidFill>
                  <a:schemeClr val="tx2">
                    <a:lumMod val="75000"/>
                  </a:schemeClr>
                </a:solidFill>
                <a:latin typeface="Arial Black" pitchFamily="34" charset="0"/>
              </a:rPr>
              <a:t>DEMANDAS, FALLOS Y SENTENCIAS FINALIZADOS.</a:t>
            </a:r>
          </a:p>
        </p:txBody>
      </p:sp>
      <p:graphicFrame>
        <p:nvGraphicFramePr>
          <p:cNvPr id="7" name="Tabla 6">
            <a:extLst>
              <a:ext uri="{FF2B5EF4-FFF2-40B4-BE49-F238E27FC236}">
                <a16:creationId xmlns:a16="http://schemas.microsoft.com/office/drawing/2014/main" id="{0126677C-B84A-9F1C-B293-7C0C62CE05CF}"/>
              </a:ext>
            </a:extLst>
          </p:cNvPr>
          <p:cNvGraphicFramePr>
            <a:graphicFrameLocks noGrp="1"/>
          </p:cNvGraphicFramePr>
          <p:nvPr>
            <p:extLst/>
          </p:nvPr>
        </p:nvGraphicFramePr>
        <p:xfrm>
          <a:off x="1028876" y="1354350"/>
          <a:ext cx="10265433" cy="3718033"/>
        </p:xfrm>
        <a:graphic>
          <a:graphicData uri="http://schemas.openxmlformats.org/drawingml/2006/table">
            <a:tbl>
              <a:tblPr firstRow="1" firstCol="1" bandRow="1">
                <a:tableStyleId>{5C22544A-7EE6-4342-B048-85BDC9FD1C3A}</a:tableStyleId>
              </a:tblPr>
              <a:tblGrid>
                <a:gridCol w="556091">
                  <a:extLst>
                    <a:ext uri="{9D8B030D-6E8A-4147-A177-3AD203B41FA5}">
                      <a16:colId xmlns:a16="http://schemas.microsoft.com/office/drawing/2014/main" val="2440617912"/>
                    </a:ext>
                  </a:extLst>
                </a:gridCol>
                <a:gridCol w="1302256">
                  <a:extLst>
                    <a:ext uri="{9D8B030D-6E8A-4147-A177-3AD203B41FA5}">
                      <a16:colId xmlns:a16="http://schemas.microsoft.com/office/drawing/2014/main" val="1715907142"/>
                    </a:ext>
                  </a:extLst>
                </a:gridCol>
                <a:gridCol w="1803233">
                  <a:extLst>
                    <a:ext uri="{9D8B030D-6E8A-4147-A177-3AD203B41FA5}">
                      <a16:colId xmlns:a16="http://schemas.microsoft.com/office/drawing/2014/main" val="815444739"/>
                    </a:ext>
                  </a:extLst>
                </a:gridCol>
                <a:gridCol w="1600442">
                  <a:extLst>
                    <a:ext uri="{9D8B030D-6E8A-4147-A177-3AD203B41FA5}">
                      <a16:colId xmlns:a16="http://schemas.microsoft.com/office/drawing/2014/main" val="3442032953"/>
                    </a:ext>
                  </a:extLst>
                </a:gridCol>
                <a:gridCol w="2266506">
                  <a:extLst>
                    <a:ext uri="{9D8B030D-6E8A-4147-A177-3AD203B41FA5}">
                      <a16:colId xmlns:a16="http://schemas.microsoft.com/office/drawing/2014/main" val="1475524281"/>
                    </a:ext>
                  </a:extLst>
                </a:gridCol>
                <a:gridCol w="2736905">
                  <a:extLst>
                    <a:ext uri="{9D8B030D-6E8A-4147-A177-3AD203B41FA5}">
                      <a16:colId xmlns:a16="http://schemas.microsoft.com/office/drawing/2014/main" val="2553897024"/>
                    </a:ext>
                  </a:extLst>
                </a:gridCol>
              </a:tblGrid>
              <a:tr h="198322">
                <a:tc>
                  <a:txBody>
                    <a:bodyPr/>
                    <a:lstStyle/>
                    <a:p>
                      <a:pPr algn="ctr">
                        <a:lnSpc>
                          <a:spcPct val="107000"/>
                        </a:lnSpc>
                        <a:spcAft>
                          <a:spcPts val="800"/>
                        </a:spcAft>
                        <a:buNone/>
                      </a:pPr>
                      <a:r>
                        <a:rPr lang="es-CO" sz="1600" kern="0" dirty="0">
                          <a:effectLst/>
                        </a:rPr>
                        <a:t>N°</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ctr">
                        <a:lnSpc>
                          <a:spcPct val="107000"/>
                        </a:lnSpc>
                        <a:spcAft>
                          <a:spcPts val="800"/>
                        </a:spcAft>
                        <a:buNone/>
                      </a:pPr>
                      <a:r>
                        <a:rPr lang="es-CO" sz="1600" kern="0" dirty="0">
                          <a:effectLst/>
                        </a:rPr>
                        <a:t>PROCESO</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ctr">
                        <a:lnSpc>
                          <a:spcPct val="107000"/>
                        </a:lnSpc>
                        <a:spcAft>
                          <a:spcPts val="800"/>
                        </a:spcAft>
                        <a:buNone/>
                      </a:pPr>
                      <a:r>
                        <a:rPr lang="es-CO" sz="1600" kern="0" dirty="0">
                          <a:effectLst/>
                        </a:rPr>
                        <a:t>DEMANDANTE </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ctr">
                        <a:lnSpc>
                          <a:spcPct val="107000"/>
                        </a:lnSpc>
                        <a:spcAft>
                          <a:spcPts val="800"/>
                        </a:spcAft>
                        <a:buNone/>
                      </a:pPr>
                      <a:r>
                        <a:rPr lang="es-CO" sz="1600" kern="0" dirty="0">
                          <a:effectLst/>
                        </a:rPr>
                        <a:t>DESPACHO</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ctr">
                        <a:lnSpc>
                          <a:spcPct val="107000"/>
                        </a:lnSpc>
                        <a:spcAft>
                          <a:spcPts val="800"/>
                        </a:spcAft>
                        <a:buNone/>
                      </a:pPr>
                      <a:r>
                        <a:rPr lang="es-CO" sz="1600" kern="0" dirty="0">
                          <a:effectLst/>
                        </a:rPr>
                        <a:t>RADICADO</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ctr">
                        <a:lnSpc>
                          <a:spcPct val="107000"/>
                        </a:lnSpc>
                        <a:spcAft>
                          <a:spcPts val="800"/>
                        </a:spcAft>
                        <a:buNone/>
                      </a:pPr>
                      <a:r>
                        <a:rPr lang="es-CO" sz="1600" kern="0" dirty="0">
                          <a:effectLst/>
                        </a:rPr>
                        <a:t>ACTUACIÓN  </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extLst>
                  <a:ext uri="{0D108BD9-81ED-4DB2-BD59-A6C34878D82A}">
                    <a16:rowId xmlns:a16="http://schemas.microsoft.com/office/drawing/2014/main" val="2590123802"/>
                  </a:ext>
                </a:extLst>
              </a:tr>
              <a:tr h="1529686">
                <a:tc>
                  <a:txBody>
                    <a:bodyPr/>
                    <a:lstStyle/>
                    <a:p>
                      <a:pPr algn="ctr">
                        <a:lnSpc>
                          <a:spcPct val="107000"/>
                        </a:lnSpc>
                        <a:spcAft>
                          <a:spcPts val="800"/>
                        </a:spcAft>
                        <a:buNone/>
                      </a:pPr>
                      <a:r>
                        <a:rPr lang="es-CO" sz="1400" kern="0" dirty="0">
                          <a:effectLst/>
                        </a:rPr>
                        <a:t> </a:t>
                      </a:r>
                      <a:endParaRPr lang="es-CO" sz="1400" kern="100" dirty="0">
                        <a:effectLst/>
                      </a:endParaRPr>
                    </a:p>
                    <a:p>
                      <a:pPr algn="ctr">
                        <a:lnSpc>
                          <a:spcPct val="107000"/>
                        </a:lnSpc>
                        <a:spcAft>
                          <a:spcPts val="800"/>
                        </a:spcAft>
                        <a:buNone/>
                      </a:pPr>
                      <a:r>
                        <a:rPr lang="es-CO" sz="1400" kern="0" dirty="0">
                          <a:effectLst/>
                        </a:rPr>
                        <a:t> </a:t>
                      </a:r>
                      <a:endParaRPr lang="es-CO" sz="1400" kern="100" dirty="0">
                        <a:effectLst/>
                      </a:endParaRPr>
                    </a:p>
                    <a:p>
                      <a:pPr algn="ctr">
                        <a:lnSpc>
                          <a:spcPct val="107000"/>
                        </a:lnSpc>
                        <a:spcAft>
                          <a:spcPts val="800"/>
                        </a:spcAft>
                        <a:buNone/>
                      </a:pPr>
                      <a:r>
                        <a:rPr lang="es-CO" sz="1400" kern="0" dirty="0">
                          <a:effectLst/>
                        </a:rPr>
                        <a:t> </a:t>
                      </a:r>
                      <a:endParaRPr lang="es-CO" sz="1400" kern="100" dirty="0">
                        <a:effectLst/>
                      </a:endParaRPr>
                    </a:p>
                    <a:p>
                      <a:pPr algn="ctr">
                        <a:lnSpc>
                          <a:spcPct val="107000"/>
                        </a:lnSpc>
                        <a:spcAft>
                          <a:spcPts val="800"/>
                        </a:spcAft>
                        <a:buNone/>
                      </a:pPr>
                      <a:r>
                        <a:rPr lang="es-CO" sz="1400" kern="0" dirty="0">
                          <a:effectLst/>
                          <a:latin typeface="Calibri" panose="020F0502020204030204" pitchFamily="34" charset="0"/>
                          <a:ea typeface="Calibri" panose="020F0502020204030204" pitchFamily="34" charset="0"/>
                          <a:cs typeface="Times New Roman" panose="02020603050405020304" pitchFamily="18" charset="0"/>
                        </a:rPr>
                        <a:t>11</a:t>
                      </a:r>
                      <a:endParaRPr lang="es-CO"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Ejecutivo Laboral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Laura Stefany Barrientos Álvarez </a:t>
                      </a:r>
                      <a:endParaRPr lang="es-CO" sz="1200" kern="10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Juzgado 001 Promiscuo del Circuito de Concordia.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05209318900120210009700</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21 DE AGOSTO DE 2025 </a:t>
                      </a: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Niega control de legalidad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27 DE AGOSTO DE 2025 </a:t>
                      </a: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Se radicó recurso de reposición y en subsidio apelación.</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18969664"/>
                  </a:ext>
                </a:extLst>
              </a:tr>
              <a:tr h="1903710">
                <a:tc>
                  <a:txBody>
                    <a:bodyPr/>
                    <a:lstStyle/>
                    <a:p>
                      <a:pPr algn="ctr">
                        <a:lnSpc>
                          <a:spcPct val="107000"/>
                        </a:lnSpc>
                        <a:spcAft>
                          <a:spcPts val="800"/>
                        </a:spcAft>
                        <a:buNone/>
                      </a:pPr>
                      <a:endParaRPr lang="es-CO"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buNone/>
                      </a:pPr>
                      <a:endParaRPr lang="es-CO"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buNone/>
                      </a:pPr>
                      <a:r>
                        <a:rPr lang="es-CO" sz="1400" kern="100" dirty="0">
                          <a:effectLst/>
                          <a:latin typeface="Calibri" panose="020F0502020204030204" pitchFamily="34" charset="0"/>
                          <a:ea typeface="Calibri" panose="020F0502020204030204" pitchFamily="34" charset="0"/>
                          <a:cs typeface="Times New Roman" panose="02020603050405020304" pitchFamily="18" charset="0"/>
                        </a:rPr>
                        <a:t>12</a:t>
                      </a:r>
                    </a:p>
                  </a:txBody>
                  <a:tcPr marL="23972" marR="23972" marT="0" marB="0"/>
                </a:tc>
                <a:tc>
                  <a:txBody>
                    <a:bodyPr/>
                    <a:lstStyle/>
                    <a:p>
                      <a:pPr algn="just">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Acción Contractual </a:t>
                      </a:r>
                      <a:endParaRPr lang="es-CO" sz="1200" kern="10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Alianza Medellín Antioquia </a:t>
                      </a:r>
                      <a:endParaRPr lang="es-CO" sz="1200" kern="10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Juzgado 1 Administrativo Oral del Circuito de Medellín </a:t>
                      </a:r>
                      <a:endParaRPr lang="es-CO" sz="1200" kern="10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05001333300120240038900</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10 DE ABRIL DE 2025 </a:t>
                      </a: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Se contestó la demanda.</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26 DE MAYO DE 2025 </a:t>
                      </a: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Traslado excepciones contestación demanda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50128734"/>
                  </a:ext>
                </a:extLst>
              </a:tr>
            </a:tbl>
          </a:graphicData>
        </a:graphic>
      </p:graphicFrame>
    </p:spTree>
    <p:extLst>
      <p:ext uri="{BB962C8B-B14F-4D97-AF65-F5344CB8AC3E}">
        <p14:creationId xmlns:p14="http://schemas.microsoft.com/office/powerpoint/2010/main" val="367285533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6C5AC5-1603-AD50-F528-C88524069D67}"/>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04C3BBB3-4D14-1F6A-77EE-63F0DA372536}"/>
              </a:ext>
            </a:extLst>
          </p:cNvPr>
          <p:cNvSpPr>
            <a:spLocks noGrp="1"/>
          </p:cNvSpPr>
          <p:nvPr>
            <p:ph type="title"/>
          </p:nvPr>
        </p:nvSpPr>
        <p:spPr>
          <a:xfrm>
            <a:off x="1028876" y="284148"/>
            <a:ext cx="9601200" cy="467882"/>
          </a:xfrm>
        </p:spPr>
        <p:txBody>
          <a:bodyPr>
            <a:normAutofit/>
          </a:bodyPr>
          <a:lstStyle/>
          <a:p>
            <a:pPr defTabSz="457200"/>
            <a:r>
              <a:rPr lang="es-ES_tradnl" sz="2400" b="1" spc="-120" dirty="0">
                <a:solidFill>
                  <a:schemeClr val="tx2">
                    <a:lumMod val="75000"/>
                  </a:schemeClr>
                </a:solidFill>
                <a:latin typeface="Arial Black" pitchFamily="34" charset="0"/>
                <a:ea typeface="+mn-ea"/>
                <a:cs typeface="+mn-cs"/>
              </a:rPr>
              <a:t>Gestión Jurídica:</a:t>
            </a:r>
          </a:p>
        </p:txBody>
      </p:sp>
      <p:pic>
        <p:nvPicPr>
          <p:cNvPr id="4" name="Imagen 3">
            <a:extLst>
              <a:ext uri="{FF2B5EF4-FFF2-40B4-BE49-F238E27FC236}">
                <a16:creationId xmlns:a16="http://schemas.microsoft.com/office/drawing/2014/main" id="{C4F7F2A7-32DC-3D6E-EFA1-F132EFD445F1}"/>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B3900270-42AD-CB2C-88E4-B0F07E08E266}"/>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
        <p:nvSpPr>
          <p:cNvPr id="6" name="Rectángulo 5">
            <a:extLst>
              <a:ext uri="{FF2B5EF4-FFF2-40B4-BE49-F238E27FC236}">
                <a16:creationId xmlns:a16="http://schemas.microsoft.com/office/drawing/2014/main" id="{1CD51E9B-F69A-35DE-8089-BED660F281EB}"/>
              </a:ext>
            </a:extLst>
          </p:cNvPr>
          <p:cNvSpPr/>
          <p:nvPr/>
        </p:nvSpPr>
        <p:spPr>
          <a:xfrm>
            <a:off x="1508601" y="752030"/>
            <a:ext cx="9615133" cy="523220"/>
          </a:xfrm>
          <a:prstGeom prst="rect">
            <a:avLst/>
          </a:prstGeom>
        </p:spPr>
        <p:txBody>
          <a:bodyPr wrap="none">
            <a:spAutoFit/>
          </a:bodyPr>
          <a:lstStyle/>
          <a:p>
            <a:r>
              <a:rPr lang="es-ES" sz="2800" b="1" spc="-120" dirty="0">
                <a:solidFill>
                  <a:schemeClr val="tx2">
                    <a:lumMod val="75000"/>
                  </a:schemeClr>
                </a:solidFill>
                <a:latin typeface="Arial Black" pitchFamily="34" charset="0"/>
              </a:rPr>
              <a:t>DEMANDAS, FALLOS Y SENTENCIAS FINALIZADOS.</a:t>
            </a:r>
          </a:p>
        </p:txBody>
      </p:sp>
      <p:graphicFrame>
        <p:nvGraphicFramePr>
          <p:cNvPr id="7" name="Tabla 6">
            <a:extLst>
              <a:ext uri="{FF2B5EF4-FFF2-40B4-BE49-F238E27FC236}">
                <a16:creationId xmlns:a16="http://schemas.microsoft.com/office/drawing/2014/main" id="{B5B0220A-247E-A0DD-A25A-D36244EF066E}"/>
              </a:ext>
            </a:extLst>
          </p:cNvPr>
          <p:cNvGraphicFramePr>
            <a:graphicFrameLocks noGrp="1"/>
          </p:cNvGraphicFramePr>
          <p:nvPr>
            <p:extLst/>
          </p:nvPr>
        </p:nvGraphicFramePr>
        <p:xfrm>
          <a:off x="1028876" y="1354350"/>
          <a:ext cx="10265433" cy="3681237"/>
        </p:xfrm>
        <a:graphic>
          <a:graphicData uri="http://schemas.openxmlformats.org/drawingml/2006/table">
            <a:tbl>
              <a:tblPr firstRow="1" firstCol="1" bandRow="1">
                <a:tableStyleId>{5C22544A-7EE6-4342-B048-85BDC9FD1C3A}</a:tableStyleId>
              </a:tblPr>
              <a:tblGrid>
                <a:gridCol w="556091">
                  <a:extLst>
                    <a:ext uri="{9D8B030D-6E8A-4147-A177-3AD203B41FA5}">
                      <a16:colId xmlns:a16="http://schemas.microsoft.com/office/drawing/2014/main" val="2440617912"/>
                    </a:ext>
                  </a:extLst>
                </a:gridCol>
                <a:gridCol w="1235871">
                  <a:extLst>
                    <a:ext uri="{9D8B030D-6E8A-4147-A177-3AD203B41FA5}">
                      <a16:colId xmlns:a16="http://schemas.microsoft.com/office/drawing/2014/main" val="1715907142"/>
                    </a:ext>
                  </a:extLst>
                </a:gridCol>
                <a:gridCol w="1869618">
                  <a:extLst>
                    <a:ext uri="{9D8B030D-6E8A-4147-A177-3AD203B41FA5}">
                      <a16:colId xmlns:a16="http://schemas.microsoft.com/office/drawing/2014/main" val="815444739"/>
                    </a:ext>
                  </a:extLst>
                </a:gridCol>
                <a:gridCol w="1600442">
                  <a:extLst>
                    <a:ext uri="{9D8B030D-6E8A-4147-A177-3AD203B41FA5}">
                      <a16:colId xmlns:a16="http://schemas.microsoft.com/office/drawing/2014/main" val="3442032953"/>
                    </a:ext>
                  </a:extLst>
                </a:gridCol>
                <a:gridCol w="2266506">
                  <a:extLst>
                    <a:ext uri="{9D8B030D-6E8A-4147-A177-3AD203B41FA5}">
                      <a16:colId xmlns:a16="http://schemas.microsoft.com/office/drawing/2014/main" val="1475524281"/>
                    </a:ext>
                  </a:extLst>
                </a:gridCol>
                <a:gridCol w="2736905">
                  <a:extLst>
                    <a:ext uri="{9D8B030D-6E8A-4147-A177-3AD203B41FA5}">
                      <a16:colId xmlns:a16="http://schemas.microsoft.com/office/drawing/2014/main" val="2553897024"/>
                    </a:ext>
                  </a:extLst>
                </a:gridCol>
              </a:tblGrid>
              <a:tr h="198322">
                <a:tc>
                  <a:txBody>
                    <a:bodyPr/>
                    <a:lstStyle/>
                    <a:p>
                      <a:pPr algn="ctr">
                        <a:lnSpc>
                          <a:spcPct val="107000"/>
                        </a:lnSpc>
                        <a:spcAft>
                          <a:spcPts val="800"/>
                        </a:spcAft>
                        <a:buNone/>
                      </a:pPr>
                      <a:r>
                        <a:rPr lang="es-CO" sz="1600" kern="0" dirty="0">
                          <a:effectLst/>
                        </a:rPr>
                        <a:t>N°</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ctr">
                        <a:lnSpc>
                          <a:spcPct val="107000"/>
                        </a:lnSpc>
                        <a:spcAft>
                          <a:spcPts val="800"/>
                        </a:spcAft>
                        <a:buNone/>
                      </a:pPr>
                      <a:r>
                        <a:rPr lang="es-CO" sz="1600" kern="0" dirty="0">
                          <a:effectLst/>
                        </a:rPr>
                        <a:t>PROCESO</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ctr">
                        <a:lnSpc>
                          <a:spcPct val="107000"/>
                        </a:lnSpc>
                        <a:spcAft>
                          <a:spcPts val="800"/>
                        </a:spcAft>
                        <a:buNone/>
                      </a:pPr>
                      <a:r>
                        <a:rPr lang="es-CO" sz="1600" kern="0" dirty="0">
                          <a:effectLst/>
                        </a:rPr>
                        <a:t>DEMANDANTE </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ctr">
                        <a:lnSpc>
                          <a:spcPct val="107000"/>
                        </a:lnSpc>
                        <a:spcAft>
                          <a:spcPts val="800"/>
                        </a:spcAft>
                        <a:buNone/>
                      </a:pPr>
                      <a:r>
                        <a:rPr lang="es-CO" sz="1600" kern="0" dirty="0">
                          <a:effectLst/>
                        </a:rPr>
                        <a:t>DESPACHO</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ctr">
                        <a:lnSpc>
                          <a:spcPct val="107000"/>
                        </a:lnSpc>
                        <a:spcAft>
                          <a:spcPts val="800"/>
                        </a:spcAft>
                        <a:buNone/>
                      </a:pPr>
                      <a:r>
                        <a:rPr lang="es-CO" sz="1600" kern="0" dirty="0">
                          <a:effectLst/>
                        </a:rPr>
                        <a:t>RADICADO</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ctr">
                        <a:lnSpc>
                          <a:spcPct val="107000"/>
                        </a:lnSpc>
                        <a:spcAft>
                          <a:spcPts val="800"/>
                        </a:spcAft>
                        <a:buNone/>
                      </a:pPr>
                      <a:r>
                        <a:rPr lang="es-CO" sz="1600" kern="0" dirty="0">
                          <a:effectLst/>
                        </a:rPr>
                        <a:t>ACTUACIÓN  </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extLst>
                  <a:ext uri="{0D108BD9-81ED-4DB2-BD59-A6C34878D82A}">
                    <a16:rowId xmlns:a16="http://schemas.microsoft.com/office/drawing/2014/main" val="2590123802"/>
                  </a:ext>
                </a:extLst>
              </a:tr>
              <a:tr h="1529686">
                <a:tc>
                  <a:txBody>
                    <a:bodyPr/>
                    <a:lstStyle/>
                    <a:p>
                      <a:pPr algn="ctr">
                        <a:lnSpc>
                          <a:spcPct val="107000"/>
                        </a:lnSpc>
                        <a:spcAft>
                          <a:spcPts val="800"/>
                        </a:spcAft>
                        <a:buNone/>
                      </a:pPr>
                      <a:r>
                        <a:rPr lang="es-CO" sz="1400" kern="0" dirty="0">
                          <a:effectLst/>
                        </a:rPr>
                        <a:t> </a:t>
                      </a:r>
                      <a:endParaRPr lang="es-CO" sz="1400" kern="100" dirty="0">
                        <a:effectLst/>
                      </a:endParaRPr>
                    </a:p>
                    <a:p>
                      <a:pPr algn="ctr">
                        <a:lnSpc>
                          <a:spcPct val="107000"/>
                        </a:lnSpc>
                        <a:spcAft>
                          <a:spcPts val="800"/>
                        </a:spcAft>
                        <a:buNone/>
                      </a:pPr>
                      <a:r>
                        <a:rPr lang="es-CO" sz="1400" kern="0" dirty="0">
                          <a:effectLst/>
                        </a:rPr>
                        <a:t> </a:t>
                      </a:r>
                      <a:endParaRPr lang="es-CO" sz="1400" kern="100" dirty="0">
                        <a:effectLst/>
                      </a:endParaRPr>
                    </a:p>
                    <a:p>
                      <a:pPr algn="ctr">
                        <a:lnSpc>
                          <a:spcPct val="107000"/>
                        </a:lnSpc>
                        <a:spcAft>
                          <a:spcPts val="800"/>
                        </a:spcAft>
                        <a:buNone/>
                      </a:pPr>
                      <a:r>
                        <a:rPr lang="es-CO" sz="1400" kern="0" dirty="0">
                          <a:effectLst/>
                        </a:rPr>
                        <a:t> </a:t>
                      </a:r>
                      <a:endParaRPr lang="es-CO" sz="1400" kern="100" dirty="0">
                        <a:effectLst/>
                      </a:endParaRPr>
                    </a:p>
                    <a:p>
                      <a:pPr algn="ctr">
                        <a:lnSpc>
                          <a:spcPct val="107000"/>
                        </a:lnSpc>
                        <a:spcAft>
                          <a:spcPts val="800"/>
                        </a:spcAft>
                        <a:buNone/>
                      </a:pPr>
                      <a:r>
                        <a:rPr lang="es-CO" sz="1400" kern="0" dirty="0">
                          <a:effectLst/>
                          <a:latin typeface="Calibri" panose="020F0502020204030204" pitchFamily="34" charset="0"/>
                          <a:ea typeface="Calibri" panose="020F0502020204030204" pitchFamily="34" charset="0"/>
                          <a:cs typeface="Times New Roman" panose="02020603050405020304" pitchFamily="18" charset="0"/>
                        </a:rPr>
                        <a:t>13</a:t>
                      </a:r>
                      <a:endParaRPr lang="es-CO"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Ejecutivo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EMSSANAR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Juzgado 1 Promiscuo del Circuito de Concordia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05209318900120230012900</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a:t>
                      </a:r>
                      <a:endParaRPr lang="es-CO" sz="1200" kern="100" dirty="0">
                        <a:effectLst/>
                        <a:latin typeface="Franklin Gothic Book (Cuerpo)"/>
                        <a:ea typeface="Calibri" panose="020F0502020204030204" pitchFamily="34" charset="0"/>
                        <a:cs typeface="Times New Roman" panose="02020603050405020304" pitchFamily="18" charset="0"/>
                      </a:endParaRPr>
                    </a:p>
                    <a:p>
                      <a:r>
                        <a:rPr lang="es-CO" sz="1200" kern="1200" dirty="0">
                          <a:solidFill>
                            <a:schemeClr val="dk1"/>
                          </a:solidFill>
                          <a:effectLst/>
                          <a:latin typeface="Franklin Gothic Book (Cuerpo)"/>
                          <a:ea typeface="+mn-ea"/>
                          <a:cs typeface="+mn-cs"/>
                        </a:rPr>
                        <a:t>16 DE FEBRERO DE 2026</a:t>
                      </a:r>
                    </a:p>
                    <a:p>
                      <a:r>
                        <a:rPr lang="es-CO" sz="1200" kern="1200" dirty="0">
                          <a:solidFill>
                            <a:schemeClr val="dk1"/>
                          </a:solidFill>
                          <a:effectLst/>
                          <a:latin typeface="Franklin Gothic Book (Cuerpo)"/>
                          <a:ea typeface="+mn-ea"/>
                          <a:cs typeface="+mn-cs"/>
                        </a:rPr>
                        <a:t>Auto que decide dar traslado al ejecutante para que se pronuncie sobre las excepciones de fondo. </a:t>
                      </a:r>
                    </a:p>
                    <a:p>
                      <a:pPr algn="just">
                        <a:lnSpc>
                          <a:spcPct val="107000"/>
                        </a:lnSpc>
                        <a:spcAft>
                          <a:spcPts val="800"/>
                        </a:spcAft>
                        <a:buNone/>
                      </a:pP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18969664"/>
                  </a:ext>
                </a:extLst>
              </a:tr>
              <a:tr h="1903710">
                <a:tc>
                  <a:txBody>
                    <a:bodyPr/>
                    <a:lstStyle/>
                    <a:p>
                      <a:pPr algn="ctr">
                        <a:lnSpc>
                          <a:spcPct val="107000"/>
                        </a:lnSpc>
                        <a:spcAft>
                          <a:spcPts val="800"/>
                        </a:spcAft>
                        <a:buNone/>
                      </a:pPr>
                      <a:endParaRPr lang="es-CO"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buNone/>
                      </a:pPr>
                      <a:endParaRPr lang="es-CO"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buNone/>
                      </a:pPr>
                      <a:r>
                        <a:rPr lang="es-CO" sz="1400" kern="100" dirty="0">
                          <a:effectLst/>
                          <a:latin typeface="Calibri" panose="020F0502020204030204" pitchFamily="34" charset="0"/>
                          <a:ea typeface="Calibri" panose="020F0502020204030204" pitchFamily="34" charset="0"/>
                          <a:cs typeface="Times New Roman" panose="02020603050405020304" pitchFamily="18" charset="0"/>
                        </a:rPr>
                        <a:t>14</a:t>
                      </a:r>
                    </a:p>
                  </a:txBody>
                  <a:tcPr marL="23972" marR="23972" marT="0" marB="0"/>
                </a:tc>
                <a:tc>
                  <a:txBody>
                    <a:bodyPr/>
                    <a:lstStyle/>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Repetición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E.S.E. Hospital San Juan de Dios de Concordia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Juzgado 30 Administrativo Oral del Circuito de Medellín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ES" sz="1200" kern="1200" dirty="0">
                          <a:solidFill>
                            <a:schemeClr val="dk1"/>
                          </a:solidFill>
                          <a:effectLst/>
                          <a:latin typeface="Franklin Gothic Book (Cuerpo)"/>
                          <a:ea typeface="+mn-ea"/>
                          <a:cs typeface="+mn-cs"/>
                        </a:rPr>
                        <a:t>05001333303020250044500</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r>
                        <a:rPr lang="es-ES" sz="1200" kern="1200" dirty="0">
                          <a:solidFill>
                            <a:schemeClr val="dk1"/>
                          </a:solidFill>
                          <a:effectLst/>
                          <a:latin typeface="Franklin Gothic Book (Cuerpo)"/>
                          <a:ea typeface="+mn-ea"/>
                          <a:cs typeface="+mn-cs"/>
                        </a:rPr>
                        <a:t>19 DE DICIEMBRE DE 2025</a:t>
                      </a:r>
                      <a:endParaRPr lang="es-CO" sz="1200" kern="1200" dirty="0">
                        <a:solidFill>
                          <a:schemeClr val="dk1"/>
                        </a:solidFill>
                        <a:effectLst/>
                        <a:latin typeface="Franklin Gothic Book (Cuerpo)"/>
                        <a:ea typeface="+mn-ea"/>
                        <a:cs typeface="+mn-cs"/>
                      </a:endParaRPr>
                    </a:p>
                    <a:p>
                      <a:r>
                        <a:rPr lang="es-ES" sz="1200" kern="1200" dirty="0">
                          <a:solidFill>
                            <a:schemeClr val="dk1"/>
                          </a:solidFill>
                          <a:effectLst/>
                          <a:latin typeface="Franklin Gothic Book (Cuerpo)"/>
                          <a:ea typeface="+mn-ea"/>
                          <a:cs typeface="+mn-cs"/>
                        </a:rPr>
                        <a:t>Reparto del proceso </a:t>
                      </a:r>
                      <a:endParaRPr lang="es-CO" sz="1200" kern="1200" dirty="0">
                        <a:solidFill>
                          <a:schemeClr val="dk1"/>
                        </a:solidFill>
                        <a:effectLst/>
                        <a:latin typeface="Franklin Gothic Book (Cuerpo)"/>
                        <a:ea typeface="+mn-ea"/>
                        <a:cs typeface="+mn-cs"/>
                      </a:endParaRPr>
                    </a:p>
                    <a:p>
                      <a:r>
                        <a:rPr lang="es-ES" sz="1200" kern="1200" dirty="0">
                          <a:solidFill>
                            <a:schemeClr val="dk1"/>
                          </a:solidFill>
                          <a:effectLst/>
                          <a:latin typeface="Franklin Gothic Book (Cuerpo)"/>
                          <a:ea typeface="+mn-ea"/>
                          <a:cs typeface="+mn-cs"/>
                        </a:rPr>
                        <a:t> </a:t>
                      </a:r>
                      <a:endParaRPr lang="es-CO" sz="1200" kern="1200" dirty="0">
                        <a:solidFill>
                          <a:schemeClr val="dk1"/>
                        </a:solidFill>
                        <a:effectLst/>
                        <a:latin typeface="Franklin Gothic Book (Cuerpo)"/>
                        <a:ea typeface="+mn-ea"/>
                        <a:cs typeface="+mn-cs"/>
                      </a:endParaRPr>
                    </a:p>
                    <a:p>
                      <a:r>
                        <a:rPr lang="es-ES" sz="1200" kern="1200" dirty="0">
                          <a:solidFill>
                            <a:schemeClr val="dk1"/>
                          </a:solidFill>
                          <a:effectLst/>
                          <a:latin typeface="Franklin Gothic Book (Cuerpo)"/>
                          <a:ea typeface="+mn-ea"/>
                          <a:cs typeface="+mn-cs"/>
                        </a:rPr>
                        <a:t>02 DE FEBRERO DE 2026</a:t>
                      </a:r>
                      <a:endParaRPr lang="es-CO" sz="1200" kern="1200" dirty="0">
                        <a:solidFill>
                          <a:schemeClr val="dk1"/>
                        </a:solidFill>
                        <a:effectLst/>
                        <a:latin typeface="Franklin Gothic Book (Cuerpo)"/>
                        <a:ea typeface="+mn-ea"/>
                        <a:cs typeface="+mn-cs"/>
                      </a:endParaRPr>
                    </a:p>
                    <a:p>
                      <a:r>
                        <a:rPr lang="es-ES" sz="1200" kern="1200" dirty="0">
                          <a:solidFill>
                            <a:schemeClr val="dk1"/>
                          </a:solidFill>
                          <a:effectLst/>
                          <a:latin typeface="Franklin Gothic Book (Cuerpo)"/>
                          <a:ea typeface="+mn-ea"/>
                          <a:cs typeface="+mn-cs"/>
                        </a:rPr>
                        <a:t>Auto admisorio de la demanda </a:t>
                      </a:r>
                      <a:endParaRPr lang="es-CO" sz="1200" kern="1200" dirty="0">
                        <a:solidFill>
                          <a:schemeClr val="dk1"/>
                        </a:solidFill>
                        <a:effectLst/>
                        <a:latin typeface="Franklin Gothic Book (Cuerpo)"/>
                        <a:ea typeface="+mn-ea"/>
                        <a:cs typeface="+mn-cs"/>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50128734"/>
                  </a:ext>
                </a:extLst>
              </a:tr>
            </a:tbl>
          </a:graphicData>
        </a:graphic>
      </p:graphicFrame>
    </p:spTree>
    <p:extLst>
      <p:ext uri="{BB962C8B-B14F-4D97-AF65-F5344CB8AC3E}">
        <p14:creationId xmlns:p14="http://schemas.microsoft.com/office/powerpoint/2010/main" val="5749762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6" y="284148"/>
            <a:ext cx="10728300" cy="467882"/>
          </a:xfrm>
        </p:spPr>
        <p:txBody>
          <a:bodyPr>
            <a:noAutofit/>
          </a:bodyPr>
          <a:lstStyle/>
          <a:p>
            <a:pPr algn="ctr"/>
            <a:r>
              <a:rPr lang="es-CO" sz="2000" b="1" cap="all" spc="-120" dirty="0">
                <a:solidFill>
                  <a:schemeClr val="tx2">
                    <a:lumMod val="75000"/>
                  </a:schemeClr>
                </a:solidFill>
                <a:latin typeface="Arial Black" pitchFamily="34" charset="0"/>
              </a:rPr>
              <a:t>COMPARATIVO  DE LOS 4 ÚLTIMOS AÑOS EN ACTIVIDADES </a:t>
            </a:r>
            <a:r>
              <a:rPr lang="es-CO" sz="2000" b="1" cap="all" spc="-120" dirty="0" smtClean="0">
                <a:solidFill>
                  <a:schemeClr val="tx2">
                    <a:lumMod val="75000"/>
                  </a:schemeClr>
                </a:solidFill>
                <a:latin typeface="Arial Black" pitchFamily="34" charset="0"/>
              </a:rPr>
              <a:t>REALIZADAS</a:t>
            </a:r>
            <a:r>
              <a:rPr lang="es-CO" sz="2800" dirty="0"/>
              <a:t/>
            </a:r>
            <a:br>
              <a:rPr lang="es-CO" sz="2800" dirty="0"/>
            </a:br>
            <a:endParaRPr lang="es-ES_tradnl" sz="2800" dirty="0">
              <a:latin typeface="Arial Black" panose="020B0A04020102020204" pitchFamily="34" charset="0"/>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graphicFrame>
        <p:nvGraphicFramePr>
          <p:cNvPr id="6" name="Gráfico 5"/>
          <p:cNvGraphicFramePr>
            <a:graphicFrameLocks/>
          </p:cNvGraphicFramePr>
          <p:nvPr>
            <p:extLst>
              <p:ext uri="{D42A27DB-BD31-4B8C-83A1-F6EECF244321}">
                <p14:modId xmlns:p14="http://schemas.microsoft.com/office/powerpoint/2010/main" val="3574236431"/>
              </p:ext>
            </p:extLst>
          </p:nvPr>
        </p:nvGraphicFramePr>
        <p:xfrm>
          <a:off x="1272030" y="752030"/>
          <a:ext cx="10115440" cy="52541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42118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6" y="284148"/>
            <a:ext cx="10728300" cy="467882"/>
          </a:xfrm>
        </p:spPr>
        <p:txBody>
          <a:bodyPr>
            <a:noAutofit/>
          </a:bodyPr>
          <a:lstStyle/>
          <a:p>
            <a:pPr algn="ctr"/>
            <a:r>
              <a:rPr lang="es-CO" sz="2000" b="1" cap="all" spc="-120" dirty="0">
                <a:solidFill>
                  <a:schemeClr val="tx2">
                    <a:lumMod val="75000"/>
                  </a:schemeClr>
                </a:solidFill>
                <a:latin typeface="Arial Black" pitchFamily="34" charset="0"/>
              </a:rPr>
              <a:t>COMPARATIVO </a:t>
            </a:r>
            <a:r>
              <a:rPr lang="es-CO" sz="2000" b="1" cap="all" spc="-120" dirty="0" smtClean="0">
                <a:solidFill>
                  <a:schemeClr val="tx2">
                    <a:lumMod val="75000"/>
                  </a:schemeClr>
                </a:solidFill>
                <a:latin typeface="Arial Black" pitchFamily="34" charset="0"/>
              </a:rPr>
              <a:t>DE </a:t>
            </a:r>
            <a:r>
              <a:rPr lang="es-CO" sz="2000" b="1" cap="all" spc="-120" dirty="0">
                <a:solidFill>
                  <a:schemeClr val="tx2">
                    <a:lumMod val="75000"/>
                  </a:schemeClr>
                </a:solidFill>
                <a:latin typeface="Arial Black" pitchFamily="34" charset="0"/>
              </a:rPr>
              <a:t>LOS 4 ÚLTIMOS AÑOS EN ACTIVIDADES </a:t>
            </a:r>
            <a:r>
              <a:rPr lang="es-CO" sz="2000" b="1" cap="all" spc="-120" dirty="0" smtClean="0">
                <a:solidFill>
                  <a:schemeClr val="tx2">
                    <a:lumMod val="75000"/>
                  </a:schemeClr>
                </a:solidFill>
                <a:latin typeface="Arial Black" pitchFamily="34" charset="0"/>
              </a:rPr>
              <a:t>REALIZADAS</a:t>
            </a:r>
            <a:r>
              <a:rPr lang="es-CO" sz="2800" dirty="0"/>
              <a:t/>
            </a:r>
            <a:br>
              <a:rPr lang="es-CO" sz="2800" dirty="0"/>
            </a:br>
            <a:endParaRPr lang="es-ES_tradnl" sz="2800" dirty="0">
              <a:latin typeface="Arial Black" panose="020B0A04020102020204" pitchFamily="34" charset="0"/>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graphicFrame>
        <p:nvGraphicFramePr>
          <p:cNvPr id="8" name="Gráfico 7"/>
          <p:cNvGraphicFramePr>
            <a:graphicFrameLocks/>
          </p:cNvGraphicFramePr>
          <p:nvPr>
            <p:extLst>
              <p:ext uri="{D42A27DB-BD31-4B8C-83A1-F6EECF244321}">
                <p14:modId xmlns:p14="http://schemas.microsoft.com/office/powerpoint/2010/main" val="173122832"/>
              </p:ext>
            </p:extLst>
          </p:nvPr>
        </p:nvGraphicFramePr>
        <p:xfrm>
          <a:off x="1151859" y="1004776"/>
          <a:ext cx="10416363" cy="483249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832851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6" y="284148"/>
            <a:ext cx="10728300" cy="467882"/>
          </a:xfrm>
        </p:spPr>
        <p:txBody>
          <a:bodyPr>
            <a:noAutofit/>
          </a:bodyPr>
          <a:lstStyle/>
          <a:p>
            <a:r>
              <a:rPr lang="es-CO" sz="2000" b="1" cap="all" spc="-120" dirty="0">
                <a:solidFill>
                  <a:schemeClr val="tx2">
                    <a:lumMod val="75000"/>
                  </a:schemeClr>
                </a:solidFill>
                <a:latin typeface="Arial Black" pitchFamily="34" charset="0"/>
              </a:rPr>
              <a:t>COMPARATIVO  DE LOS 4 ÚLTIMOS AÑOS EN ACTIVIDADES </a:t>
            </a:r>
            <a:r>
              <a:rPr lang="es-CO" sz="2000" b="1" cap="all" spc="-120" dirty="0" smtClean="0">
                <a:solidFill>
                  <a:schemeClr val="tx2">
                    <a:lumMod val="75000"/>
                  </a:schemeClr>
                </a:solidFill>
                <a:latin typeface="Arial Black" pitchFamily="34" charset="0"/>
              </a:rPr>
              <a:t>REALIZADAS</a:t>
            </a:r>
            <a:r>
              <a:rPr lang="es-CO" sz="2800" dirty="0"/>
              <a:t/>
            </a:r>
            <a:br>
              <a:rPr lang="es-CO" sz="2800" dirty="0"/>
            </a:br>
            <a:endParaRPr lang="es-ES_tradnl" sz="2800" dirty="0">
              <a:latin typeface="Arial Black" panose="020B0A04020102020204" pitchFamily="34" charset="0"/>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870964"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graphicFrame>
        <p:nvGraphicFramePr>
          <p:cNvPr id="6" name="Gráfico 5"/>
          <p:cNvGraphicFramePr>
            <a:graphicFrameLocks/>
          </p:cNvGraphicFramePr>
          <p:nvPr>
            <p:extLst>
              <p:ext uri="{D42A27DB-BD31-4B8C-83A1-F6EECF244321}">
                <p14:modId xmlns:p14="http://schemas.microsoft.com/office/powerpoint/2010/main" val="3693612432"/>
              </p:ext>
            </p:extLst>
          </p:nvPr>
        </p:nvGraphicFramePr>
        <p:xfrm>
          <a:off x="1028875" y="752029"/>
          <a:ext cx="10571245" cy="509587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633598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942133" y="433137"/>
            <a:ext cx="10517775" cy="535684"/>
          </a:xfrm>
        </p:spPr>
        <p:txBody>
          <a:bodyPr>
            <a:normAutofit fontScale="90000"/>
          </a:bodyPr>
          <a:lstStyle/>
          <a:p>
            <a:pPr algn="ctr"/>
            <a:r>
              <a:rPr lang="es-ES" sz="3100" b="1" dirty="0" smtClean="0">
                <a:solidFill>
                  <a:schemeClr val="tx2">
                    <a:lumMod val="75000"/>
                  </a:schemeClr>
                </a:solidFill>
                <a:latin typeface="Arial Black" pitchFamily="34" charset="0"/>
              </a:rPr>
              <a:t>OTROS SERVICIOS </a:t>
            </a:r>
            <a:r>
              <a:rPr lang="es-ES" sz="3100" b="1" dirty="0">
                <a:solidFill>
                  <a:schemeClr val="tx2">
                    <a:lumMod val="75000"/>
                  </a:schemeClr>
                </a:solidFill>
                <a:latin typeface="Arial Black" pitchFamily="34" charset="0"/>
              </a:rPr>
              <a:t>DE HABILITACION </a:t>
            </a:r>
            <a:r>
              <a:rPr lang="es-ES" sz="3100" b="1" dirty="0" smtClean="0">
                <a:solidFill>
                  <a:schemeClr val="tx2">
                    <a:lumMod val="75000"/>
                  </a:schemeClr>
                </a:solidFill>
                <a:latin typeface="Arial Black" pitchFamily="34" charset="0"/>
              </a:rPr>
              <a:t/>
            </a:r>
            <a:br>
              <a:rPr lang="es-ES" sz="3100" b="1" dirty="0" smtClean="0">
                <a:solidFill>
                  <a:schemeClr val="tx2">
                    <a:lumMod val="75000"/>
                  </a:schemeClr>
                </a:solidFill>
                <a:latin typeface="Arial Black" pitchFamily="34" charset="0"/>
              </a:rPr>
            </a:br>
            <a:r>
              <a:rPr lang="es-ES" sz="3100" b="1" dirty="0">
                <a:solidFill>
                  <a:schemeClr val="tx2">
                    <a:lumMod val="75000"/>
                  </a:schemeClr>
                </a:solidFill>
                <a:latin typeface="Arial Black" pitchFamily="34" charset="0"/>
              </a:rPr>
              <a:t/>
            </a:r>
            <a:br>
              <a:rPr lang="es-ES" sz="3100" b="1" dirty="0">
                <a:solidFill>
                  <a:schemeClr val="tx2">
                    <a:lumMod val="75000"/>
                  </a:schemeClr>
                </a:solidFill>
                <a:latin typeface="Arial Black" pitchFamily="34" charset="0"/>
              </a:rPr>
            </a:br>
            <a:endParaRPr lang="es-ES_tradnl" sz="3100" b="1" dirty="0">
              <a:solidFill>
                <a:schemeClr val="tx2">
                  <a:lumMod val="75000"/>
                </a:schemeClr>
              </a:solidFill>
              <a:latin typeface="Arial Black" pitchFamily="34" charset="0"/>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5981700"/>
            <a:ext cx="2254199" cy="664811"/>
          </a:xfrm>
          <a:prstGeom prst="rect">
            <a:avLst/>
          </a:prstGeom>
        </p:spPr>
      </p:pic>
      <p:sp>
        <p:nvSpPr>
          <p:cNvPr id="3" name="Marcador de contenido 2"/>
          <p:cNvSpPr>
            <a:spLocks noGrp="1"/>
          </p:cNvSpPr>
          <p:nvPr>
            <p:ph idx="1"/>
          </p:nvPr>
        </p:nvSpPr>
        <p:spPr>
          <a:xfrm>
            <a:off x="942133" y="1385732"/>
            <a:ext cx="5863271" cy="5051302"/>
          </a:xfrm>
        </p:spPr>
        <p:txBody>
          <a:bodyPr>
            <a:noAutofit/>
          </a:bodyPr>
          <a:lstStyle/>
          <a:p>
            <a:r>
              <a:rPr lang="es-CO" sz="2800" dirty="0" smtClean="0">
                <a:solidFill>
                  <a:schemeClr val="tx2">
                    <a:lumMod val="75000"/>
                  </a:schemeClr>
                </a:solidFill>
                <a:latin typeface="Arial" panose="020B0604020202020204" pitchFamily="34" charset="0"/>
                <a:cs typeface="Arial" panose="020B0604020202020204" pitchFamily="34" charset="0"/>
              </a:rPr>
              <a:t>PEDIATRÍA</a:t>
            </a:r>
          </a:p>
          <a:p>
            <a:r>
              <a:rPr lang="es-CO" sz="2800" dirty="0" smtClean="0">
                <a:solidFill>
                  <a:schemeClr val="tx2">
                    <a:lumMod val="75000"/>
                  </a:schemeClr>
                </a:solidFill>
                <a:latin typeface="Arial" panose="020B0604020202020204" pitchFamily="34" charset="0"/>
                <a:cs typeface="Arial" panose="020B0604020202020204" pitchFamily="34" charset="0"/>
              </a:rPr>
              <a:t>MEDICINA INTERNA</a:t>
            </a:r>
          </a:p>
          <a:p>
            <a:r>
              <a:rPr lang="es-CO" sz="2800" dirty="0" smtClean="0">
                <a:solidFill>
                  <a:schemeClr val="tx2">
                    <a:lumMod val="75000"/>
                  </a:schemeClr>
                </a:solidFill>
                <a:latin typeface="Arial" panose="020B0604020202020204" pitchFamily="34" charset="0"/>
                <a:cs typeface="Arial" panose="020B0604020202020204" pitchFamily="34" charset="0"/>
              </a:rPr>
              <a:t>GINECOLOGÍA</a:t>
            </a:r>
          </a:p>
          <a:p>
            <a:r>
              <a:rPr lang="es-CO" sz="2800" dirty="0" smtClean="0">
                <a:solidFill>
                  <a:schemeClr val="tx2">
                    <a:lumMod val="75000"/>
                  </a:schemeClr>
                </a:solidFill>
                <a:latin typeface="Arial" panose="020B0604020202020204" pitchFamily="34" charset="0"/>
                <a:cs typeface="Arial" panose="020B0604020202020204" pitchFamily="34" charset="0"/>
              </a:rPr>
              <a:t>NUTRICIÓN</a:t>
            </a:r>
          </a:p>
          <a:p>
            <a:r>
              <a:rPr lang="es-CO" sz="2800" dirty="0" smtClean="0">
                <a:solidFill>
                  <a:schemeClr val="tx2">
                    <a:lumMod val="75000"/>
                  </a:schemeClr>
                </a:solidFill>
                <a:latin typeface="Arial" panose="020B0604020202020204" pitchFamily="34" charset="0"/>
                <a:cs typeface="Arial" panose="020B0604020202020204" pitchFamily="34" charset="0"/>
              </a:rPr>
              <a:t>PSICOLOGÍA</a:t>
            </a:r>
          </a:p>
          <a:p>
            <a:r>
              <a:rPr lang="es-CO" sz="2800" dirty="0" smtClean="0">
                <a:solidFill>
                  <a:schemeClr val="tx2">
                    <a:lumMod val="75000"/>
                  </a:schemeClr>
                </a:solidFill>
                <a:latin typeface="Arial" panose="020B0604020202020204" pitchFamily="34" charset="0"/>
                <a:cs typeface="Arial" panose="020B0604020202020204" pitchFamily="34" charset="0"/>
              </a:rPr>
              <a:t>TERAPIA RESPIRATORIA</a:t>
            </a:r>
          </a:p>
          <a:p>
            <a:r>
              <a:rPr lang="es-CO" sz="2800" dirty="0" smtClean="0">
                <a:solidFill>
                  <a:schemeClr val="tx2">
                    <a:lumMod val="75000"/>
                  </a:schemeClr>
                </a:solidFill>
                <a:latin typeface="Arial" panose="020B0604020202020204" pitchFamily="34" charset="0"/>
                <a:cs typeface="Arial" panose="020B0604020202020204" pitchFamily="34" charset="0"/>
              </a:rPr>
              <a:t>FISIOTERAPIA</a:t>
            </a:r>
          </a:p>
        </p:txBody>
      </p:sp>
      <p:sp>
        <p:nvSpPr>
          <p:cNvPr id="5" name="Subtítulo 2">
            <a:extLst>
              <a:ext uri="{FF2B5EF4-FFF2-40B4-BE49-F238E27FC236}">
                <a16:creationId xmlns:a16="http://schemas.microsoft.com/office/drawing/2014/main" id="{7B5BDAD4-FE42-4670-9B31-EACFB3062A4F}"/>
              </a:ext>
            </a:extLst>
          </p:cNvPr>
          <p:cNvSpPr txBox="1">
            <a:spLocks/>
          </p:cNvSpPr>
          <p:nvPr/>
        </p:nvSpPr>
        <p:spPr>
          <a:xfrm>
            <a:off x="4050070" y="6090650"/>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40281675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0681C3-4F9B-A143-9BF6-C76FA60702D9}"/>
              </a:ext>
            </a:extLst>
          </p:cNvPr>
          <p:cNvSpPr>
            <a:spLocks noGrp="1"/>
          </p:cNvSpPr>
          <p:nvPr>
            <p:ph type="ctrTitle"/>
          </p:nvPr>
        </p:nvSpPr>
        <p:spPr>
          <a:xfrm>
            <a:off x="1281869" y="1691869"/>
            <a:ext cx="9614019" cy="2028915"/>
          </a:xfrm>
        </p:spPr>
        <p:txBody>
          <a:bodyPr/>
          <a:lstStyle/>
          <a:p>
            <a:r>
              <a:rPr lang="es-CO" sz="3800" b="1" dirty="0">
                <a:solidFill>
                  <a:schemeClr val="tx2">
                    <a:lumMod val="75000"/>
                  </a:schemeClr>
                </a:solidFill>
                <a:latin typeface="Arial Rounded MT Bold" panose="020F0704030504030204" pitchFamily="34" charset="0"/>
              </a:rPr>
              <a:t>INFORME DE GESTIÓN</a:t>
            </a:r>
            <a:br>
              <a:rPr lang="es-CO" sz="3800" b="1" dirty="0">
                <a:solidFill>
                  <a:schemeClr val="tx2">
                    <a:lumMod val="75000"/>
                  </a:schemeClr>
                </a:solidFill>
                <a:latin typeface="Arial Rounded MT Bold" panose="020F0704030504030204" pitchFamily="34" charset="0"/>
              </a:rPr>
            </a:br>
            <a:r>
              <a:rPr lang="es-CO" sz="3800" b="1" dirty="0">
                <a:solidFill>
                  <a:schemeClr val="tx2">
                    <a:lumMod val="75000"/>
                  </a:schemeClr>
                </a:solidFill>
                <a:latin typeface="Arial Rounded MT Bold" panose="020F0704030504030204" pitchFamily="34" charset="0"/>
              </a:rPr>
              <a:t>ESE HOSPITAL SA</a:t>
            </a:r>
            <a:r>
              <a:rPr lang="es-419" sz="3800" b="1" dirty="0">
                <a:solidFill>
                  <a:schemeClr val="tx2">
                    <a:lumMod val="75000"/>
                  </a:schemeClr>
                </a:solidFill>
                <a:latin typeface="Arial Rounded MT Bold" panose="020F0704030504030204" pitchFamily="34" charset="0"/>
              </a:rPr>
              <a:t>N JUAN DE DIOS </a:t>
            </a:r>
            <a:br>
              <a:rPr lang="es-419" sz="3800" b="1" dirty="0">
                <a:solidFill>
                  <a:schemeClr val="tx2">
                    <a:lumMod val="75000"/>
                  </a:schemeClr>
                </a:solidFill>
                <a:latin typeface="Arial Rounded MT Bold" panose="020F0704030504030204" pitchFamily="34" charset="0"/>
              </a:rPr>
            </a:br>
            <a:r>
              <a:rPr lang="es-419" sz="3800" b="1" dirty="0">
                <a:solidFill>
                  <a:schemeClr val="tx2">
                    <a:lumMod val="75000"/>
                  </a:schemeClr>
                </a:solidFill>
                <a:latin typeface="Arial Rounded MT Bold" panose="020F0704030504030204" pitchFamily="34" charset="0"/>
              </a:rPr>
              <a:t>DE CONCORDIA - </a:t>
            </a:r>
            <a:r>
              <a:rPr lang="es-CO" sz="3800" b="1" dirty="0">
                <a:solidFill>
                  <a:schemeClr val="tx2">
                    <a:lumMod val="75000"/>
                  </a:schemeClr>
                </a:solidFill>
                <a:latin typeface="Arial Rounded MT Bold" panose="020F0704030504030204" pitchFamily="34" charset="0"/>
              </a:rPr>
              <a:t> ANTIOQUIA</a:t>
            </a:r>
            <a:r>
              <a:rPr lang="es-CO" sz="3800" b="1" dirty="0" smtClean="0">
                <a:solidFill>
                  <a:schemeClr val="tx2">
                    <a:lumMod val="75000"/>
                  </a:schemeClr>
                </a:solidFill>
                <a:latin typeface="Arial Rounded MT Bold" panose="020F0704030504030204" pitchFamily="34" charset="0"/>
              </a:rPr>
              <a:t>.</a:t>
            </a:r>
            <a:br>
              <a:rPr lang="es-CO" sz="3800" b="1" dirty="0" smtClean="0">
                <a:solidFill>
                  <a:schemeClr val="tx2">
                    <a:lumMod val="75000"/>
                  </a:schemeClr>
                </a:solidFill>
                <a:latin typeface="Arial Rounded MT Bold" panose="020F0704030504030204" pitchFamily="34" charset="0"/>
              </a:rPr>
            </a:br>
            <a:r>
              <a:rPr lang="es-CO" sz="3800" b="1" dirty="0" smtClean="0">
                <a:solidFill>
                  <a:schemeClr val="tx2">
                    <a:lumMod val="75000"/>
                  </a:schemeClr>
                </a:solidFill>
                <a:latin typeface="Arial Rounded MT Bold" panose="020F0704030504030204" pitchFamily="34" charset="0"/>
              </a:rPr>
              <a:t>Año 2025</a:t>
            </a:r>
            <a:endParaRPr lang="es-ES_tradnl" sz="3800" dirty="0">
              <a:solidFill>
                <a:schemeClr val="tx2">
                  <a:lumMod val="75000"/>
                </a:schemeClr>
              </a:solidFill>
            </a:endParaRPr>
          </a:p>
        </p:txBody>
      </p:sp>
      <p:pic>
        <p:nvPicPr>
          <p:cNvPr id="4" name="Imagen 3">
            <a:extLst>
              <a:ext uri="{FF2B5EF4-FFF2-40B4-BE49-F238E27FC236}">
                <a16:creationId xmlns:a16="http://schemas.microsoft.com/office/drawing/2014/main" id="{087E6FE8-0A60-2D48-8780-534D778F845F}"/>
              </a:ext>
            </a:extLst>
          </p:cNvPr>
          <p:cNvPicPr>
            <a:picLocks noChangeAspect="1"/>
          </p:cNvPicPr>
          <p:nvPr/>
        </p:nvPicPr>
        <p:blipFill>
          <a:blip r:embed="rId2"/>
          <a:stretch>
            <a:fillRect/>
          </a:stretch>
        </p:blipFill>
        <p:spPr>
          <a:xfrm>
            <a:off x="840680" y="5399108"/>
            <a:ext cx="3115743" cy="918899"/>
          </a:xfrm>
          <a:prstGeom prst="rect">
            <a:avLst/>
          </a:prstGeom>
        </p:spPr>
      </p:pic>
      <p:sp>
        <p:nvSpPr>
          <p:cNvPr id="6" name="Rectángulo 5"/>
          <p:cNvSpPr/>
          <p:nvPr/>
        </p:nvSpPr>
        <p:spPr>
          <a:xfrm>
            <a:off x="2260066" y="4343669"/>
            <a:ext cx="7394961" cy="707886"/>
          </a:xfrm>
          <a:prstGeom prst="rect">
            <a:avLst/>
          </a:prstGeom>
        </p:spPr>
        <p:txBody>
          <a:bodyPr wrap="square">
            <a:spAutoFit/>
          </a:bodyPr>
          <a:lstStyle/>
          <a:p>
            <a:pPr algn="ctr"/>
            <a:r>
              <a:rPr lang="es-CO" sz="2000" b="1" dirty="0">
                <a:solidFill>
                  <a:schemeClr val="tx2">
                    <a:lumMod val="75000"/>
                  </a:schemeClr>
                </a:solidFill>
                <a:latin typeface="Arial" panose="020B0604020202020204" pitchFamily="34" charset="0"/>
                <a:cs typeface="Arial" panose="020B0604020202020204" pitchFamily="34" charset="0"/>
              </a:rPr>
              <a:t>ALEJANDRO CADAVID CADAVID</a:t>
            </a:r>
          </a:p>
          <a:p>
            <a:pPr algn="ctr"/>
            <a:r>
              <a:rPr lang="es-CO" sz="2000" b="1" dirty="0">
                <a:solidFill>
                  <a:schemeClr val="tx2">
                    <a:lumMod val="75000"/>
                  </a:schemeClr>
                </a:solidFill>
                <a:latin typeface="Arial" panose="020B0604020202020204" pitchFamily="34" charset="0"/>
                <a:cs typeface="Arial" panose="020B0604020202020204" pitchFamily="34" charset="0"/>
              </a:rPr>
              <a:t>GERENTE</a:t>
            </a:r>
          </a:p>
        </p:txBody>
      </p:sp>
      <p:sp>
        <p:nvSpPr>
          <p:cNvPr id="7" name="Subtítulo 2">
            <a:extLst>
              <a:ext uri="{FF2B5EF4-FFF2-40B4-BE49-F238E27FC236}">
                <a16:creationId xmlns:a16="http://schemas.microsoft.com/office/drawing/2014/main" id="{7B5BDAD4-FE42-4670-9B31-EACFB3062A4F}"/>
              </a:ext>
            </a:extLst>
          </p:cNvPr>
          <p:cNvSpPr txBox="1">
            <a:spLocks/>
          </p:cNvSpPr>
          <p:nvPr/>
        </p:nvSpPr>
        <p:spPr>
          <a:xfrm>
            <a:off x="3956423" y="5647643"/>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Tree>
    <p:extLst>
      <p:ext uri="{BB962C8B-B14F-4D97-AF65-F5344CB8AC3E}">
        <p14:creationId xmlns:p14="http://schemas.microsoft.com/office/powerpoint/2010/main" val="29837944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DA7C09-67C8-B747-8115-48A36C6B1579}"/>
              </a:ext>
            </a:extLst>
          </p:cNvPr>
          <p:cNvSpPr>
            <a:spLocks noGrp="1"/>
          </p:cNvSpPr>
          <p:nvPr>
            <p:ph type="title"/>
          </p:nvPr>
        </p:nvSpPr>
        <p:spPr>
          <a:xfrm>
            <a:off x="765025" y="1162228"/>
            <a:ext cx="9612971" cy="3231151"/>
          </a:xfrm>
        </p:spPr>
        <p:txBody>
          <a:bodyPr>
            <a:noAutofit/>
          </a:bodyPr>
          <a:lstStyle/>
          <a:p>
            <a:pPr algn="ctr">
              <a:lnSpc>
                <a:spcPct val="112000"/>
              </a:lnSpc>
              <a:spcBef>
                <a:spcPts val="0"/>
              </a:spcBef>
            </a:pPr>
            <a:r>
              <a:rPr lang="es-ES_tradnl" sz="3600" b="1" dirty="0">
                <a:solidFill>
                  <a:schemeClr val="tx2">
                    <a:lumMod val="75000"/>
                  </a:schemeClr>
                </a:solidFill>
                <a:latin typeface="Arial Black" panose="020B0A04020102020204" pitchFamily="34" charset="0"/>
                <a:ea typeface="+mn-ea"/>
                <a:cs typeface="+mn-cs"/>
              </a:rPr>
              <a:t>Procesos de apoyo</a:t>
            </a:r>
            <a:br>
              <a:rPr lang="es-ES_tradnl" sz="3600" b="1" dirty="0">
                <a:solidFill>
                  <a:schemeClr val="tx2">
                    <a:lumMod val="75000"/>
                  </a:schemeClr>
                </a:solidFill>
                <a:latin typeface="Arial Black" panose="020B0A04020102020204" pitchFamily="34" charset="0"/>
                <a:ea typeface="+mn-ea"/>
                <a:cs typeface="+mn-cs"/>
              </a:rPr>
            </a:br>
            <a:r>
              <a:rPr lang="es-ES_tradnl" sz="3600" b="1" dirty="0">
                <a:solidFill>
                  <a:schemeClr val="tx2">
                    <a:lumMod val="75000"/>
                  </a:schemeClr>
                </a:solidFill>
                <a:latin typeface="Arial Black" panose="020B0A04020102020204" pitchFamily="34" charset="0"/>
                <a:ea typeface="+mn-ea"/>
                <a:cs typeface="+mn-cs"/>
              </a:rPr>
              <a:t/>
            </a:r>
            <a:br>
              <a:rPr lang="es-ES_tradnl" sz="3600" b="1" dirty="0">
                <a:solidFill>
                  <a:schemeClr val="tx2">
                    <a:lumMod val="75000"/>
                  </a:schemeClr>
                </a:solidFill>
                <a:latin typeface="Arial Black" panose="020B0A04020102020204" pitchFamily="34" charset="0"/>
                <a:ea typeface="+mn-ea"/>
                <a:cs typeface="+mn-cs"/>
              </a:rPr>
            </a:br>
            <a:r>
              <a:rPr lang="es-ES_tradnl" sz="3600" b="1" dirty="0">
                <a:solidFill>
                  <a:schemeClr val="tx2">
                    <a:lumMod val="75000"/>
                  </a:schemeClr>
                </a:solidFill>
                <a:latin typeface="Arial Black" panose="020B0A04020102020204" pitchFamily="34" charset="0"/>
              </a:rPr>
              <a:t>Informe DE TALENTO HUMANO .</a:t>
            </a:r>
            <a:r>
              <a:rPr lang="es-ES_tradnl" sz="4400" b="1" dirty="0">
                <a:solidFill>
                  <a:schemeClr val="tx2">
                    <a:lumMod val="75000"/>
                  </a:schemeClr>
                </a:solidFill>
                <a:latin typeface="Arial Black" panose="020B0A04020102020204" pitchFamily="34" charset="0"/>
              </a:rPr>
              <a:t/>
            </a:r>
            <a:br>
              <a:rPr lang="es-ES_tradnl" sz="4400" b="1" dirty="0">
                <a:solidFill>
                  <a:schemeClr val="tx2">
                    <a:lumMod val="75000"/>
                  </a:schemeClr>
                </a:solidFill>
                <a:latin typeface="Arial Black" panose="020B0A04020102020204" pitchFamily="34" charset="0"/>
              </a:rPr>
            </a:br>
            <a:endParaRPr lang="es-ES_tradnl" sz="4400" b="1" dirty="0">
              <a:solidFill>
                <a:schemeClr val="tx2">
                  <a:lumMod val="75000"/>
                </a:schemeClr>
              </a:solidFill>
              <a:latin typeface="Arial Black" panose="020B0A04020102020204" pitchFamily="34" charset="0"/>
              <a:ea typeface="+mn-ea"/>
              <a:cs typeface="+mn-cs"/>
            </a:endParaRPr>
          </a:p>
        </p:txBody>
      </p:sp>
      <p:sp>
        <p:nvSpPr>
          <p:cNvPr id="3" name="Marcador de texto 2">
            <a:extLst>
              <a:ext uri="{FF2B5EF4-FFF2-40B4-BE49-F238E27FC236}">
                <a16:creationId xmlns:a16="http://schemas.microsoft.com/office/drawing/2014/main" id="{D002C7D7-1958-2047-931F-7D96F4283CEF}"/>
              </a:ext>
            </a:extLst>
          </p:cNvPr>
          <p:cNvSpPr>
            <a:spLocks noGrp="1"/>
          </p:cNvSpPr>
          <p:nvPr>
            <p:ph type="body" idx="1"/>
          </p:nvPr>
        </p:nvSpPr>
        <p:spPr>
          <a:xfrm>
            <a:off x="1089766" y="4394220"/>
            <a:ext cx="9612971" cy="1028504"/>
          </a:xfrm>
        </p:spPr>
        <p:txBody>
          <a:bodyPr>
            <a:normAutofit fontScale="92500" lnSpcReduction="20000"/>
          </a:bodyPr>
          <a:lstStyle/>
          <a:p>
            <a:endParaRPr lang="es-ES" dirty="0"/>
          </a:p>
          <a:p>
            <a:pPr defTabSz="457200"/>
            <a:r>
              <a:rPr lang="es-ES" sz="2200" b="1" dirty="0">
                <a:solidFill>
                  <a:schemeClr val="tx2">
                    <a:lumMod val="75000"/>
                  </a:schemeClr>
                </a:solidFill>
                <a:latin typeface="Arial" panose="020B0604020202020204" pitchFamily="34" charset="0"/>
                <a:cs typeface="Arial" panose="020B0604020202020204" pitchFamily="34" charset="0"/>
              </a:rPr>
              <a:t>JUAN CARLOS ALVAREZ ARANGO</a:t>
            </a:r>
          </a:p>
          <a:p>
            <a:pPr defTabSz="457200"/>
            <a:r>
              <a:rPr lang="es-ES" sz="2200" b="1" dirty="0">
                <a:solidFill>
                  <a:schemeClr val="tx2">
                    <a:lumMod val="75000"/>
                  </a:schemeClr>
                </a:solidFill>
                <a:latin typeface="Arial" panose="020B0604020202020204" pitchFamily="34" charset="0"/>
                <a:cs typeface="Arial" panose="020B0604020202020204" pitchFamily="34" charset="0"/>
              </a:rPr>
              <a:t>Subgerente Administrativo</a:t>
            </a:r>
            <a:endParaRPr lang="es-ES_tradnl" sz="2200" b="1" dirty="0">
              <a:solidFill>
                <a:schemeClr val="tx2">
                  <a:lumMod val="75000"/>
                </a:schemeClr>
              </a:solidFill>
              <a:latin typeface="Arial" panose="020B0604020202020204" pitchFamily="34" charset="0"/>
              <a:cs typeface="Arial" panose="020B0604020202020204" pitchFamily="34" charset="0"/>
            </a:endParaRPr>
          </a:p>
          <a:p>
            <a:pPr defTabSz="457200"/>
            <a:endParaRPr lang="es-ES_tradnl" sz="2200" b="1" dirty="0">
              <a:solidFill>
                <a:schemeClr val="tx2">
                  <a:lumMod val="75000"/>
                </a:schemeClr>
              </a:solidFill>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id="{F616A928-E662-6146-ABE0-163238B5A9E3}"/>
              </a:ext>
            </a:extLst>
          </p:cNvPr>
          <p:cNvPicPr>
            <a:picLocks noChangeAspect="1"/>
          </p:cNvPicPr>
          <p:nvPr/>
        </p:nvPicPr>
        <p:blipFill>
          <a:blip r:embed="rId2"/>
          <a:stretch>
            <a:fillRect/>
          </a:stretch>
        </p:blipFill>
        <p:spPr>
          <a:xfrm>
            <a:off x="896431" y="5421883"/>
            <a:ext cx="2899680" cy="855177"/>
          </a:xfrm>
          <a:prstGeom prst="rect">
            <a:avLst/>
          </a:prstGeom>
        </p:spPr>
      </p:pic>
      <p:sp>
        <p:nvSpPr>
          <p:cNvPr id="6" name="Subtítulo 2">
            <a:extLst>
              <a:ext uri="{FF2B5EF4-FFF2-40B4-BE49-F238E27FC236}">
                <a16:creationId xmlns:a16="http://schemas.microsoft.com/office/drawing/2014/main" id="{7B5BDAD4-FE42-4670-9B31-EACFB3062A4F}"/>
              </a:ext>
            </a:extLst>
          </p:cNvPr>
          <p:cNvSpPr txBox="1">
            <a:spLocks/>
          </p:cNvSpPr>
          <p:nvPr/>
        </p:nvSpPr>
        <p:spPr>
          <a:xfrm>
            <a:off x="4098921" y="5744138"/>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Tree>
    <p:extLst>
      <p:ext uri="{BB962C8B-B14F-4D97-AF65-F5344CB8AC3E}">
        <p14:creationId xmlns:p14="http://schemas.microsoft.com/office/powerpoint/2010/main" val="28115834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6" y="284148"/>
            <a:ext cx="9601200" cy="467882"/>
          </a:xfrm>
        </p:spPr>
        <p:txBody>
          <a:bodyPr>
            <a:normAutofit fontScale="90000"/>
          </a:bodyPr>
          <a:lstStyle/>
          <a:p>
            <a:pPr algn="ctr"/>
            <a:r>
              <a:rPr lang="es-CO" sz="3200" b="1" dirty="0" smtClean="0"/>
              <a:t>CUADRO CONSOLIDADO POR NIVEL Y VINCULACIÓN AÑO 2025</a:t>
            </a:r>
            <a:r>
              <a:rPr lang="es-ES_tradnl" sz="3200" dirty="0" smtClean="0">
                <a:latin typeface="Arial Black" panose="020B0A04020102020204" pitchFamily="34" charset="0"/>
              </a:rPr>
              <a:t>:</a:t>
            </a:r>
            <a:endParaRPr lang="es-ES_tradnl" sz="3200" dirty="0">
              <a:latin typeface="Arial Black" panose="020B0A04020102020204" pitchFamily="34" charset="0"/>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807777" y="6193189"/>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
        <p:nvSpPr>
          <p:cNvPr id="7" name="Marcador de contenido 2">
            <a:extLst>
              <a:ext uri="{FF2B5EF4-FFF2-40B4-BE49-F238E27FC236}">
                <a16:creationId xmlns:a16="http://schemas.microsoft.com/office/drawing/2014/main" id="{98AF999A-126C-E34D-B1E8-7CA4722D11A5}"/>
              </a:ext>
            </a:extLst>
          </p:cNvPr>
          <p:cNvSpPr txBox="1">
            <a:spLocks/>
          </p:cNvSpPr>
          <p:nvPr/>
        </p:nvSpPr>
        <p:spPr>
          <a:xfrm>
            <a:off x="1028876" y="944311"/>
            <a:ext cx="3602945" cy="4319898"/>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endParaRPr lang="es-ES_tradnl" dirty="0"/>
          </a:p>
        </p:txBody>
      </p:sp>
      <p:sp>
        <p:nvSpPr>
          <p:cNvPr id="11" name="Rectangle 2"/>
          <p:cNvSpPr>
            <a:spLocks noChangeArrowheads="1"/>
          </p:cNvSpPr>
          <p:nvPr/>
        </p:nvSpPr>
        <p:spPr bwMode="auto">
          <a:xfrm>
            <a:off x="1506071" y="1280597"/>
            <a:ext cx="1954831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endParaRPr lang="es-ES" dirty="0"/>
          </a:p>
        </p:txBody>
      </p:sp>
      <p:graphicFrame>
        <p:nvGraphicFramePr>
          <p:cNvPr id="6" name="Tabla 5"/>
          <p:cNvGraphicFramePr>
            <a:graphicFrameLocks noGrp="1"/>
          </p:cNvGraphicFramePr>
          <p:nvPr>
            <p:extLst/>
          </p:nvPr>
        </p:nvGraphicFramePr>
        <p:xfrm>
          <a:off x="2190750" y="752033"/>
          <a:ext cx="7972424" cy="5143976"/>
        </p:xfrm>
        <a:graphic>
          <a:graphicData uri="http://schemas.openxmlformats.org/drawingml/2006/table">
            <a:tbl>
              <a:tblPr firstRow="1" firstCol="1" bandRow="1"/>
              <a:tblGrid>
                <a:gridCol w="1190625">
                  <a:extLst>
                    <a:ext uri="{9D8B030D-6E8A-4147-A177-3AD203B41FA5}">
                      <a16:colId xmlns:a16="http://schemas.microsoft.com/office/drawing/2014/main" val="3969682276"/>
                    </a:ext>
                  </a:extLst>
                </a:gridCol>
                <a:gridCol w="957207">
                  <a:extLst>
                    <a:ext uri="{9D8B030D-6E8A-4147-A177-3AD203B41FA5}">
                      <a16:colId xmlns:a16="http://schemas.microsoft.com/office/drawing/2014/main" val="1751511429"/>
                    </a:ext>
                  </a:extLst>
                </a:gridCol>
                <a:gridCol w="855776">
                  <a:extLst>
                    <a:ext uri="{9D8B030D-6E8A-4147-A177-3AD203B41FA5}">
                      <a16:colId xmlns:a16="http://schemas.microsoft.com/office/drawing/2014/main" val="2715472285"/>
                    </a:ext>
                  </a:extLst>
                </a:gridCol>
                <a:gridCol w="1255144">
                  <a:extLst>
                    <a:ext uri="{9D8B030D-6E8A-4147-A177-3AD203B41FA5}">
                      <a16:colId xmlns:a16="http://schemas.microsoft.com/office/drawing/2014/main" val="1654852552"/>
                    </a:ext>
                  </a:extLst>
                </a:gridCol>
                <a:gridCol w="1255144">
                  <a:extLst>
                    <a:ext uri="{9D8B030D-6E8A-4147-A177-3AD203B41FA5}">
                      <a16:colId xmlns:a16="http://schemas.microsoft.com/office/drawing/2014/main" val="2721388875"/>
                    </a:ext>
                  </a:extLst>
                </a:gridCol>
                <a:gridCol w="1229264">
                  <a:extLst>
                    <a:ext uri="{9D8B030D-6E8A-4147-A177-3AD203B41FA5}">
                      <a16:colId xmlns:a16="http://schemas.microsoft.com/office/drawing/2014/main" val="3025630913"/>
                    </a:ext>
                  </a:extLst>
                </a:gridCol>
                <a:gridCol w="1229264">
                  <a:extLst>
                    <a:ext uri="{9D8B030D-6E8A-4147-A177-3AD203B41FA5}">
                      <a16:colId xmlns:a16="http://schemas.microsoft.com/office/drawing/2014/main" val="1377034299"/>
                    </a:ext>
                  </a:extLst>
                </a:gridCol>
              </a:tblGrid>
              <a:tr h="265946">
                <a:tc rowSpan="2">
                  <a:txBody>
                    <a:bodyPr/>
                    <a:lstStyle/>
                    <a:p>
                      <a:pPr algn="ctr">
                        <a:lnSpc>
                          <a:spcPct val="115000"/>
                        </a:lnSpc>
                        <a:spcAft>
                          <a:spcPts val="0"/>
                        </a:spcAft>
                      </a:pPr>
                      <a:r>
                        <a:rPr lang="es-CO" sz="1200" b="1"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Nivel</a:t>
                      </a:r>
                      <a:endParaRPr lang="es-ES" sz="12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9050" cap="flat" cmpd="dbl"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9050" cap="flat" cmpd="dbl" algn="ctr">
                      <a:solidFill>
                        <a:srgbClr val="339933"/>
                      </a:solidFill>
                      <a:prstDash val="solid"/>
                      <a:round/>
                      <a:headEnd type="none" w="med" len="med"/>
                      <a:tailEnd type="none" w="med" len="med"/>
                    </a:lnT>
                    <a:lnB w="19050" cap="flat" cmpd="dbl" algn="ctr">
                      <a:solidFill>
                        <a:srgbClr val="339933"/>
                      </a:solidFill>
                      <a:prstDash val="solid"/>
                      <a:round/>
                      <a:headEnd type="none" w="med" len="med"/>
                      <a:tailEnd type="none" w="med" len="med"/>
                    </a:lnB>
                    <a:solidFill>
                      <a:srgbClr val="FFFFFF"/>
                    </a:solidFill>
                  </a:tcPr>
                </a:tc>
                <a:tc rowSpan="2">
                  <a:txBody>
                    <a:bodyPr/>
                    <a:lstStyle/>
                    <a:p>
                      <a:pPr algn="ctr">
                        <a:lnSpc>
                          <a:spcPct val="115000"/>
                        </a:lnSpc>
                        <a:spcAft>
                          <a:spcPts val="0"/>
                        </a:spcAft>
                      </a:pPr>
                      <a:r>
                        <a:rPr lang="es-CO" sz="1200" b="1"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Grado</a:t>
                      </a:r>
                      <a:endParaRPr lang="es-ES" sz="12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9050" cap="flat" cmpd="dbl" algn="ctr">
                      <a:solidFill>
                        <a:srgbClr val="339933"/>
                      </a:solidFill>
                      <a:prstDash val="solid"/>
                      <a:round/>
                      <a:headEnd type="none" w="med" len="med"/>
                      <a:tailEnd type="none" w="med" len="med"/>
                    </a:lnT>
                    <a:lnB w="19050" cap="flat" cmpd="dbl" algn="ctr">
                      <a:solidFill>
                        <a:srgbClr val="339933"/>
                      </a:solidFill>
                      <a:prstDash val="solid"/>
                      <a:round/>
                      <a:headEnd type="none" w="med" len="med"/>
                      <a:tailEnd type="none" w="med" len="med"/>
                    </a:lnB>
                    <a:solidFill>
                      <a:srgbClr val="FFFFFF"/>
                    </a:solidFill>
                  </a:tcPr>
                </a:tc>
                <a:tc gridSpan="5">
                  <a:txBody>
                    <a:bodyPr/>
                    <a:lstStyle/>
                    <a:p>
                      <a:pPr algn="ctr">
                        <a:lnSpc>
                          <a:spcPct val="115000"/>
                        </a:lnSpc>
                        <a:spcAft>
                          <a:spcPts val="0"/>
                        </a:spcAft>
                      </a:pPr>
                      <a:r>
                        <a:rPr lang="es-CO" sz="1200" b="1" dirty="0" smtClean="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Tipo de vinculación</a:t>
                      </a:r>
                      <a:endParaRPr lang="es-ES" sz="12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9050" cap="flat" cmpd="dbl" algn="ctr">
                      <a:solidFill>
                        <a:srgbClr val="339933"/>
                      </a:solidFill>
                      <a:prstDash val="solid"/>
                      <a:round/>
                      <a:headEnd type="none" w="med" len="med"/>
                      <a:tailEnd type="none" w="med" len="med"/>
                    </a:lnR>
                    <a:lnT w="19050" cap="flat" cmpd="dbl" algn="ctr">
                      <a:solidFill>
                        <a:srgbClr val="339933"/>
                      </a:solidFill>
                      <a:prstDash val="solid"/>
                      <a:round/>
                      <a:headEnd type="none" w="med" len="med"/>
                      <a:tailEnd type="none" w="med" len="med"/>
                    </a:lnT>
                    <a:lnB w="19050" cap="flat" cmpd="dbl" algn="ctr">
                      <a:solidFill>
                        <a:srgbClr val="339933"/>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3183934438"/>
                  </a:ext>
                </a:extLst>
              </a:tr>
              <a:tr h="949759">
                <a:tc vMerge="1">
                  <a:txBody>
                    <a:bodyPr/>
                    <a:lstStyle/>
                    <a:p>
                      <a:endParaRPr lang="es-ES"/>
                    </a:p>
                  </a:txBody>
                  <a:tcPr/>
                </a:tc>
                <a:tc vMerge="1">
                  <a:txBody>
                    <a:bodyPr/>
                    <a:lstStyle/>
                    <a:p>
                      <a:endParaRPr lang="es-ES"/>
                    </a:p>
                  </a:txBody>
                  <a:tcPr/>
                </a:tc>
                <a:tc>
                  <a:txBody>
                    <a:bodyPr/>
                    <a:lstStyle/>
                    <a:p>
                      <a:pPr algn="ctr">
                        <a:lnSpc>
                          <a:spcPct val="115000"/>
                        </a:lnSpc>
                        <a:spcAft>
                          <a:spcPts val="0"/>
                        </a:spcAft>
                      </a:pPr>
                      <a:r>
                        <a:rPr lang="es-CO" sz="1200" b="1"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De Periodo</a:t>
                      </a:r>
                      <a:endParaRPr lang="es-ES" sz="12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9050" cap="flat" cmpd="dbl" algn="ctr">
                      <a:solidFill>
                        <a:srgbClr val="339933"/>
                      </a:solidFill>
                      <a:prstDash val="solid"/>
                      <a:round/>
                      <a:headEnd type="none" w="med" len="med"/>
                      <a:tailEnd type="none" w="med" len="med"/>
                    </a:lnT>
                    <a:lnB w="19050" cap="flat" cmpd="dbl" algn="ctr">
                      <a:solidFill>
                        <a:srgbClr val="339933"/>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CO" sz="1200" b="1"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Carrera Administrativa</a:t>
                      </a:r>
                      <a:endParaRPr lang="es-ES" sz="12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9050" cap="flat" cmpd="dbl" algn="ctr">
                      <a:solidFill>
                        <a:srgbClr val="339933"/>
                      </a:solidFill>
                      <a:prstDash val="solid"/>
                      <a:round/>
                      <a:headEnd type="none" w="med" len="med"/>
                      <a:tailEnd type="none" w="med" len="med"/>
                    </a:lnT>
                    <a:lnB w="19050" cap="flat" cmpd="dbl" algn="ctr">
                      <a:solidFill>
                        <a:srgbClr val="339933"/>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CO" sz="1200" b="1"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Libre Nombramiento y Remoción</a:t>
                      </a:r>
                      <a:endParaRPr lang="es-ES" sz="12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9050" cap="flat" cmpd="dbl" algn="ctr">
                      <a:solidFill>
                        <a:srgbClr val="339933"/>
                      </a:solidFill>
                      <a:prstDash val="solid"/>
                      <a:round/>
                      <a:headEnd type="none" w="med" len="med"/>
                      <a:tailEnd type="none" w="med" len="med"/>
                    </a:lnT>
                    <a:lnB w="19050" cap="flat" cmpd="dbl" algn="ctr">
                      <a:solidFill>
                        <a:srgbClr val="339933"/>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CO" sz="1200" b="1" dirty="0" smtClean="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Provisionales</a:t>
                      </a:r>
                      <a:endParaRPr lang="es-ES" sz="12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9050" cap="flat" cmpd="dbl" algn="ctr">
                      <a:solidFill>
                        <a:srgbClr val="339933"/>
                      </a:solidFill>
                      <a:prstDash val="solid"/>
                      <a:round/>
                      <a:headEnd type="none" w="med" len="med"/>
                      <a:tailEnd type="none" w="med" len="med"/>
                    </a:lnT>
                    <a:lnB w="19050" cap="flat" cmpd="dbl" algn="ctr">
                      <a:solidFill>
                        <a:srgbClr val="339933"/>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CO" sz="1200" b="1"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Total Funcionarios</a:t>
                      </a:r>
                      <a:endParaRPr lang="es-ES" sz="12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9050" cap="flat" cmpd="dbl" algn="ctr">
                      <a:solidFill>
                        <a:srgbClr val="339933"/>
                      </a:solidFill>
                      <a:prstDash val="solid"/>
                      <a:round/>
                      <a:headEnd type="none" w="med" len="med"/>
                      <a:tailEnd type="none" w="med" len="med"/>
                    </a:lnR>
                    <a:lnT w="19050" cap="flat" cmpd="dbl" algn="ctr">
                      <a:solidFill>
                        <a:srgbClr val="339933"/>
                      </a:solidFill>
                      <a:prstDash val="solid"/>
                      <a:round/>
                      <a:headEnd type="none" w="med" len="med"/>
                      <a:tailEnd type="none" w="med" len="med"/>
                    </a:lnT>
                    <a:lnB w="19050" cap="flat" cmpd="dbl" algn="ctr">
                      <a:solidFill>
                        <a:srgbClr val="339933"/>
                      </a:solidFill>
                      <a:prstDash val="solid"/>
                      <a:round/>
                      <a:headEnd type="none" w="med" len="med"/>
                      <a:tailEnd type="none" w="med" len="med"/>
                    </a:lnB>
                    <a:solidFill>
                      <a:srgbClr val="FFFFFF"/>
                    </a:solidFill>
                  </a:tcPr>
                </a:tc>
                <a:extLst>
                  <a:ext uri="{0D108BD9-81ED-4DB2-BD59-A6C34878D82A}">
                    <a16:rowId xmlns:a16="http://schemas.microsoft.com/office/drawing/2014/main" val="1371541755"/>
                  </a:ext>
                </a:extLst>
              </a:tr>
              <a:tr h="249201">
                <a:tc>
                  <a:txBody>
                    <a:bodyPr/>
                    <a:lstStyle/>
                    <a:p>
                      <a:pPr>
                        <a:lnSpc>
                          <a:spcPct val="115000"/>
                        </a:lnSpc>
                        <a:spcAft>
                          <a:spcPts val="0"/>
                        </a:spcAft>
                      </a:pPr>
                      <a:r>
                        <a:rPr lang="es-CO" sz="1400"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Directivo</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9050" cap="flat" cmpd="dbl"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9050" cap="flat" cmpd="dbl"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nSpc>
                          <a:spcPct val="115000"/>
                        </a:lnSpc>
                        <a:spcAft>
                          <a:spcPts val="0"/>
                        </a:spcAft>
                      </a:pPr>
                      <a:r>
                        <a:rPr lang="es-CO" sz="1400"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0.85.19</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9050" cap="flat" cmpd="dbl"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400"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9050" cap="flat" cmpd="dbl"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400"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9050" cap="flat" cmpd="dbl"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nSpc>
                          <a:spcPct val="115000"/>
                        </a:lnSpc>
                      </a:pPr>
                      <a:endParaRPr lang="es-ES" sz="1400" dirty="0">
                        <a:solidFill>
                          <a:schemeClr val="bg2">
                            <a:lumMod val="25000"/>
                          </a:schemeClr>
                        </a:solidFill>
                        <a:effectLst/>
                        <a:latin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9050" cap="flat" cmpd="dbl"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400" dirty="0" smtClean="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9050" cap="flat" cmpd="dbl"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400" b="1"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S" sz="1400" b="1"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9050" cap="flat" cmpd="dbl" algn="ctr">
                      <a:solidFill>
                        <a:srgbClr val="339933"/>
                      </a:solidFill>
                      <a:prstDash val="solid"/>
                      <a:round/>
                      <a:headEnd type="none" w="med" len="med"/>
                      <a:tailEnd type="none" w="med" len="med"/>
                    </a:lnR>
                    <a:lnT w="19050" cap="flat" cmpd="dbl"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extLst>
                  <a:ext uri="{0D108BD9-81ED-4DB2-BD59-A6C34878D82A}">
                    <a16:rowId xmlns:a16="http://schemas.microsoft.com/office/drawing/2014/main" val="2345274617"/>
                  </a:ext>
                </a:extLst>
              </a:tr>
              <a:tr h="249201">
                <a:tc>
                  <a:txBody>
                    <a:bodyPr/>
                    <a:lstStyle/>
                    <a:p>
                      <a:pPr>
                        <a:lnSpc>
                          <a:spcPct val="115000"/>
                        </a:lnSpc>
                        <a:spcAft>
                          <a:spcPts val="0"/>
                        </a:spcAft>
                      </a:pPr>
                      <a:r>
                        <a:rPr lang="es-CO" sz="1400"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Directivo</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9050" cap="flat" cmpd="dbl"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nSpc>
                          <a:spcPct val="115000"/>
                        </a:lnSpc>
                        <a:spcAft>
                          <a:spcPts val="0"/>
                        </a:spcAft>
                      </a:pPr>
                      <a:r>
                        <a:rPr lang="es-CO" sz="1400"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0.90.04</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nSpc>
                          <a:spcPct val="115000"/>
                        </a:lnSpc>
                      </a:pPr>
                      <a:endParaRPr lang="es-ES" sz="1400" dirty="0">
                        <a:solidFill>
                          <a:schemeClr val="bg2">
                            <a:lumMod val="25000"/>
                          </a:schemeClr>
                        </a:solidFill>
                        <a:effectLst/>
                        <a:latin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400"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400"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400" dirty="0" smtClean="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400" b="1"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S" sz="1400" b="1"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9050"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extLst>
                  <a:ext uri="{0D108BD9-81ED-4DB2-BD59-A6C34878D82A}">
                    <a16:rowId xmlns:a16="http://schemas.microsoft.com/office/drawing/2014/main" val="1080547065"/>
                  </a:ext>
                </a:extLst>
              </a:tr>
              <a:tr h="246246">
                <a:tc>
                  <a:txBody>
                    <a:bodyPr/>
                    <a:lstStyle/>
                    <a:p>
                      <a:pPr>
                        <a:lnSpc>
                          <a:spcPct val="115000"/>
                        </a:lnSpc>
                        <a:spcAft>
                          <a:spcPts val="0"/>
                        </a:spcAft>
                      </a:pPr>
                      <a:r>
                        <a:rPr lang="es-CO" sz="1400"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Asesor</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9050" cap="flat" cmpd="dbl"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nSpc>
                          <a:spcPct val="115000"/>
                        </a:lnSpc>
                        <a:spcAft>
                          <a:spcPts val="0"/>
                        </a:spcAft>
                      </a:pPr>
                      <a:r>
                        <a:rPr lang="es-CO" sz="1400"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1.05.04</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400"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400"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400"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400" dirty="0" smtClean="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400" b="1"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S" sz="1400" b="1"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9050"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extLst>
                  <a:ext uri="{0D108BD9-81ED-4DB2-BD59-A6C34878D82A}">
                    <a16:rowId xmlns:a16="http://schemas.microsoft.com/office/drawing/2014/main" val="1449915513"/>
                  </a:ext>
                </a:extLst>
              </a:tr>
              <a:tr h="246246">
                <a:tc>
                  <a:txBody>
                    <a:bodyPr/>
                    <a:lstStyle/>
                    <a:p>
                      <a:pPr>
                        <a:lnSpc>
                          <a:spcPct val="115000"/>
                        </a:lnSpc>
                        <a:spcAft>
                          <a:spcPts val="0"/>
                        </a:spcAft>
                      </a:pPr>
                      <a:r>
                        <a:rPr lang="es-CO" sz="1400"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Profesional</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9050" cap="flat" cmpd="dbl"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nSpc>
                          <a:spcPct val="115000"/>
                        </a:lnSpc>
                        <a:spcAft>
                          <a:spcPts val="0"/>
                        </a:spcAft>
                      </a:pPr>
                      <a:r>
                        <a:rPr lang="es-CO" sz="1400"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2.11.17</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400"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400"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400"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400" dirty="0" smtClean="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4</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400" b="1"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4</a:t>
                      </a:r>
                      <a:endParaRPr lang="es-ES" sz="1400" b="1"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9050"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extLst>
                  <a:ext uri="{0D108BD9-81ED-4DB2-BD59-A6C34878D82A}">
                    <a16:rowId xmlns:a16="http://schemas.microsoft.com/office/drawing/2014/main" val="952583400"/>
                  </a:ext>
                </a:extLst>
              </a:tr>
              <a:tr h="246246">
                <a:tc>
                  <a:txBody>
                    <a:bodyPr/>
                    <a:lstStyle/>
                    <a:p>
                      <a:pPr>
                        <a:lnSpc>
                          <a:spcPct val="115000"/>
                        </a:lnSpc>
                        <a:spcAft>
                          <a:spcPts val="0"/>
                        </a:spcAft>
                      </a:pPr>
                      <a:r>
                        <a:rPr lang="es-CO" sz="1400"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Profesional</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9050" cap="flat" cmpd="dbl"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nSpc>
                          <a:spcPct val="115000"/>
                        </a:lnSpc>
                        <a:spcAft>
                          <a:spcPts val="0"/>
                        </a:spcAft>
                      </a:pPr>
                      <a:r>
                        <a:rPr lang="es-CO" sz="1400"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2.17.17</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b">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400"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6</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400"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400"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400" dirty="0" smtClean="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400" b="1"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6</a:t>
                      </a:r>
                      <a:endParaRPr lang="es-ES" sz="1400" b="1"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9050"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extLst>
                  <a:ext uri="{0D108BD9-81ED-4DB2-BD59-A6C34878D82A}">
                    <a16:rowId xmlns:a16="http://schemas.microsoft.com/office/drawing/2014/main" val="902253552"/>
                  </a:ext>
                </a:extLst>
              </a:tr>
              <a:tr h="246246">
                <a:tc>
                  <a:txBody>
                    <a:bodyPr/>
                    <a:lstStyle/>
                    <a:p>
                      <a:pPr>
                        <a:lnSpc>
                          <a:spcPct val="115000"/>
                        </a:lnSpc>
                        <a:spcAft>
                          <a:spcPts val="0"/>
                        </a:spcAft>
                      </a:pPr>
                      <a:r>
                        <a:rPr lang="es-CO" sz="1400"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Profesional</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9050" cap="flat" cmpd="dbl"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nSpc>
                          <a:spcPct val="115000"/>
                        </a:lnSpc>
                        <a:spcAft>
                          <a:spcPts val="0"/>
                        </a:spcAft>
                      </a:pPr>
                      <a:r>
                        <a:rPr lang="es-CO" sz="1400"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2.43.13</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b">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400"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400"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400"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400" dirty="0" smtClean="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400" b="1"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S" sz="1400" b="1"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9050"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extLst>
                  <a:ext uri="{0D108BD9-81ED-4DB2-BD59-A6C34878D82A}">
                    <a16:rowId xmlns:a16="http://schemas.microsoft.com/office/drawing/2014/main" val="842782826"/>
                  </a:ext>
                </a:extLst>
              </a:tr>
              <a:tr h="246246">
                <a:tc>
                  <a:txBody>
                    <a:bodyPr/>
                    <a:lstStyle/>
                    <a:p>
                      <a:pPr>
                        <a:lnSpc>
                          <a:spcPct val="115000"/>
                        </a:lnSpc>
                        <a:spcAft>
                          <a:spcPts val="0"/>
                        </a:spcAft>
                      </a:pPr>
                      <a:r>
                        <a:rPr lang="es-CO" sz="1400"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Profesional</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9050" cap="flat" cmpd="dbl"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nSpc>
                          <a:spcPct val="115000"/>
                        </a:lnSpc>
                        <a:spcAft>
                          <a:spcPts val="0"/>
                        </a:spcAft>
                      </a:pPr>
                      <a:r>
                        <a:rPr lang="es-CO" sz="1400"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2.14.15</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b">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400"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400"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400"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400" dirty="0" smtClean="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400" b="1"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S" sz="1400" b="1"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9050"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extLst>
                  <a:ext uri="{0D108BD9-81ED-4DB2-BD59-A6C34878D82A}">
                    <a16:rowId xmlns:a16="http://schemas.microsoft.com/office/drawing/2014/main" val="3211152726"/>
                  </a:ext>
                </a:extLst>
              </a:tr>
              <a:tr h="246246">
                <a:tc>
                  <a:txBody>
                    <a:bodyPr/>
                    <a:lstStyle/>
                    <a:p>
                      <a:pPr>
                        <a:lnSpc>
                          <a:spcPct val="115000"/>
                        </a:lnSpc>
                        <a:spcAft>
                          <a:spcPts val="0"/>
                        </a:spcAft>
                      </a:pPr>
                      <a:r>
                        <a:rPr lang="es-CO" sz="1400"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Profesional</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9050" cap="flat" cmpd="dbl"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nSpc>
                          <a:spcPct val="115000"/>
                        </a:lnSpc>
                        <a:spcAft>
                          <a:spcPts val="0"/>
                        </a:spcAft>
                      </a:pPr>
                      <a:r>
                        <a:rPr lang="es-CO" sz="1400"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2.37.13</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b">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400"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400"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400"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400" dirty="0" smtClean="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400" b="1"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S" sz="1400" b="1"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9050"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extLst>
                  <a:ext uri="{0D108BD9-81ED-4DB2-BD59-A6C34878D82A}">
                    <a16:rowId xmlns:a16="http://schemas.microsoft.com/office/drawing/2014/main" val="4234978741"/>
                  </a:ext>
                </a:extLst>
              </a:tr>
              <a:tr h="246246">
                <a:tc>
                  <a:txBody>
                    <a:bodyPr/>
                    <a:lstStyle/>
                    <a:p>
                      <a:pPr>
                        <a:lnSpc>
                          <a:spcPct val="115000"/>
                        </a:lnSpc>
                        <a:spcAft>
                          <a:spcPts val="0"/>
                        </a:spcAft>
                      </a:pPr>
                      <a:r>
                        <a:rPr lang="es-CO" sz="1400"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Técnico</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9050" cap="flat" cmpd="dbl"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nSpc>
                          <a:spcPct val="115000"/>
                        </a:lnSpc>
                        <a:spcAft>
                          <a:spcPts val="0"/>
                        </a:spcAft>
                      </a:pPr>
                      <a:r>
                        <a:rPr lang="es-CO" sz="1400"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3.23.15</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b">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400"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400"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400"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400" dirty="0" smtClean="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400" b="1"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4</a:t>
                      </a:r>
                      <a:endParaRPr lang="es-ES" sz="1400" b="1"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9050"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extLst>
                  <a:ext uri="{0D108BD9-81ED-4DB2-BD59-A6C34878D82A}">
                    <a16:rowId xmlns:a16="http://schemas.microsoft.com/office/drawing/2014/main" val="1577655687"/>
                  </a:ext>
                </a:extLst>
              </a:tr>
              <a:tr h="246246">
                <a:tc>
                  <a:txBody>
                    <a:bodyPr/>
                    <a:lstStyle/>
                    <a:p>
                      <a:pPr>
                        <a:lnSpc>
                          <a:spcPct val="115000"/>
                        </a:lnSpc>
                        <a:spcAft>
                          <a:spcPts val="0"/>
                        </a:spcAft>
                      </a:pPr>
                      <a:r>
                        <a:rPr lang="es-CO" sz="1400"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Asistencial</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9050" cap="flat" cmpd="dbl"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nSpc>
                          <a:spcPct val="115000"/>
                        </a:lnSpc>
                        <a:spcAft>
                          <a:spcPts val="0"/>
                        </a:spcAft>
                      </a:pPr>
                      <a:r>
                        <a:rPr lang="es-CO" sz="1400"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4.40.12</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400"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400"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400"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400" dirty="0" smtClean="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400" b="1"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S" sz="1400" b="1"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9050"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extLst>
                  <a:ext uri="{0D108BD9-81ED-4DB2-BD59-A6C34878D82A}">
                    <a16:rowId xmlns:a16="http://schemas.microsoft.com/office/drawing/2014/main" val="3208366863"/>
                  </a:ext>
                </a:extLst>
              </a:tr>
              <a:tr h="246246">
                <a:tc>
                  <a:txBody>
                    <a:bodyPr/>
                    <a:lstStyle/>
                    <a:p>
                      <a:pPr>
                        <a:lnSpc>
                          <a:spcPct val="115000"/>
                        </a:lnSpc>
                        <a:spcAft>
                          <a:spcPts val="0"/>
                        </a:spcAft>
                      </a:pPr>
                      <a:r>
                        <a:rPr lang="es-CO" sz="1400"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Asistencial</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9050" cap="flat" cmpd="dbl"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nSpc>
                          <a:spcPct val="115000"/>
                        </a:lnSpc>
                        <a:spcAft>
                          <a:spcPts val="0"/>
                        </a:spcAft>
                      </a:pPr>
                      <a:r>
                        <a:rPr lang="es-CO" sz="1400"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4.07.12</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400"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400"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9</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400"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400" dirty="0" smtClean="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400" b="1"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11</a:t>
                      </a:r>
                      <a:endParaRPr lang="es-ES" sz="1400" b="1"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9050"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extLst>
                  <a:ext uri="{0D108BD9-81ED-4DB2-BD59-A6C34878D82A}">
                    <a16:rowId xmlns:a16="http://schemas.microsoft.com/office/drawing/2014/main" val="1881532415"/>
                  </a:ext>
                </a:extLst>
              </a:tr>
              <a:tr h="246246">
                <a:tc>
                  <a:txBody>
                    <a:bodyPr/>
                    <a:lstStyle/>
                    <a:p>
                      <a:pPr>
                        <a:lnSpc>
                          <a:spcPct val="115000"/>
                        </a:lnSpc>
                        <a:spcAft>
                          <a:spcPts val="0"/>
                        </a:spcAft>
                      </a:pPr>
                      <a:r>
                        <a:rPr lang="es-CO" sz="1400"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Asistencial</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9050" cap="flat" cmpd="dbl"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nSpc>
                          <a:spcPct val="115000"/>
                        </a:lnSpc>
                        <a:spcAft>
                          <a:spcPts val="0"/>
                        </a:spcAft>
                      </a:pPr>
                      <a:r>
                        <a:rPr lang="es-CO" sz="1400"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4.12.12</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400"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400"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400"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400" dirty="0" smtClean="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400" b="1"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s-ES" sz="1400" b="1"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9050"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extLst>
                  <a:ext uri="{0D108BD9-81ED-4DB2-BD59-A6C34878D82A}">
                    <a16:rowId xmlns:a16="http://schemas.microsoft.com/office/drawing/2014/main" val="514686076"/>
                  </a:ext>
                </a:extLst>
              </a:tr>
              <a:tr h="246246">
                <a:tc>
                  <a:txBody>
                    <a:bodyPr/>
                    <a:lstStyle/>
                    <a:p>
                      <a:pPr>
                        <a:lnSpc>
                          <a:spcPct val="115000"/>
                        </a:lnSpc>
                        <a:spcAft>
                          <a:spcPts val="0"/>
                        </a:spcAft>
                      </a:pPr>
                      <a:r>
                        <a:rPr lang="es-CO" sz="1400"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Asistencial</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9050" cap="flat" cmpd="dbl"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nSpc>
                          <a:spcPct val="115000"/>
                        </a:lnSpc>
                        <a:spcAft>
                          <a:spcPts val="0"/>
                        </a:spcAft>
                      </a:pPr>
                      <a:r>
                        <a:rPr lang="es-CO" sz="1400"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4.12.21</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400"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400"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13</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400"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400" dirty="0" smtClean="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400" b="1"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16</a:t>
                      </a:r>
                      <a:endParaRPr lang="es-ES" sz="1400" b="1"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9050"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extLst>
                  <a:ext uri="{0D108BD9-81ED-4DB2-BD59-A6C34878D82A}">
                    <a16:rowId xmlns:a16="http://schemas.microsoft.com/office/drawing/2014/main" val="2924257545"/>
                  </a:ext>
                </a:extLst>
              </a:tr>
              <a:tr h="474881">
                <a:tc>
                  <a:txBody>
                    <a:bodyPr/>
                    <a:lstStyle/>
                    <a:p>
                      <a:pPr>
                        <a:lnSpc>
                          <a:spcPct val="115000"/>
                        </a:lnSpc>
                        <a:spcAft>
                          <a:spcPts val="0"/>
                        </a:spcAft>
                      </a:pPr>
                      <a:r>
                        <a:rPr lang="es-CO" sz="1400"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Trabajador Oficial</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9050" cap="flat" cmpd="dbl"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nSpc>
                          <a:spcPct val="115000"/>
                        </a:lnSpc>
                        <a:spcAft>
                          <a:spcPts val="0"/>
                        </a:spcAft>
                      </a:pPr>
                      <a:r>
                        <a:rPr lang="es-CO" sz="1400"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4.70.10</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400"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400"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400"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400" dirty="0" smtClean="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400" b="1" dirty="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10</a:t>
                      </a:r>
                      <a:endParaRPr lang="es-ES" sz="1400" b="1"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9050"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extLst>
                  <a:ext uri="{0D108BD9-81ED-4DB2-BD59-A6C34878D82A}">
                    <a16:rowId xmlns:a16="http://schemas.microsoft.com/office/drawing/2014/main" val="1180452033"/>
                  </a:ext>
                </a:extLst>
              </a:tr>
              <a:tr h="246246">
                <a:tc gridSpan="7">
                  <a:txBody>
                    <a:bodyPr/>
                    <a:lstStyle/>
                    <a:p>
                      <a:pPr algn="ctr">
                        <a:lnSpc>
                          <a:spcPct val="115000"/>
                        </a:lnSpc>
                        <a:spcAft>
                          <a:spcPts val="0"/>
                        </a:spcAft>
                      </a:pPr>
                      <a:r>
                        <a:rPr lang="es-CO" sz="1400" b="1" dirty="0" smtClean="0">
                          <a:solidFill>
                            <a:schemeClr val="bg2">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TOTAL FUNCIONARIOS DE PLANTA 62</a:t>
                      </a:r>
                      <a:endParaRPr lang="es-ES" sz="14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9050" cap="flat" cmpd="dbl" algn="ctr">
                      <a:solidFill>
                        <a:srgbClr val="339933"/>
                      </a:solidFill>
                      <a:prstDash val="solid"/>
                      <a:round/>
                      <a:headEnd type="none" w="med" len="med"/>
                      <a:tailEnd type="none" w="med" len="med"/>
                    </a:lnL>
                    <a:lnR w="19050"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9050" cap="flat" cmpd="dbl" algn="ctr">
                      <a:solidFill>
                        <a:srgbClr val="339933"/>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2593805105"/>
                  </a:ext>
                </a:extLst>
              </a:tr>
            </a:tbl>
          </a:graphicData>
        </a:graphic>
      </p:graphicFrame>
    </p:spTree>
    <p:extLst>
      <p:ext uri="{BB962C8B-B14F-4D97-AF65-F5344CB8AC3E}">
        <p14:creationId xmlns:p14="http://schemas.microsoft.com/office/powerpoint/2010/main" val="40914947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6" y="284148"/>
            <a:ext cx="9601200" cy="467882"/>
          </a:xfrm>
        </p:spPr>
        <p:txBody>
          <a:bodyPr>
            <a:noAutofit/>
          </a:bodyPr>
          <a:lstStyle/>
          <a:p>
            <a:r>
              <a:rPr lang="es-CO" sz="2900" b="1" dirty="0">
                <a:solidFill>
                  <a:schemeClr val="bg2">
                    <a:lumMod val="25000"/>
                  </a:schemeClr>
                </a:solidFill>
              </a:rPr>
              <a:t>TALENTO HUMANO POR ÁREA DE </a:t>
            </a:r>
            <a:r>
              <a:rPr lang="es-CO" sz="2900" b="1" dirty="0" smtClean="0">
                <a:solidFill>
                  <a:schemeClr val="bg2">
                    <a:lumMod val="25000"/>
                  </a:schemeClr>
                </a:solidFill>
              </a:rPr>
              <a:t>SERVICIO AÑO 2025</a:t>
            </a:r>
            <a:r>
              <a:rPr lang="es-ES_tradnl" sz="2900" b="1" dirty="0" smtClean="0">
                <a:solidFill>
                  <a:schemeClr val="bg2">
                    <a:lumMod val="25000"/>
                  </a:schemeClr>
                </a:solidFill>
              </a:rPr>
              <a:t>:</a:t>
            </a:r>
            <a:endParaRPr lang="es-ES_tradnl" sz="2900" b="1" dirty="0">
              <a:solidFill>
                <a:schemeClr val="bg2">
                  <a:lumMod val="25000"/>
                </a:schemeClr>
              </a:solidFill>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graphicFrame>
        <p:nvGraphicFramePr>
          <p:cNvPr id="6" name="Gráfico 5"/>
          <p:cNvGraphicFramePr>
            <a:graphicFrameLocks/>
          </p:cNvGraphicFramePr>
          <p:nvPr>
            <p:extLst/>
          </p:nvPr>
        </p:nvGraphicFramePr>
        <p:xfrm>
          <a:off x="1255059" y="968188"/>
          <a:ext cx="10390094" cy="474233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02608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6" y="284148"/>
            <a:ext cx="9601200" cy="467882"/>
          </a:xfrm>
        </p:spPr>
        <p:txBody>
          <a:bodyPr>
            <a:normAutofit fontScale="90000"/>
          </a:bodyPr>
          <a:lstStyle/>
          <a:p>
            <a:r>
              <a:rPr lang="es-ES_tradnl" sz="3200" dirty="0">
                <a:latin typeface="Arial Black" panose="020B0A04020102020204" pitchFamily="34" charset="0"/>
              </a:rPr>
              <a:t>NÚMERO DE CARGOS POR </a:t>
            </a:r>
            <a:r>
              <a:rPr lang="es-ES_tradnl" sz="3200" dirty="0" smtClean="0">
                <a:latin typeface="Arial Black" panose="020B0A04020102020204" pitchFamily="34" charset="0"/>
              </a:rPr>
              <a:t>NIVEL AÑO 2025:</a:t>
            </a:r>
            <a:endParaRPr lang="es-ES_tradnl" sz="3200" dirty="0">
              <a:latin typeface="Arial Black" panose="020B0A04020102020204" pitchFamily="34" charset="0"/>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4107220" y="6115160"/>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graphicFrame>
        <p:nvGraphicFramePr>
          <p:cNvPr id="6" name="Gráfico 5"/>
          <p:cNvGraphicFramePr>
            <a:graphicFrameLocks/>
          </p:cNvGraphicFramePr>
          <p:nvPr>
            <p:extLst/>
          </p:nvPr>
        </p:nvGraphicFramePr>
        <p:xfrm>
          <a:off x="1028876" y="878541"/>
          <a:ext cx="10625242" cy="481404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991511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DA7C09-67C8-B747-8115-48A36C6B1579}"/>
              </a:ext>
            </a:extLst>
          </p:cNvPr>
          <p:cNvSpPr>
            <a:spLocks noGrp="1"/>
          </p:cNvSpPr>
          <p:nvPr>
            <p:ph type="title"/>
          </p:nvPr>
        </p:nvSpPr>
        <p:spPr>
          <a:xfrm>
            <a:off x="765025" y="1162228"/>
            <a:ext cx="9612971" cy="3231151"/>
          </a:xfrm>
        </p:spPr>
        <p:txBody>
          <a:bodyPr>
            <a:noAutofit/>
          </a:bodyPr>
          <a:lstStyle/>
          <a:p>
            <a:pPr algn="ctr">
              <a:lnSpc>
                <a:spcPct val="112000"/>
              </a:lnSpc>
              <a:spcBef>
                <a:spcPts val="0"/>
              </a:spcBef>
            </a:pPr>
            <a:r>
              <a:rPr lang="es-ES_tradnl" sz="3600" b="1" dirty="0" smtClean="0">
                <a:solidFill>
                  <a:schemeClr val="tx2">
                    <a:lumMod val="75000"/>
                  </a:schemeClr>
                </a:solidFill>
                <a:latin typeface="Arial Black" panose="020B0A04020102020204" pitchFamily="34" charset="0"/>
                <a:ea typeface="+mn-ea"/>
                <a:cs typeface="+mn-cs"/>
              </a:rPr>
              <a:t>Procesos de apoyo</a:t>
            </a:r>
            <a:br>
              <a:rPr lang="es-ES_tradnl" sz="3600" b="1" dirty="0" smtClean="0">
                <a:solidFill>
                  <a:schemeClr val="tx2">
                    <a:lumMod val="75000"/>
                  </a:schemeClr>
                </a:solidFill>
                <a:latin typeface="Arial Black" panose="020B0A04020102020204" pitchFamily="34" charset="0"/>
                <a:ea typeface="+mn-ea"/>
                <a:cs typeface="+mn-cs"/>
              </a:rPr>
            </a:br>
            <a:r>
              <a:rPr lang="es-ES_tradnl" sz="3600" b="1" dirty="0">
                <a:solidFill>
                  <a:schemeClr val="tx2">
                    <a:lumMod val="75000"/>
                  </a:schemeClr>
                </a:solidFill>
                <a:latin typeface="Arial Black" panose="020B0A04020102020204" pitchFamily="34" charset="0"/>
                <a:ea typeface="+mn-ea"/>
                <a:cs typeface="+mn-cs"/>
              </a:rPr>
              <a:t/>
            </a:r>
            <a:br>
              <a:rPr lang="es-ES_tradnl" sz="3600" b="1" dirty="0">
                <a:solidFill>
                  <a:schemeClr val="tx2">
                    <a:lumMod val="75000"/>
                  </a:schemeClr>
                </a:solidFill>
                <a:latin typeface="Arial Black" panose="020B0A04020102020204" pitchFamily="34" charset="0"/>
                <a:ea typeface="+mn-ea"/>
                <a:cs typeface="+mn-cs"/>
              </a:rPr>
            </a:br>
            <a:r>
              <a:rPr lang="es-ES_tradnl" sz="3600" b="1" dirty="0" smtClean="0">
                <a:solidFill>
                  <a:schemeClr val="tx2">
                    <a:lumMod val="75000"/>
                  </a:schemeClr>
                </a:solidFill>
                <a:latin typeface="Arial Black" panose="020B0A04020102020204" pitchFamily="34" charset="0"/>
              </a:rPr>
              <a:t>Informe DE GESTIÓN FINANCIERA.</a:t>
            </a:r>
            <a:r>
              <a:rPr lang="es-ES_tradnl" sz="4400" b="1" dirty="0">
                <a:solidFill>
                  <a:schemeClr val="tx2">
                    <a:lumMod val="75000"/>
                  </a:schemeClr>
                </a:solidFill>
                <a:latin typeface="Arial Black" panose="020B0A04020102020204" pitchFamily="34" charset="0"/>
              </a:rPr>
              <a:t/>
            </a:r>
            <a:br>
              <a:rPr lang="es-ES_tradnl" sz="4400" b="1" dirty="0">
                <a:solidFill>
                  <a:schemeClr val="tx2">
                    <a:lumMod val="75000"/>
                  </a:schemeClr>
                </a:solidFill>
                <a:latin typeface="Arial Black" panose="020B0A04020102020204" pitchFamily="34" charset="0"/>
              </a:rPr>
            </a:br>
            <a:endParaRPr lang="es-ES_tradnl" sz="4400" b="1" dirty="0">
              <a:solidFill>
                <a:schemeClr val="tx2">
                  <a:lumMod val="75000"/>
                </a:schemeClr>
              </a:solidFill>
              <a:latin typeface="Arial Black" panose="020B0A04020102020204" pitchFamily="34" charset="0"/>
              <a:ea typeface="+mn-ea"/>
              <a:cs typeface="+mn-cs"/>
            </a:endParaRPr>
          </a:p>
        </p:txBody>
      </p:sp>
      <p:sp>
        <p:nvSpPr>
          <p:cNvPr id="3" name="Marcador de texto 2">
            <a:extLst>
              <a:ext uri="{FF2B5EF4-FFF2-40B4-BE49-F238E27FC236}">
                <a16:creationId xmlns:a16="http://schemas.microsoft.com/office/drawing/2014/main" id="{D002C7D7-1958-2047-931F-7D96F4283CEF}"/>
              </a:ext>
            </a:extLst>
          </p:cNvPr>
          <p:cNvSpPr>
            <a:spLocks noGrp="1"/>
          </p:cNvSpPr>
          <p:nvPr>
            <p:ph type="body" idx="1"/>
          </p:nvPr>
        </p:nvSpPr>
        <p:spPr>
          <a:xfrm>
            <a:off x="1089766" y="4394220"/>
            <a:ext cx="9612971" cy="1028504"/>
          </a:xfrm>
        </p:spPr>
        <p:txBody>
          <a:bodyPr>
            <a:normAutofit fontScale="92500" lnSpcReduction="20000"/>
          </a:bodyPr>
          <a:lstStyle/>
          <a:p>
            <a:endParaRPr lang="es-ES" dirty="0"/>
          </a:p>
          <a:p>
            <a:pPr defTabSz="457200"/>
            <a:r>
              <a:rPr lang="es-ES" sz="2200" b="1" dirty="0" smtClean="0">
                <a:solidFill>
                  <a:schemeClr val="tx2">
                    <a:lumMod val="75000"/>
                  </a:schemeClr>
                </a:solidFill>
                <a:latin typeface="Arial" panose="020B0604020202020204" pitchFamily="34" charset="0"/>
                <a:cs typeface="Arial" panose="020B0604020202020204" pitchFamily="34" charset="0"/>
              </a:rPr>
              <a:t>MARIO ALEJANDRO CADAVID </a:t>
            </a:r>
            <a:r>
              <a:rPr lang="es-ES" sz="2200" b="1" dirty="0" err="1" smtClean="0">
                <a:solidFill>
                  <a:schemeClr val="tx2">
                    <a:lumMod val="75000"/>
                  </a:schemeClr>
                </a:solidFill>
                <a:latin typeface="Arial" panose="020B0604020202020204" pitchFamily="34" charset="0"/>
                <a:cs typeface="Arial" panose="020B0604020202020204" pitchFamily="34" charset="0"/>
              </a:rPr>
              <a:t>CADAVID</a:t>
            </a:r>
            <a:endParaRPr lang="es-ES" sz="2200" b="1" dirty="0" smtClean="0">
              <a:solidFill>
                <a:schemeClr val="tx2">
                  <a:lumMod val="75000"/>
                </a:schemeClr>
              </a:solidFill>
              <a:latin typeface="Arial" panose="020B0604020202020204" pitchFamily="34" charset="0"/>
              <a:cs typeface="Arial" panose="020B0604020202020204" pitchFamily="34" charset="0"/>
            </a:endParaRPr>
          </a:p>
          <a:p>
            <a:pPr defTabSz="457200"/>
            <a:r>
              <a:rPr lang="es-CO" sz="2200" b="1" dirty="0" smtClean="0">
                <a:solidFill>
                  <a:schemeClr val="tx2">
                    <a:lumMod val="75000"/>
                  </a:schemeClr>
                </a:solidFill>
                <a:latin typeface="Arial" panose="020B0604020202020204" pitchFamily="34" charset="0"/>
                <a:cs typeface="Arial" panose="020B0604020202020204" pitchFamily="34" charset="0"/>
              </a:rPr>
              <a:t>Gerente</a:t>
            </a:r>
            <a:endParaRPr lang="es-ES_tradnl" sz="2200" b="1" dirty="0">
              <a:solidFill>
                <a:schemeClr val="tx2">
                  <a:lumMod val="75000"/>
                </a:schemeClr>
              </a:solidFill>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id="{F616A928-E662-6146-ABE0-163238B5A9E3}"/>
              </a:ext>
            </a:extLst>
          </p:cNvPr>
          <p:cNvPicPr>
            <a:picLocks noChangeAspect="1"/>
          </p:cNvPicPr>
          <p:nvPr/>
        </p:nvPicPr>
        <p:blipFill>
          <a:blip r:embed="rId2"/>
          <a:stretch>
            <a:fillRect/>
          </a:stretch>
        </p:blipFill>
        <p:spPr>
          <a:xfrm>
            <a:off x="896431" y="5421883"/>
            <a:ext cx="2899680" cy="855177"/>
          </a:xfrm>
          <a:prstGeom prst="rect">
            <a:avLst/>
          </a:prstGeom>
        </p:spPr>
      </p:pic>
      <p:sp>
        <p:nvSpPr>
          <p:cNvPr id="6" name="Subtítulo 2">
            <a:extLst>
              <a:ext uri="{FF2B5EF4-FFF2-40B4-BE49-F238E27FC236}">
                <a16:creationId xmlns:a16="http://schemas.microsoft.com/office/drawing/2014/main" id="{7B5BDAD4-FE42-4670-9B31-EACFB3062A4F}"/>
              </a:ext>
            </a:extLst>
          </p:cNvPr>
          <p:cNvSpPr txBox="1">
            <a:spLocks/>
          </p:cNvSpPr>
          <p:nvPr/>
        </p:nvSpPr>
        <p:spPr>
          <a:xfrm>
            <a:off x="4098921" y="5744138"/>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37324444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
        <p:nvSpPr>
          <p:cNvPr id="6" name="CuadroTexto 5"/>
          <p:cNvSpPr txBox="1"/>
          <p:nvPr/>
        </p:nvSpPr>
        <p:spPr>
          <a:xfrm>
            <a:off x="871670" y="326017"/>
            <a:ext cx="10885506" cy="461665"/>
          </a:xfrm>
          <a:prstGeom prst="rect">
            <a:avLst/>
          </a:prstGeom>
          <a:noFill/>
        </p:spPr>
        <p:txBody>
          <a:bodyPr wrap="square" rtlCol="0">
            <a:spAutoFit/>
          </a:bodyPr>
          <a:lstStyle/>
          <a:p>
            <a:r>
              <a:rPr lang="es-ES_tradnl" sz="2400" b="1" spc="-120" dirty="0" smtClean="0">
                <a:solidFill>
                  <a:schemeClr val="tx2">
                    <a:lumMod val="75000"/>
                  </a:schemeClr>
                </a:solidFill>
                <a:latin typeface="Arial Black" pitchFamily="34" charset="0"/>
              </a:rPr>
              <a:t>  Contratación: Cuadro de Contratación a Diciembre 31 de 2025</a:t>
            </a:r>
            <a:endParaRPr lang="es-ES_tradnl" sz="2400" b="1" spc="-120" dirty="0">
              <a:solidFill>
                <a:schemeClr val="tx2">
                  <a:lumMod val="75000"/>
                </a:schemeClr>
              </a:solidFill>
              <a:latin typeface="Arial Black" pitchFamily="34" charset="0"/>
            </a:endParaRPr>
          </a:p>
        </p:txBody>
      </p:sp>
      <p:graphicFrame>
        <p:nvGraphicFramePr>
          <p:cNvPr id="2" name="Tabla 1"/>
          <p:cNvGraphicFramePr>
            <a:graphicFrameLocks noGrp="1"/>
          </p:cNvGraphicFramePr>
          <p:nvPr>
            <p:extLst>
              <p:ext uri="{D42A27DB-BD31-4B8C-83A1-F6EECF244321}">
                <p14:modId xmlns:p14="http://schemas.microsoft.com/office/powerpoint/2010/main" val="396375569"/>
              </p:ext>
            </p:extLst>
          </p:nvPr>
        </p:nvGraphicFramePr>
        <p:xfrm>
          <a:off x="1170776" y="1085317"/>
          <a:ext cx="10169493" cy="4134387"/>
        </p:xfrm>
        <a:graphic>
          <a:graphicData uri="http://schemas.openxmlformats.org/drawingml/2006/table">
            <a:tbl>
              <a:tblPr>
                <a:tableStyleId>{5C22544A-7EE6-4342-B048-85BDC9FD1C3A}</a:tableStyleId>
              </a:tblPr>
              <a:tblGrid>
                <a:gridCol w="1862981">
                  <a:extLst>
                    <a:ext uri="{9D8B030D-6E8A-4147-A177-3AD203B41FA5}">
                      <a16:colId xmlns:a16="http://schemas.microsoft.com/office/drawing/2014/main" val="3534389504"/>
                    </a:ext>
                  </a:extLst>
                </a:gridCol>
                <a:gridCol w="4119486">
                  <a:extLst>
                    <a:ext uri="{9D8B030D-6E8A-4147-A177-3AD203B41FA5}">
                      <a16:colId xmlns:a16="http://schemas.microsoft.com/office/drawing/2014/main" val="3448551893"/>
                    </a:ext>
                  </a:extLst>
                </a:gridCol>
                <a:gridCol w="2503800">
                  <a:extLst>
                    <a:ext uri="{9D8B030D-6E8A-4147-A177-3AD203B41FA5}">
                      <a16:colId xmlns:a16="http://schemas.microsoft.com/office/drawing/2014/main" val="3401456611"/>
                    </a:ext>
                  </a:extLst>
                </a:gridCol>
                <a:gridCol w="1683226">
                  <a:extLst>
                    <a:ext uri="{9D8B030D-6E8A-4147-A177-3AD203B41FA5}">
                      <a16:colId xmlns:a16="http://schemas.microsoft.com/office/drawing/2014/main" val="4098571576"/>
                    </a:ext>
                  </a:extLst>
                </a:gridCol>
              </a:tblGrid>
              <a:tr h="396301">
                <a:tc>
                  <a:txBody>
                    <a:bodyPr/>
                    <a:lstStyle/>
                    <a:p>
                      <a:pPr algn="ctr" fontAlgn="ctr"/>
                      <a:r>
                        <a:rPr lang="es-ES" sz="1600" b="1" u="none" strike="noStrike" dirty="0">
                          <a:effectLst/>
                        </a:rPr>
                        <a:t>CANTIDAD</a:t>
                      </a:r>
                      <a:endParaRPr lang="es-ES" sz="1600" b="1" i="0" u="none" strike="noStrike" dirty="0">
                        <a:solidFill>
                          <a:srgbClr val="000000"/>
                        </a:solidFill>
                        <a:effectLst/>
                        <a:latin typeface="Arial" panose="020B0604020202020204" pitchFamily="34" charset="0"/>
                      </a:endParaRPr>
                    </a:p>
                  </a:txBody>
                  <a:tcPr marL="9278" marR="9278" marT="9278" marB="0" anchor="ctr">
                    <a:solidFill>
                      <a:schemeClr val="accent6">
                        <a:lumMod val="40000"/>
                        <a:lumOff val="60000"/>
                      </a:schemeClr>
                    </a:solidFill>
                  </a:tcPr>
                </a:tc>
                <a:tc>
                  <a:txBody>
                    <a:bodyPr/>
                    <a:lstStyle/>
                    <a:p>
                      <a:pPr algn="ctr" fontAlgn="ctr"/>
                      <a:r>
                        <a:rPr lang="es-ES" sz="1600" b="1" u="none" strike="noStrike" dirty="0">
                          <a:effectLst/>
                        </a:rPr>
                        <a:t>TIPO DE CONTRATO</a:t>
                      </a:r>
                      <a:endParaRPr lang="es-ES" sz="1600" b="1" i="0" u="none" strike="noStrike" dirty="0">
                        <a:solidFill>
                          <a:srgbClr val="000000"/>
                        </a:solidFill>
                        <a:effectLst/>
                        <a:latin typeface="Arial" panose="020B0604020202020204" pitchFamily="34" charset="0"/>
                      </a:endParaRPr>
                    </a:p>
                  </a:txBody>
                  <a:tcPr marL="9278" marR="9278" marT="9278" marB="0" anchor="ctr">
                    <a:solidFill>
                      <a:schemeClr val="accent6">
                        <a:lumMod val="40000"/>
                        <a:lumOff val="60000"/>
                      </a:schemeClr>
                    </a:solidFill>
                  </a:tcPr>
                </a:tc>
                <a:tc>
                  <a:txBody>
                    <a:bodyPr/>
                    <a:lstStyle/>
                    <a:p>
                      <a:pPr algn="ctr" fontAlgn="ctr"/>
                      <a:r>
                        <a:rPr lang="es-ES" sz="1600" b="1" u="none" strike="noStrike" dirty="0">
                          <a:effectLst/>
                        </a:rPr>
                        <a:t>VALOR ($)</a:t>
                      </a:r>
                      <a:endParaRPr lang="es-ES" sz="1600" b="1" i="0" u="none" strike="noStrike" dirty="0">
                        <a:solidFill>
                          <a:srgbClr val="000000"/>
                        </a:solidFill>
                        <a:effectLst/>
                        <a:latin typeface="Arial" panose="020B0604020202020204" pitchFamily="34" charset="0"/>
                      </a:endParaRPr>
                    </a:p>
                  </a:txBody>
                  <a:tcPr marL="9278" marR="9278" marT="9278" marB="0" anchor="ctr">
                    <a:solidFill>
                      <a:schemeClr val="accent6">
                        <a:lumMod val="40000"/>
                        <a:lumOff val="60000"/>
                      </a:schemeClr>
                    </a:solidFill>
                  </a:tcPr>
                </a:tc>
                <a:tc>
                  <a:txBody>
                    <a:bodyPr/>
                    <a:lstStyle/>
                    <a:p>
                      <a:pPr algn="ctr" fontAlgn="ctr"/>
                      <a:r>
                        <a:rPr lang="es-ES" sz="1600" b="1" u="none" strike="noStrike" dirty="0" smtClean="0">
                          <a:effectLst/>
                        </a:rPr>
                        <a:t>%</a:t>
                      </a:r>
                      <a:endParaRPr lang="es-ES" sz="1600" b="1" i="0" u="none" strike="noStrike" dirty="0">
                        <a:solidFill>
                          <a:srgbClr val="000000"/>
                        </a:solidFill>
                        <a:effectLst/>
                        <a:latin typeface="Arial" panose="020B0604020202020204" pitchFamily="34" charset="0"/>
                      </a:endParaRPr>
                    </a:p>
                  </a:txBody>
                  <a:tcPr marL="9278" marR="9278" marT="9278" marB="0" anchor="ctr">
                    <a:solidFill>
                      <a:schemeClr val="accent6">
                        <a:lumMod val="40000"/>
                        <a:lumOff val="60000"/>
                      </a:schemeClr>
                    </a:solidFill>
                  </a:tcPr>
                </a:tc>
                <a:extLst>
                  <a:ext uri="{0D108BD9-81ED-4DB2-BD59-A6C34878D82A}">
                    <a16:rowId xmlns:a16="http://schemas.microsoft.com/office/drawing/2014/main" val="3452913613"/>
                  </a:ext>
                </a:extLst>
              </a:tr>
              <a:tr h="310614">
                <a:tc>
                  <a:txBody>
                    <a:bodyPr/>
                    <a:lstStyle/>
                    <a:p>
                      <a:pPr algn="ctr" fontAlgn="ctr"/>
                      <a:r>
                        <a:rPr lang="es-ES" sz="1600" b="1" u="none" strike="noStrike" dirty="0">
                          <a:effectLst/>
                        </a:rPr>
                        <a:t>43</a:t>
                      </a:r>
                      <a:endParaRPr lang="es-ES" sz="1600" b="1" i="0" u="none" strike="noStrike" dirty="0">
                        <a:solidFill>
                          <a:srgbClr val="000000"/>
                        </a:solidFill>
                        <a:effectLst/>
                        <a:latin typeface="Arial" panose="020B0604020202020204" pitchFamily="34" charset="0"/>
                      </a:endParaRPr>
                    </a:p>
                  </a:txBody>
                  <a:tcPr marL="9278" marR="9278" marT="9278" marB="0" anchor="ctr"/>
                </a:tc>
                <a:tc>
                  <a:txBody>
                    <a:bodyPr/>
                    <a:lstStyle/>
                    <a:p>
                      <a:pPr algn="l" fontAlgn="ctr"/>
                      <a:r>
                        <a:rPr lang="es-ES" sz="1600" b="1" u="none" strike="noStrike" dirty="0">
                          <a:effectLst/>
                        </a:rPr>
                        <a:t>Prestación de servicios</a:t>
                      </a:r>
                      <a:endParaRPr lang="es-ES" sz="1600" b="1" i="0" u="none" strike="noStrike" dirty="0">
                        <a:solidFill>
                          <a:srgbClr val="000000"/>
                        </a:solidFill>
                        <a:effectLst/>
                        <a:latin typeface="Arial" panose="020B0604020202020204" pitchFamily="34" charset="0"/>
                      </a:endParaRPr>
                    </a:p>
                  </a:txBody>
                  <a:tcPr marL="9278" marR="9278" marT="9278" marB="0" anchor="ctr"/>
                </a:tc>
                <a:tc>
                  <a:txBody>
                    <a:bodyPr/>
                    <a:lstStyle/>
                    <a:p>
                      <a:pPr algn="ctr" fontAlgn="ctr"/>
                      <a:r>
                        <a:rPr lang="es-ES" sz="1600" b="1" u="none" strike="noStrike" dirty="0">
                          <a:effectLst/>
                        </a:rPr>
                        <a:t>$ </a:t>
                      </a:r>
                      <a:r>
                        <a:rPr lang="es-ES" sz="1600" b="1" u="none" strike="noStrike" dirty="0" smtClean="0">
                          <a:effectLst/>
                        </a:rPr>
                        <a:t>      1,474,097,032</a:t>
                      </a:r>
                      <a:endParaRPr lang="es-ES" sz="1600" b="1" i="0" u="none" strike="noStrike" dirty="0">
                        <a:solidFill>
                          <a:srgbClr val="000000"/>
                        </a:solidFill>
                        <a:effectLst/>
                        <a:latin typeface="Arial" panose="020B0604020202020204" pitchFamily="34" charset="0"/>
                      </a:endParaRPr>
                    </a:p>
                  </a:txBody>
                  <a:tcPr marL="9278" marR="9278" marT="9278" marB="0" anchor="ctr"/>
                </a:tc>
                <a:tc>
                  <a:txBody>
                    <a:bodyPr/>
                    <a:lstStyle/>
                    <a:p>
                      <a:pPr algn="ctr" fontAlgn="ctr"/>
                      <a:r>
                        <a:rPr lang="es-CO" sz="1600" b="1" i="0" u="none" strike="noStrike" dirty="0" smtClean="0">
                          <a:solidFill>
                            <a:srgbClr val="000000"/>
                          </a:solidFill>
                          <a:effectLst/>
                          <a:latin typeface="Arial" panose="020B0604020202020204" pitchFamily="34" charset="0"/>
                        </a:rPr>
                        <a:t>78.9%</a:t>
                      </a:r>
                      <a:endParaRPr lang="es-ES" sz="1600" b="1" i="0" u="none" strike="noStrike" dirty="0">
                        <a:solidFill>
                          <a:srgbClr val="000000"/>
                        </a:solidFill>
                        <a:effectLst/>
                        <a:latin typeface="Arial" panose="020B0604020202020204" pitchFamily="34" charset="0"/>
                      </a:endParaRPr>
                    </a:p>
                  </a:txBody>
                  <a:tcPr marL="9278" marR="9278" marT="9278" marB="0" anchor="ctr"/>
                </a:tc>
                <a:extLst>
                  <a:ext uri="{0D108BD9-81ED-4DB2-BD59-A6C34878D82A}">
                    <a16:rowId xmlns:a16="http://schemas.microsoft.com/office/drawing/2014/main" val="670247901"/>
                  </a:ext>
                </a:extLst>
              </a:tr>
              <a:tr h="428434">
                <a:tc>
                  <a:txBody>
                    <a:bodyPr/>
                    <a:lstStyle/>
                    <a:p>
                      <a:pPr algn="ctr" fontAlgn="ctr"/>
                      <a:r>
                        <a:rPr lang="es-ES" sz="1600" b="1" u="none" strike="noStrike" dirty="0">
                          <a:effectLst/>
                        </a:rPr>
                        <a:t>0</a:t>
                      </a:r>
                      <a:endParaRPr lang="es-ES" sz="1600" b="1" i="0" u="none" strike="noStrike" dirty="0">
                        <a:solidFill>
                          <a:srgbClr val="000000"/>
                        </a:solidFill>
                        <a:effectLst/>
                        <a:latin typeface="Arial" panose="020B0604020202020204" pitchFamily="34" charset="0"/>
                      </a:endParaRPr>
                    </a:p>
                  </a:txBody>
                  <a:tcPr marL="9278" marR="9278" marT="9278" marB="0" anchor="ctr">
                    <a:solidFill>
                      <a:schemeClr val="accent6">
                        <a:lumMod val="40000"/>
                        <a:lumOff val="60000"/>
                      </a:schemeClr>
                    </a:solidFill>
                  </a:tcPr>
                </a:tc>
                <a:tc>
                  <a:txBody>
                    <a:bodyPr/>
                    <a:lstStyle/>
                    <a:p>
                      <a:pPr algn="l" fontAlgn="ctr"/>
                      <a:r>
                        <a:rPr lang="es-ES" sz="1600" b="1" u="none" strike="noStrike" dirty="0">
                          <a:effectLst/>
                        </a:rPr>
                        <a:t>Compraventa</a:t>
                      </a:r>
                      <a:endParaRPr lang="es-ES" sz="1600" b="1" i="0" u="none" strike="noStrike" dirty="0">
                        <a:solidFill>
                          <a:srgbClr val="000000"/>
                        </a:solidFill>
                        <a:effectLst/>
                        <a:latin typeface="Arial" panose="020B0604020202020204" pitchFamily="34" charset="0"/>
                      </a:endParaRPr>
                    </a:p>
                  </a:txBody>
                  <a:tcPr marL="9278" marR="9278" marT="9278" marB="0" anchor="ctr">
                    <a:solidFill>
                      <a:schemeClr val="accent6">
                        <a:lumMod val="40000"/>
                        <a:lumOff val="60000"/>
                      </a:schemeClr>
                    </a:solidFill>
                  </a:tcPr>
                </a:tc>
                <a:tc>
                  <a:txBody>
                    <a:bodyPr/>
                    <a:lstStyle/>
                    <a:p>
                      <a:pPr algn="ctr" fontAlgn="ctr"/>
                      <a:r>
                        <a:rPr lang="es-ES" sz="1600" b="1" u="none" strike="noStrike" dirty="0">
                          <a:effectLst/>
                        </a:rPr>
                        <a:t>$ </a:t>
                      </a:r>
                      <a:r>
                        <a:rPr lang="es-ES" sz="1600" b="1" u="none" strike="noStrike" dirty="0" smtClean="0">
                          <a:effectLst/>
                        </a:rPr>
                        <a:t>                          0</a:t>
                      </a:r>
                      <a:endParaRPr lang="es-ES" sz="1600" b="1" i="0" u="none" strike="noStrike" dirty="0">
                        <a:solidFill>
                          <a:srgbClr val="000000"/>
                        </a:solidFill>
                        <a:effectLst/>
                        <a:latin typeface="Arial" panose="020B0604020202020204" pitchFamily="34" charset="0"/>
                      </a:endParaRPr>
                    </a:p>
                  </a:txBody>
                  <a:tcPr marL="9278" marR="9278" marT="9278" marB="0" anchor="ctr">
                    <a:solidFill>
                      <a:schemeClr val="accent6">
                        <a:lumMod val="40000"/>
                        <a:lumOff val="60000"/>
                      </a:schemeClr>
                    </a:solidFill>
                  </a:tcPr>
                </a:tc>
                <a:tc>
                  <a:txBody>
                    <a:bodyPr/>
                    <a:lstStyle/>
                    <a:p>
                      <a:pPr algn="ctr" fontAlgn="ctr"/>
                      <a:r>
                        <a:rPr lang="es-CO" sz="1600" b="1" i="0" u="none" strike="noStrike" dirty="0" smtClean="0">
                          <a:solidFill>
                            <a:srgbClr val="000000"/>
                          </a:solidFill>
                          <a:effectLst/>
                          <a:latin typeface="Arial" panose="020B0604020202020204" pitchFamily="34" charset="0"/>
                        </a:rPr>
                        <a:t>0%</a:t>
                      </a:r>
                      <a:endParaRPr lang="es-ES" sz="1600" b="1" i="0" u="none" strike="noStrike" dirty="0">
                        <a:solidFill>
                          <a:srgbClr val="000000"/>
                        </a:solidFill>
                        <a:effectLst/>
                        <a:latin typeface="Arial" panose="020B0604020202020204" pitchFamily="34" charset="0"/>
                      </a:endParaRPr>
                    </a:p>
                  </a:txBody>
                  <a:tcPr marL="9278" marR="9278" marT="9278" marB="0" anchor="ctr">
                    <a:solidFill>
                      <a:schemeClr val="accent6">
                        <a:lumMod val="40000"/>
                        <a:lumOff val="60000"/>
                      </a:schemeClr>
                    </a:solidFill>
                  </a:tcPr>
                </a:tc>
                <a:extLst>
                  <a:ext uri="{0D108BD9-81ED-4DB2-BD59-A6C34878D82A}">
                    <a16:rowId xmlns:a16="http://schemas.microsoft.com/office/drawing/2014/main" val="3066029478"/>
                  </a:ext>
                </a:extLst>
              </a:tr>
              <a:tr h="428434">
                <a:tc>
                  <a:txBody>
                    <a:bodyPr/>
                    <a:lstStyle/>
                    <a:p>
                      <a:pPr algn="ctr" fontAlgn="ctr"/>
                      <a:r>
                        <a:rPr lang="es-ES" sz="1600" b="1" u="none" strike="noStrike" dirty="0">
                          <a:effectLst/>
                        </a:rPr>
                        <a:t>2</a:t>
                      </a:r>
                      <a:endParaRPr lang="es-ES" sz="1600" b="1" i="0" u="none" strike="noStrike" dirty="0">
                        <a:solidFill>
                          <a:srgbClr val="000000"/>
                        </a:solidFill>
                        <a:effectLst/>
                        <a:latin typeface="Arial" panose="020B0604020202020204" pitchFamily="34" charset="0"/>
                      </a:endParaRPr>
                    </a:p>
                  </a:txBody>
                  <a:tcPr marL="9278" marR="9278" marT="9278" marB="0" anchor="ctr"/>
                </a:tc>
                <a:tc>
                  <a:txBody>
                    <a:bodyPr/>
                    <a:lstStyle/>
                    <a:p>
                      <a:pPr algn="l" fontAlgn="ctr"/>
                      <a:r>
                        <a:rPr lang="es-ES" sz="1600" b="1" u="none" strike="noStrike" dirty="0">
                          <a:effectLst/>
                        </a:rPr>
                        <a:t>Mantenimiento</a:t>
                      </a:r>
                      <a:endParaRPr lang="es-ES" sz="1600" b="1" i="0" u="none" strike="noStrike" dirty="0">
                        <a:solidFill>
                          <a:srgbClr val="000000"/>
                        </a:solidFill>
                        <a:effectLst/>
                        <a:latin typeface="Arial" panose="020B0604020202020204" pitchFamily="34" charset="0"/>
                      </a:endParaRPr>
                    </a:p>
                  </a:txBody>
                  <a:tcPr marL="9278" marR="9278" marT="9278" marB="0" anchor="ctr"/>
                </a:tc>
                <a:tc>
                  <a:txBody>
                    <a:bodyPr/>
                    <a:lstStyle/>
                    <a:p>
                      <a:pPr algn="ctr" fontAlgn="ctr"/>
                      <a:r>
                        <a:rPr lang="es-ES" sz="1600" b="1" u="none" strike="noStrike" dirty="0">
                          <a:effectLst/>
                        </a:rPr>
                        <a:t>$ </a:t>
                      </a:r>
                      <a:r>
                        <a:rPr lang="es-ES" sz="1600" b="1" u="none" strike="noStrike" dirty="0" smtClean="0">
                          <a:effectLst/>
                        </a:rPr>
                        <a:t>       23,139,550</a:t>
                      </a:r>
                      <a:endParaRPr lang="es-ES" sz="1600" b="1" i="0" u="none" strike="noStrike" dirty="0">
                        <a:solidFill>
                          <a:srgbClr val="000000"/>
                        </a:solidFill>
                        <a:effectLst/>
                        <a:latin typeface="Arial" panose="020B0604020202020204" pitchFamily="34" charset="0"/>
                      </a:endParaRPr>
                    </a:p>
                  </a:txBody>
                  <a:tcPr marL="9278" marR="9278" marT="9278" marB="0" anchor="ctr"/>
                </a:tc>
                <a:tc>
                  <a:txBody>
                    <a:bodyPr/>
                    <a:lstStyle/>
                    <a:p>
                      <a:pPr algn="ctr" fontAlgn="ctr"/>
                      <a:r>
                        <a:rPr lang="es-CO" sz="1600" b="1" i="0" u="none" strike="noStrike" dirty="0" smtClean="0">
                          <a:solidFill>
                            <a:srgbClr val="000000"/>
                          </a:solidFill>
                          <a:effectLst/>
                          <a:latin typeface="Arial" panose="020B0604020202020204" pitchFamily="34" charset="0"/>
                        </a:rPr>
                        <a:t>1.2%</a:t>
                      </a:r>
                      <a:endParaRPr lang="es-ES" sz="1600" b="1" i="0" u="none" strike="noStrike" dirty="0">
                        <a:solidFill>
                          <a:srgbClr val="000000"/>
                        </a:solidFill>
                        <a:effectLst/>
                        <a:latin typeface="Arial" panose="020B0604020202020204" pitchFamily="34" charset="0"/>
                      </a:endParaRPr>
                    </a:p>
                  </a:txBody>
                  <a:tcPr marL="9278" marR="9278" marT="9278" marB="0" anchor="ctr"/>
                </a:tc>
                <a:extLst>
                  <a:ext uri="{0D108BD9-81ED-4DB2-BD59-A6C34878D82A}">
                    <a16:rowId xmlns:a16="http://schemas.microsoft.com/office/drawing/2014/main" val="1854544844"/>
                  </a:ext>
                </a:extLst>
              </a:tr>
              <a:tr h="428434">
                <a:tc>
                  <a:txBody>
                    <a:bodyPr/>
                    <a:lstStyle/>
                    <a:p>
                      <a:pPr algn="ctr" fontAlgn="ctr"/>
                      <a:r>
                        <a:rPr lang="es-ES" sz="1600" b="1" u="none" strike="noStrike" dirty="0">
                          <a:effectLst/>
                        </a:rPr>
                        <a:t>6</a:t>
                      </a:r>
                      <a:endParaRPr lang="es-ES" sz="1600" b="1" i="0" u="none" strike="noStrike" dirty="0">
                        <a:solidFill>
                          <a:srgbClr val="000000"/>
                        </a:solidFill>
                        <a:effectLst/>
                        <a:latin typeface="Arial" panose="020B0604020202020204" pitchFamily="34" charset="0"/>
                      </a:endParaRPr>
                    </a:p>
                  </a:txBody>
                  <a:tcPr marL="9278" marR="9278" marT="9278" marB="0" anchor="ctr">
                    <a:solidFill>
                      <a:schemeClr val="accent6">
                        <a:lumMod val="40000"/>
                        <a:lumOff val="60000"/>
                      </a:schemeClr>
                    </a:solidFill>
                  </a:tcPr>
                </a:tc>
                <a:tc>
                  <a:txBody>
                    <a:bodyPr/>
                    <a:lstStyle/>
                    <a:p>
                      <a:pPr algn="l" fontAlgn="ctr"/>
                      <a:r>
                        <a:rPr lang="es-ES" sz="1600" b="1" u="none" strike="noStrike" dirty="0">
                          <a:effectLst/>
                        </a:rPr>
                        <a:t>Suministros</a:t>
                      </a:r>
                      <a:endParaRPr lang="es-ES" sz="1600" b="1" i="0" u="none" strike="noStrike" dirty="0">
                        <a:solidFill>
                          <a:srgbClr val="000000"/>
                        </a:solidFill>
                        <a:effectLst/>
                        <a:latin typeface="Arial" panose="020B0604020202020204" pitchFamily="34" charset="0"/>
                      </a:endParaRPr>
                    </a:p>
                  </a:txBody>
                  <a:tcPr marL="9278" marR="9278" marT="9278" marB="0" anchor="ctr">
                    <a:solidFill>
                      <a:schemeClr val="accent6">
                        <a:lumMod val="40000"/>
                        <a:lumOff val="60000"/>
                      </a:schemeClr>
                    </a:solidFill>
                  </a:tcPr>
                </a:tc>
                <a:tc>
                  <a:txBody>
                    <a:bodyPr/>
                    <a:lstStyle/>
                    <a:p>
                      <a:pPr algn="ctr" fontAlgn="ctr"/>
                      <a:r>
                        <a:rPr lang="es-ES" sz="1600" b="1" u="none" strike="noStrike" dirty="0">
                          <a:effectLst/>
                        </a:rPr>
                        <a:t>$ </a:t>
                      </a:r>
                      <a:r>
                        <a:rPr lang="es-ES" sz="1600" b="1" u="none" strike="noStrike" dirty="0" smtClean="0">
                          <a:effectLst/>
                        </a:rPr>
                        <a:t>     205,500.000</a:t>
                      </a:r>
                      <a:endParaRPr lang="es-ES" sz="1600" b="1" i="0" u="none" strike="noStrike" dirty="0">
                        <a:solidFill>
                          <a:srgbClr val="000000"/>
                        </a:solidFill>
                        <a:effectLst/>
                        <a:latin typeface="Arial" panose="020B0604020202020204" pitchFamily="34" charset="0"/>
                      </a:endParaRPr>
                    </a:p>
                  </a:txBody>
                  <a:tcPr marL="9278" marR="9278" marT="9278" marB="0" anchor="ctr">
                    <a:solidFill>
                      <a:schemeClr val="accent6">
                        <a:lumMod val="40000"/>
                        <a:lumOff val="60000"/>
                      </a:schemeClr>
                    </a:solidFill>
                  </a:tcPr>
                </a:tc>
                <a:tc>
                  <a:txBody>
                    <a:bodyPr/>
                    <a:lstStyle/>
                    <a:p>
                      <a:pPr algn="ctr" fontAlgn="ctr"/>
                      <a:r>
                        <a:rPr lang="es-CO" sz="1600" b="1" i="0" u="none" strike="noStrike" dirty="0" smtClean="0">
                          <a:solidFill>
                            <a:srgbClr val="000000"/>
                          </a:solidFill>
                          <a:effectLst/>
                          <a:latin typeface="Arial" panose="020B0604020202020204" pitchFamily="34" charset="0"/>
                        </a:rPr>
                        <a:t>11%</a:t>
                      </a:r>
                      <a:endParaRPr lang="es-ES" sz="1600" b="1" i="0" u="none" strike="noStrike" dirty="0">
                        <a:solidFill>
                          <a:srgbClr val="000000"/>
                        </a:solidFill>
                        <a:effectLst/>
                        <a:latin typeface="Arial" panose="020B0604020202020204" pitchFamily="34" charset="0"/>
                      </a:endParaRPr>
                    </a:p>
                  </a:txBody>
                  <a:tcPr marL="9278" marR="9278" marT="9278" marB="0" anchor="ctr">
                    <a:solidFill>
                      <a:schemeClr val="accent6">
                        <a:lumMod val="40000"/>
                        <a:lumOff val="60000"/>
                      </a:schemeClr>
                    </a:solidFill>
                  </a:tcPr>
                </a:tc>
                <a:extLst>
                  <a:ext uri="{0D108BD9-81ED-4DB2-BD59-A6C34878D82A}">
                    <a16:rowId xmlns:a16="http://schemas.microsoft.com/office/drawing/2014/main" val="3637239393"/>
                  </a:ext>
                </a:extLst>
              </a:tr>
              <a:tr h="428434">
                <a:tc>
                  <a:txBody>
                    <a:bodyPr/>
                    <a:lstStyle/>
                    <a:p>
                      <a:pPr algn="ctr" fontAlgn="ctr"/>
                      <a:r>
                        <a:rPr lang="es-ES" sz="1600" b="1" u="none" strike="noStrike" dirty="0">
                          <a:effectLst/>
                        </a:rPr>
                        <a:t>46</a:t>
                      </a:r>
                      <a:endParaRPr lang="es-ES" sz="1600" b="1" i="0" u="none" strike="noStrike" dirty="0">
                        <a:solidFill>
                          <a:srgbClr val="000000"/>
                        </a:solidFill>
                        <a:effectLst/>
                        <a:latin typeface="Arial" panose="020B0604020202020204" pitchFamily="34" charset="0"/>
                      </a:endParaRPr>
                    </a:p>
                  </a:txBody>
                  <a:tcPr marL="9278" marR="9278" marT="9278" marB="0" anchor="ctr"/>
                </a:tc>
                <a:tc>
                  <a:txBody>
                    <a:bodyPr/>
                    <a:lstStyle/>
                    <a:p>
                      <a:pPr algn="l" fontAlgn="ctr"/>
                      <a:r>
                        <a:rPr lang="es-ES" sz="1600" b="1" u="none" strike="noStrike" dirty="0">
                          <a:effectLst/>
                        </a:rPr>
                        <a:t>Termino definido</a:t>
                      </a:r>
                      <a:endParaRPr lang="es-ES" sz="1600" b="1" i="0" u="none" strike="noStrike" dirty="0">
                        <a:solidFill>
                          <a:srgbClr val="000000"/>
                        </a:solidFill>
                        <a:effectLst/>
                        <a:latin typeface="Arial" panose="020B0604020202020204" pitchFamily="34" charset="0"/>
                      </a:endParaRPr>
                    </a:p>
                  </a:txBody>
                  <a:tcPr marL="9278" marR="9278" marT="9278" marB="0" anchor="ctr"/>
                </a:tc>
                <a:tc>
                  <a:txBody>
                    <a:bodyPr/>
                    <a:lstStyle/>
                    <a:p>
                      <a:pPr algn="ctr" fontAlgn="ctr"/>
                      <a:r>
                        <a:rPr lang="es-ES" sz="1600" b="1" u="none" strike="noStrike" dirty="0">
                          <a:effectLst/>
                        </a:rPr>
                        <a:t>$ </a:t>
                      </a:r>
                      <a:r>
                        <a:rPr lang="es-ES" sz="1600" b="1" u="none" strike="noStrike" dirty="0" smtClean="0">
                          <a:effectLst/>
                        </a:rPr>
                        <a:t>     161,362,185</a:t>
                      </a:r>
                      <a:endParaRPr lang="es-ES" sz="1600" b="1" i="0" u="none" strike="noStrike" dirty="0">
                        <a:solidFill>
                          <a:srgbClr val="000000"/>
                        </a:solidFill>
                        <a:effectLst/>
                        <a:latin typeface="Arial" panose="020B0604020202020204" pitchFamily="34" charset="0"/>
                      </a:endParaRPr>
                    </a:p>
                  </a:txBody>
                  <a:tcPr marL="9278" marR="9278" marT="9278" marB="0" anchor="ctr"/>
                </a:tc>
                <a:tc>
                  <a:txBody>
                    <a:bodyPr/>
                    <a:lstStyle/>
                    <a:p>
                      <a:pPr algn="ctr" fontAlgn="ctr"/>
                      <a:r>
                        <a:rPr lang="es-CO" sz="1600" b="1" i="0" u="none" strike="noStrike" dirty="0" smtClean="0">
                          <a:solidFill>
                            <a:srgbClr val="000000"/>
                          </a:solidFill>
                          <a:effectLst/>
                          <a:latin typeface="Arial" panose="020B0604020202020204" pitchFamily="34" charset="0"/>
                        </a:rPr>
                        <a:t>8.6%</a:t>
                      </a:r>
                      <a:endParaRPr lang="es-ES" sz="1600" b="1" i="0" u="none" strike="noStrike" dirty="0">
                        <a:solidFill>
                          <a:srgbClr val="000000"/>
                        </a:solidFill>
                        <a:effectLst/>
                        <a:latin typeface="Arial" panose="020B0604020202020204" pitchFamily="34" charset="0"/>
                      </a:endParaRPr>
                    </a:p>
                  </a:txBody>
                  <a:tcPr marL="9278" marR="9278" marT="9278" marB="0" anchor="ctr"/>
                </a:tc>
                <a:extLst>
                  <a:ext uri="{0D108BD9-81ED-4DB2-BD59-A6C34878D82A}">
                    <a16:rowId xmlns:a16="http://schemas.microsoft.com/office/drawing/2014/main" val="3958363896"/>
                  </a:ext>
                </a:extLst>
              </a:tr>
              <a:tr h="428434">
                <a:tc>
                  <a:txBody>
                    <a:bodyPr/>
                    <a:lstStyle/>
                    <a:p>
                      <a:pPr algn="ctr" fontAlgn="ctr"/>
                      <a:r>
                        <a:rPr lang="es-ES" sz="1600" b="1" u="none" strike="noStrike" dirty="0">
                          <a:effectLst/>
                        </a:rPr>
                        <a:t>0</a:t>
                      </a:r>
                      <a:endParaRPr lang="es-ES" sz="1600" b="1" i="0" u="none" strike="noStrike" dirty="0">
                        <a:solidFill>
                          <a:srgbClr val="000000"/>
                        </a:solidFill>
                        <a:effectLst/>
                        <a:latin typeface="Arial" panose="020B0604020202020204" pitchFamily="34" charset="0"/>
                      </a:endParaRPr>
                    </a:p>
                  </a:txBody>
                  <a:tcPr marL="9278" marR="9278" marT="9278" marB="0" anchor="ctr">
                    <a:solidFill>
                      <a:schemeClr val="accent6">
                        <a:lumMod val="40000"/>
                        <a:lumOff val="60000"/>
                      </a:schemeClr>
                    </a:solidFill>
                  </a:tcPr>
                </a:tc>
                <a:tc>
                  <a:txBody>
                    <a:bodyPr/>
                    <a:lstStyle/>
                    <a:p>
                      <a:pPr algn="l" fontAlgn="ctr"/>
                      <a:r>
                        <a:rPr lang="es-ES" sz="1600" b="1" u="none" strike="noStrike" dirty="0">
                          <a:effectLst/>
                        </a:rPr>
                        <a:t>Obra</a:t>
                      </a:r>
                      <a:endParaRPr lang="es-ES" sz="1600" b="1" i="0" u="none" strike="noStrike" dirty="0">
                        <a:solidFill>
                          <a:srgbClr val="000000"/>
                        </a:solidFill>
                        <a:effectLst/>
                        <a:latin typeface="Arial" panose="020B0604020202020204" pitchFamily="34" charset="0"/>
                      </a:endParaRPr>
                    </a:p>
                  </a:txBody>
                  <a:tcPr marL="9278" marR="9278" marT="9278" marB="0" anchor="ctr">
                    <a:solidFill>
                      <a:schemeClr val="accent6">
                        <a:lumMod val="40000"/>
                        <a:lumOff val="60000"/>
                      </a:schemeClr>
                    </a:solidFill>
                  </a:tcPr>
                </a:tc>
                <a:tc>
                  <a:txBody>
                    <a:bodyPr/>
                    <a:lstStyle/>
                    <a:p>
                      <a:pPr algn="ctr" fontAlgn="ctr"/>
                      <a:r>
                        <a:rPr lang="es-ES" sz="1600" b="1" u="none" strike="noStrike" dirty="0">
                          <a:effectLst/>
                        </a:rPr>
                        <a:t>$ </a:t>
                      </a:r>
                      <a:r>
                        <a:rPr lang="es-ES" sz="1600" b="1" u="none" strike="noStrike" dirty="0" smtClean="0">
                          <a:effectLst/>
                        </a:rPr>
                        <a:t>                         0</a:t>
                      </a:r>
                      <a:endParaRPr lang="es-ES" sz="1600" b="1" i="0" u="none" strike="noStrike" dirty="0">
                        <a:solidFill>
                          <a:srgbClr val="000000"/>
                        </a:solidFill>
                        <a:effectLst/>
                        <a:latin typeface="Arial" panose="020B0604020202020204" pitchFamily="34" charset="0"/>
                      </a:endParaRPr>
                    </a:p>
                  </a:txBody>
                  <a:tcPr marL="9278" marR="9278" marT="9278" marB="0" anchor="ctr">
                    <a:solidFill>
                      <a:schemeClr val="accent6">
                        <a:lumMod val="40000"/>
                        <a:lumOff val="60000"/>
                      </a:schemeClr>
                    </a:solidFill>
                  </a:tcPr>
                </a:tc>
                <a:tc>
                  <a:txBody>
                    <a:bodyPr/>
                    <a:lstStyle/>
                    <a:p>
                      <a:pPr algn="ctr" fontAlgn="ctr"/>
                      <a:r>
                        <a:rPr lang="es-CO" sz="1600" b="1" i="0" u="none" strike="noStrike" dirty="0" smtClean="0">
                          <a:solidFill>
                            <a:srgbClr val="000000"/>
                          </a:solidFill>
                          <a:effectLst/>
                          <a:latin typeface="Arial" panose="020B0604020202020204" pitchFamily="34" charset="0"/>
                        </a:rPr>
                        <a:t>0%</a:t>
                      </a:r>
                      <a:endParaRPr lang="es-ES" sz="1600" b="1" i="0" u="none" strike="noStrike" dirty="0">
                        <a:solidFill>
                          <a:srgbClr val="000000"/>
                        </a:solidFill>
                        <a:effectLst/>
                        <a:latin typeface="Arial" panose="020B0604020202020204" pitchFamily="34" charset="0"/>
                      </a:endParaRPr>
                    </a:p>
                  </a:txBody>
                  <a:tcPr marL="9278" marR="9278" marT="9278" marB="0" anchor="ctr">
                    <a:solidFill>
                      <a:schemeClr val="accent6">
                        <a:lumMod val="40000"/>
                        <a:lumOff val="60000"/>
                      </a:schemeClr>
                    </a:solidFill>
                  </a:tcPr>
                </a:tc>
                <a:extLst>
                  <a:ext uri="{0D108BD9-81ED-4DB2-BD59-A6C34878D82A}">
                    <a16:rowId xmlns:a16="http://schemas.microsoft.com/office/drawing/2014/main" val="1707828812"/>
                  </a:ext>
                </a:extLst>
              </a:tr>
              <a:tr h="428434">
                <a:tc>
                  <a:txBody>
                    <a:bodyPr/>
                    <a:lstStyle/>
                    <a:p>
                      <a:pPr algn="ctr" fontAlgn="ctr"/>
                      <a:r>
                        <a:rPr lang="es-ES" sz="1600" b="1" u="none" strike="noStrike" dirty="0">
                          <a:effectLst/>
                        </a:rPr>
                        <a:t>0</a:t>
                      </a:r>
                      <a:endParaRPr lang="es-ES" sz="1600" b="1" i="0" u="none" strike="noStrike" dirty="0">
                        <a:solidFill>
                          <a:srgbClr val="000000"/>
                        </a:solidFill>
                        <a:effectLst/>
                        <a:latin typeface="Arial" panose="020B0604020202020204" pitchFamily="34" charset="0"/>
                      </a:endParaRPr>
                    </a:p>
                  </a:txBody>
                  <a:tcPr marL="9278" marR="9278" marT="9278" marB="0" anchor="ctr"/>
                </a:tc>
                <a:tc>
                  <a:txBody>
                    <a:bodyPr/>
                    <a:lstStyle/>
                    <a:p>
                      <a:pPr algn="l" fontAlgn="ctr"/>
                      <a:r>
                        <a:rPr lang="es-ES" sz="1600" b="1" u="none" strike="noStrike" dirty="0">
                          <a:effectLst/>
                        </a:rPr>
                        <a:t>Interventoría</a:t>
                      </a:r>
                      <a:endParaRPr lang="es-ES" sz="1600" b="1" i="0" u="none" strike="noStrike" dirty="0">
                        <a:solidFill>
                          <a:srgbClr val="000000"/>
                        </a:solidFill>
                        <a:effectLst/>
                        <a:latin typeface="Arial" panose="020B0604020202020204" pitchFamily="34" charset="0"/>
                      </a:endParaRPr>
                    </a:p>
                  </a:txBody>
                  <a:tcPr marL="9278" marR="9278" marT="9278" marB="0" anchor="ctr"/>
                </a:tc>
                <a:tc>
                  <a:txBody>
                    <a:bodyPr/>
                    <a:lstStyle/>
                    <a:p>
                      <a:pPr algn="ctr" fontAlgn="ctr"/>
                      <a:r>
                        <a:rPr lang="es-ES" sz="1600" b="1" u="none" strike="noStrike" dirty="0">
                          <a:effectLst/>
                        </a:rPr>
                        <a:t>$ </a:t>
                      </a:r>
                      <a:r>
                        <a:rPr lang="es-ES" sz="1600" b="1" u="none" strike="noStrike" dirty="0" smtClean="0">
                          <a:effectLst/>
                        </a:rPr>
                        <a:t>                         0</a:t>
                      </a:r>
                      <a:endParaRPr lang="es-ES" sz="1600" b="1" i="0" u="none" strike="noStrike" dirty="0">
                        <a:solidFill>
                          <a:srgbClr val="000000"/>
                        </a:solidFill>
                        <a:effectLst/>
                        <a:latin typeface="Arial" panose="020B0604020202020204" pitchFamily="34" charset="0"/>
                      </a:endParaRPr>
                    </a:p>
                  </a:txBody>
                  <a:tcPr marL="9278" marR="9278" marT="9278" marB="0" anchor="ctr"/>
                </a:tc>
                <a:tc>
                  <a:txBody>
                    <a:bodyPr/>
                    <a:lstStyle/>
                    <a:p>
                      <a:pPr algn="ctr" fontAlgn="ctr"/>
                      <a:r>
                        <a:rPr lang="es-CO" sz="1600" b="1" i="0" u="none" strike="noStrike" dirty="0" smtClean="0">
                          <a:solidFill>
                            <a:srgbClr val="000000"/>
                          </a:solidFill>
                          <a:effectLst/>
                          <a:latin typeface="Arial" panose="020B0604020202020204" pitchFamily="34" charset="0"/>
                        </a:rPr>
                        <a:t>0%</a:t>
                      </a:r>
                      <a:endParaRPr lang="es-ES" sz="1600" b="1" i="0" u="none" strike="noStrike" dirty="0">
                        <a:solidFill>
                          <a:srgbClr val="000000"/>
                        </a:solidFill>
                        <a:effectLst/>
                        <a:latin typeface="Arial" panose="020B0604020202020204" pitchFamily="34" charset="0"/>
                      </a:endParaRPr>
                    </a:p>
                  </a:txBody>
                  <a:tcPr marL="9278" marR="9278" marT="9278" marB="0" anchor="ctr"/>
                </a:tc>
                <a:extLst>
                  <a:ext uri="{0D108BD9-81ED-4DB2-BD59-A6C34878D82A}">
                    <a16:rowId xmlns:a16="http://schemas.microsoft.com/office/drawing/2014/main" val="436680028"/>
                  </a:ext>
                </a:extLst>
              </a:tr>
              <a:tr h="428434">
                <a:tc>
                  <a:txBody>
                    <a:bodyPr/>
                    <a:lstStyle/>
                    <a:p>
                      <a:pPr algn="ctr" fontAlgn="ctr"/>
                      <a:r>
                        <a:rPr lang="es-ES" sz="1600" b="1" u="none" strike="noStrike" dirty="0">
                          <a:effectLst/>
                        </a:rPr>
                        <a:t>2</a:t>
                      </a:r>
                      <a:endParaRPr lang="es-ES" sz="1600" b="1" i="0" u="none" strike="noStrike" dirty="0">
                        <a:solidFill>
                          <a:srgbClr val="000000"/>
                        </a:solidFill>
                        <a:effectLst/>
                        <a:latin typeface="Arial" panose="020B0604020202020204" pitchFamily="34" charset="0"/>
                      </a:endParaRPr>
                    </a:p>
                  </a:txBody>
                  <a:tcPr marL="9278" marR="9278" marT="9278" marB="0" anchor="ctr">
                    <a:solidFill>
                      <a:schemeClr val="accent6">
                        <a:lumMod val="40000"/>
                        <a:lumOff val="60000"/>
                      </a:schemeClr>
                    </a:solidFill>
                  </a:tcPr>
                </a:tc>
                <a:tc>
                  <a:txBody>
                    <a:bodyPr/>
                    <a:lstStyle/>
                    <a:p>
                      <a:pPr algn="l" fontAlgn="ctr"/>
                      <a:r>
                        <a:rPr lang="es-ES" sz="1600" b="1" u="none" strike="noStrike" dirty="0">
                          <a:effectLst/>
                        </a:rPr>
                        <a:t>Arrendamiento</a:t>
                      </a:r>
                      <a:endParaRPr lang="es-ES" sz="1600" b="1" i="0" u="none" strike="noStrike" dirty="0">
                        <a:solidFill>
                          <a:srgbClr val="000000"/>
                        </a:solidFill>
                        <a:effectLst/>
                        <a:latin typeface="Arial" panose="020B0604020202020204" pitchFamily="34" charset="0"/>
                      </a:endParaRPr>
                    </a:p>
                  </a:txBody>
                  <a:tcPr marL="9278" marR="9278" marT="9278" marB="0" anchor="ctr">
                    <a:solidFill>
                      <a:schemeClr val="accent6">
                        <a:lumMod val="40000"/>
                        <a:lumOff val="60000"/>
                      </a:schemeClr>
                    </a:solidFill>
                  </a:tcPr>
                </a:tc>
                <a:tc>
                  <a:txBody>
                    <a:bodyPr/>
                    <a:lstStyle/>
                    <a:p>
                      <a:pPr algn="ctr" fontAlgn="ctr"/>
                      <a:r>
                        <a:rPr lang="es-ES" sz="1600" b="1" u="none" strike="noStrike" dirty="0" smtClean="0">
                          <a:solidFill>
                            <a:schemeClr val="tx1"/>
                          </a:solidFill>
                          <a:effectLst/>
                        </a:rPr>
                        <a:t>$          4´165.920</a:t>
                      </a:r>
                      <a:endParaRPr lang="es-ES" sz="1600" b="1" i="0" u="none" strike="noStrike" dirty="0">
                        <a:solidFill>
                          <a:schemeClr val="tx1"/>
                        </a:solidFill>
                        <a:effectLst/>
                        <a:latin typeface="Arial" panose="020B0604020202020204" pitchFamily="34" charset="0"/>
                      </a:endParaRPr>
                    </a:p>
                  </a:txBody>
                  <a:tcPr marL="9278" marR="9278" marT="9278" marB="0" anchor="ctr">
                    <a:solidFill>
                      <a:schemeClr val="accent6">
                        <a:lumMod val="40000"/>
                        <a:lumOff val="60000"/>
                      </a:schemeClr>
                    </a:solidFill>
                  </a:tcPr>
                </a:tc>
                <a:tc>
                  <a:txBody>
                    <a:bodyPr/>
                    <a:lstStyle/>
                    <a:p>
                      <a:pPr algn="ctr" fontAlgn="ctr"/>
                      <a:r>
                        <a:rPr lang="es-CO" sz="1600" b="1" i="0" u="none" strike="noStrike" dirty="0" smtClean="0">
                          <a:solidFill>
                            <a:srgbClr val="000000"/>
                          </a:solidFill>
                          <a:effectLst/>
                          <a:latin typeface="Arial" panose="020B0604020202020204" pitchFamily="34" charset="0"/>
                        </a:rPr>
                        <a:t>0.2%</a:t>
                      </a:r>
                      <a:endParaRPr lang="es-ES" sz="1600" b="1" i="0" u="none" strike="noStrike" dirty="0">
                        <a:solidFill>
                          <a:srgbClr val="000000"/>
                        </a:solidFill>
                        <a:effectLst/>
                        <a:latin typeface="Arial" panose="020B0604020202020204" pitchFamily="34" charset="0"/>
                      </a:endParaRPr>
                    </a:p>
                  </a:txBody>
                  <a:tcPr marL="9278" marR="9278" marT="9278" marB="0" anchor="ctr">
                    <a:solidFill>
                      <a:schemeClr val="accent6">
                        <a:lumMod val="40000"/>
                        <a:lumOff val="60000"/>
                      </a:schemeClr>
                    </a:solidFill>
                  </a:tcPr>
                </a:tc>
                <a:extLst>
                  <a:ext uri="{0D108BD9-81ED-4DB2-BD59-A6C34878D82A}">
                    <a16:rowId xmlns:a16="http://schemas.microsoft.com/office/drawing/2014/main" val="3701281440"/>
                  </a:ext>
                </a:extLst>
              </a:tr>
              <a:tr h="428434">
                <a:tc>
                  <a:txBody>
                    <a:bodyPr/>
                    <a:lstStyle/>
                    <a:p>
                      <a:pPr algn="ctr" fontAlgn="ctr"/>
                      <a:r>
                        <a:rPr lang="es-ES" sz="1600" b="1" u="none" strike="noStrike" dirty="0">
                          <a:effectLst/>
                        </a:rPr>
                        <a:t>99</a:t>
                      </a:r>
                      <a:endParaRPr lang="es-ES" sz="1600" b="1" i="0" u="none" strike="noStrike" dirty="0">
                        <a:solidFill>
                          <a:srgbClr val="000000"/>
                        </a:solidFill>
                        <a:effectLst/>
                        <a:latin typeface="Arial" panose="020B0604020202020204" pitchFamily="34" charset="0"/>
                      </a:endParaRPr>
                    </a:p>
                  </a:txBody>
                  <a:tcPr marL="9278" marR="9278" marT="9278" marB="0" anchor="ctr"/>
                </a:tc>
                <a:tc>
                  <a:txBody>
                    <a:bodyPr/>
                    <a:lstStyle/>
                    <a:p>
                      <a:pPr algn="ctr" fontAlgn="ctr"/>
                      <a:r>
                        <a:rPr lang="es-ES" sz="1600" b="1" u="none" strike="noStrike" dirty="0">
                          <a:effectLst/>
                        </a:rPr>
                        <a:t>GRAN TOTAL</a:t>
                      </a:r>
                      <a:endParaRPr lang="es-ES" sz="1600" b="1" i="0" u="none" strike="noStrike" dirty="0">
                        <a:solidFill>
                          <a:srgbClr val="000000"/>
                        </a:solidFill>
                        <a:effectLst/>
                        <a:latin typeface="Arial" panose="020B0604020202020204" pitchFamily="34" charset="0"/>
                      </a:endParaRPr>
                    </a:p>
                  </a:txBody>
                  <a:tcPr marL="9278" marR="9278" marT="9278" marB="0" anchor="ctr"/>
                </a:tc>
                <a:tc>
                  <a:txBody>
                    <a:bodyPr/>
                    <a:lstStyle/>
                    <a:p>
                      <a:pPr algn="ctr" fontAlgn="ctr"/>
                      <a:r>
                        <a:rPr lang="es-ES" sz="1600" b="1" u="none" strike="noStrike" dirty="0" smtClean="0">
                          <a:effectLst/>
                        </a:rPr>
                        <a:t>$  1,868,264,687</a:t>
                      </a:r>
                      <a:endParaRPr lang="es-ES" sz="1600" b="1" i="0" u="none" strike="noStrike" dirty="0">
                        <a:solidFill>
                          <a:srgbClr val="000000"/>
                        </a:solidFill>
                        <a:effectLst/>
                        <a:latin typeface="Arial" panose="020B0604020202020204" pitchFamily="34" charset="0"/>
                      </a:endParaRPr>
                    </a:p>
                  </a:txBody>
                  <a:tcPr marL="9278" marR="9278" marT="9278" marB="0" anchor="ctr"/>
                </a:tc>
                <a:tc>
                  <a:txBody>
                    <a:bodyPr/>
                    <a:lstStyle/>
                    <a:p>
                      <a:pPr algn="ctr" fontAlgn="ctr"/>
                      <a:r>
                        <a:rPr lang="es-ES" sz="1600" b="1" u="none" strike="noStrike" dirty="0">
                          <a:effectLst/>
                        </a:rPr>
                        <a:t>100%</a:t>
                      </a:r>
                      <a:endParaRPr lang="es-ES" sz="1600" b="1" i="0" u="none" strike="noStrike" dirty="0">
                        <a:solidFill>
                          <a:srgbClr val="000000"/>
                        </a:solidFill>
                        <a:effectLst/>
                        <a:latin typeface="Arial" panose="020B0604020202020204" pitchFamily="34" charset="0"/>
                      </a:endParaRPr>
                    </a:p>
                  </a:txBody>
                  <a:tcPr marL="9278" marR="9278" marT="9278" marB="0" anchor="ctr"/>
                </a:tc>
                <a:extLst>
                  <a:ext uri="{0D108BD9-81ED-4DB2-BD59-A6C34878D82A}">
                    <a16:rowId xmlns:a16="http://schemas.microsoft.com/office/drawing/2014/main" val="2086649314"/>
                  </a:ext>
                </a:extLst>
              </a:tr>
            </a:tbl>
          </a:graphicData>
        </a:graphic>
      </p:graphicFrame>
    </p:spTree>
    <p:extLst>
      <p:ext uri="{BB962C8B-B14F-4D97-AF65-F5344CB8AC3E}">
        <p14:creationId xmlns:p14="http://schemas.microsoft.com/office/powerpoint/2010/main" val="5806928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
        <p:nvSpPr>
          <p:cNvPr id="7" name="CuadroTexto 6"/>
          <p:cNvSpPr txBox="1"/>
          <p:nvPr/>
        </p:nvSpPr>
        <p:spPr>
          <a:xfrm>
            <a:off x="871670" y="261178"/>
            <a:ext cx="10885506" cy="461665"/>
          </a:xfrm>
          <a:prstGeom prst="rect">
            <a:avLst/>
          </a:prstGeom>
          <a:noFill/>
        </p:spPr>
        <p:txBody>
          <a:bodyPr wrap="square" rtlCol="0">
            <a:spAutoFit/>
          </a:bodyPr>
          <a:lstStyle/>
          <a:p>
            <a:r>
              <a:rPr lang="es-ES_tradnl" sz="2400" b="1" spc="-120" dirty="0" smtClean="0">
                <a:solidFill>
                  <a:schemeClr val="tx2">
                    <a:lumMod val="75000"/>
                  </a:schemeClr>
                </a:solidFill>
                <a:latin typeface="Arial Black" pitchFamily="34" charset="0"/>
              </a:rPr>
              <a:t>  Contratación: Cuadro comparativo contratos 2024 vs 2025</a:t>
            </a:r>
            <a:endParaRPr lang="es-ES_tradnl" sz="2400" b="1" spc="-120" dirty="0">
              <a:solidFill>
                <a:schemeClr val="tx2">
                  <a:lumMod val="75000"/>
                </a:schemeClr>
              </a:solidFill>
              <a:latin typeface="Arial Black" pitchFamily="34" charset="0"/>
            </a:endParaRPr>
          </a:p>
        </p:txBody>
      </p:sp>
      <p:graphicFrame>
        <p:nvGraphicFramePr>
          <p:cNvPr id="9" name="Tabla 8"/>
          <p:cNvGraphicFramePr>
            <a:graphicFrameLocks noGrp="1"/>
          </p:cNvGraphicFramePr>
          <p:nvPr>
            <p:extLst>
              <p:ext uri="{D42A27DB-BD31-4B8C-83A1-F6EECF244321}">
                <p14:modId xmlns:p14="http://schemas.microsoft.com/office/powerpoint/2010/main" val="2975033267"/>
              </p:ext>
            </p:extLst>
          </p:nvPr>
        </p:nvGraphicFramePr>
        <p:xfrm>
          <a:off x="935764" y="871672"/>
          <a:ext cx="10703608" cy="5009782"/>
        </p:xfrm>
        <a:graphic>
          <a:graphicData uri="http://schemas.openxmlformats.org/drawingml/2006/table">
            <a:tbl>
              <a:tblPr firstRow="1" firstCol="1" bandRow="1">
                <a:tableStyleId>{5C22544A-7EE6-4342-B048-85BDC9FD1C3A}</a:tableStyleId>
              </a:tblPr>
              <a:tblGrid>
                <a:gridCol w="2262353">
                  <a:extLst>
                    <a:ext uri="{9D8B030D-6E8A-4147-A177-3AD203B41FA5}">
                      <a16:colId xmlns:a16="http://schemas.microsoft.com/office/drawing/2014/main" val="4183787829"/>
                    </a:ext>
                  </a:extLst>
                </a:gridCol>
                <a:gridCol w="862371">
                  <a:extLst>
                    <a:ext uri="{9D8B030D-6E8A-4147-A177-3AD203B41FA5}">
                      <a16:colId xmlns:a16="http://schemas.microsoft.com/office/drawing/2014/main" val="990637405"/>
                    </a:ext>
                  </a:extLst>
                </a:gridCol>
                <a:gridCol w="2061660">
                  <a:extLst>
                    <a:ext uri="{9D8B030D-6E8A-4147-A177-3AD203B41FA5}">
                      <a16:colId xmlns:a16="http://schemas.microsoft.com/office/drawing/2014/main" val="2748013010"/>
                    </a:ext>
                  </a:extLst>
                </a:gridCol>
                <a:gridCol w="1033871">
                  <a:extLst>
                    <a:ext uri="{9D8B030D-6E8A-4147-A177-3AD203B41FA5}">
                      <a16:colId xmlns:a16="http://schemas.microsoft.com/office/drawing/2014/main" val="4089602391"/>
                    </a:ext>
                  </a:extLst>
                </a:gridCol>
                <a:gridCol w="2306141">
                  <a:extLst>
                    <a:ext uri="{9D8B030D-6E8A-4147-A177-3AD203B41FA5}">
                      <a16:colId xmlns:a16="http://schemas.microsoft.com/office/drawing/2014/main" val="1633616829"/>
                    </a:ext>
                  </a:extLst>
                </a:gridCol>
                <a:gridCol w="2177212">
                  <a:extLst>
                    <a:ext uri="{9D8B030D-6E8A-4147-A177-3AD203B41FA5}">
                      <a16:colId xmlns:a16="http://schemas.microsoft.com/office/drawing/2014/main" val="3784612822"/>
                    </a:ext>
                  </a:extLst>
                </a:gridCol>
              </a:tblGrid>
              <a:tr h="562534">
                <a:tc>
                  <a:txBody>
                    <a:bodyPr/>
                    <a:lstStyle/>
                    <a:p>
                      <a:pPr algn="ctr">
                        <a:spcAft>
                          <a:spcPts val="0"/>
                        </a:spcAft>
                      </a:pPr>
                      <a:r>
                        <a:rPr lang="es-ES" sz="1400" dirty="0">
                          <a:effectLst/>
                        </a:rPr>
                        <a:t>Tipo de Contrato</a:t>
                      </a:r>
                      <a:endParaRPr lang="es-ES" sz="200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tc>
                <a:tc>
                  <a:txBody>
                    <a:bodyPr/>
                    <a:lstStyle/>
                    <a:p>
                      <a:pPr algn="ctr">
                        <a:spcAft>
                          <a:spcPts val="0"/>
                        </a:spcAft>
                      </a:pPr>
                      <a:r>
                        <a:rPr lang="es-ES" sz="1400" dirty="0">
                          <a:effectLst/>
                        </a:rPr>
                        <a:t>Cant</a:t>
                      </a:r>
                      <a:endParaRPr lang="es-ES" sz="200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tc>
                <a:tc>
                  <a:txBody>
                    <a:bodyPr/>
                    <a:lstStyle/>
                    <a:p>
                      <a:pPr algn="ctr">
                        <a:spcAft>
                          <a:spcPts val="0"/>
                        </a:spcAft>
                      </a:pPr>
                      <a:r>
                        <a:rPr lang="es-ES" sz="1400" dirty="0" smtClean="0">
                          <a:effectLst/>
                        </a:rPr>
                        <a:t>TOTAL AÑO 2024</a:t>
                      </a:r>
                      <a:endParaRPr lang="es-ES" sz="200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tc>
                <a:tc>
                  <a:txBody>
                    <a:bodyPr/>
                    <a:lstStyle/>
                    <a:p>
                      <a:pPr algn="ctr">
                        <a:spcAft>
                          <a:spcPts val="0"/>
                        </a:spcAft>
                      </a:pPr>
                      <a:r>
                        <a:rPr lang="es-ES" sz="1400" dirty="0">
                          <a:effectLst/>
                        </a:rPr>
                        <a:t>Cant</a:t>
                      </a:r>
                      <a:endParaRPr lang="es-ES" sz="200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tc>
                <a:tc>
                  <a:txBody>
                    <a:bodyPr/>
                    <a:lstStyle/>
                    <a:p>
                      <a:pPr algn="ctr">
                        <a:spcAft>
                          <a:spcPts val="0"/>
                        </a:spcAft>
                      </a:pPr>
                      <a:r>
                        <a:rPr lang="es-ES" sz="1400" dirty="0" smtClean="0">
                          <a:effectLst/>
                        </a:rPr>
                        <a:t>TOTAL AÑO 2025</a:t>
                      </a:r>
                      <a:endParaRPr lang="es-ES" sz="200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tc>
                <a:tc>
                  <a:txBody>
                    <a:bodyPr/>
                    <a:lstStyle/>
                    <a:p>
                      <a:pPr algn="ctr">
                        <a:spcAft>
                          <a:spcPts val="0"/>
                        </a:spcAft>
                      </a:pPr>
                      <a:r>
                        <a:rPr lang="es-ES" sz="1400" dirty="0">
                          <a:effectLst/>
                        </a:rPr>
                        <a:t>Variación</a:t>
                      </a:r>
                      <a:endParaRPr lang="es-ES" sz="200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tc>
                <a:extLst>
                  <a:ext uri="{0D108BD9-81ED-4DB2-BD59-A6C34878D82A}">
                    <a16:rowId xmlns:a16="http://schemas.microsoft.com/office/drawing/2014/main" val="3913128140"/>
                  </a:ext>
                </a:extLst>
              </a:tr>
              <a:tr h="505689">
                <a:tc>
                  <a:txBody>
                    <a:bodyPr/>
                    <a:lstStyle/>
                    <a:p>
                      <a:pPr>
                        <a:spcAft>
                          <a:spcPts val="0"/>
                        </a:spcAft>
                      </a:pPr>
                      <a:r>
                        <a:rPr lang="es-ES" sz="1400" dirty="0">
                          <a:effectLst/>
                        </a:rPr>
                        <a:t>Prestación de servicios</a:t>
                      </a:r>
                      <a:endParaRPr lang="es-ES" sz="200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tc>
                <a:tc>
                  <a:txBody>
                    <a:bodyPr/>
                    <a:lstStyle/>
                    <a:p>
                      <a:pPr algn="ctr">
                        <a:spcAft>
                          <a:spcPts val="0"/>
                        </a:spcAft>
                      </a:pPr>
                      <a:r>
                        <a:rPr lang="es-ES" sz="1400" b="1" dirty="0" smtClean="0">
                          <a:effectLst/>
                        </a:rPr>
                        <a:t>43</a:t>
                      </a:r>
                      <a:endParaRPr lang="es-ES" sz="2000" b="1"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tc>
                <a:tc>
                  <a:txBody>
                    <a:bodyPr/>
                    <a:lstStyle/>
                    <a:p>
                      <a:pPr algn="ctr">
                        <a:spcAft>
                          <a:spcPts val="0"/>
                        </a:spcAft>
                      </a:pPr>
                      <a:r>
                        <a:rPr lang="es-ES" sz="1400" b="1" dirty="0">
                          <a:effectLst/>
                        </a:rPr>
                        <a:t>$            </a:t>
                      </a:r>
                      <a:r>
                        <a:rPr lang="es-ES" sz="1400" b="1" dirty="0" smtClean="0">
                          <a:effectLst/>
                        </a:rPr>
                        <a:t>605.383.785</a:t>
                      </a:r>
                      <a:endParaRPr lang="es-ES" sz="2000" b="1"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tc>
                <a:tc>
                  <a:txBody>
                    <a:bodyPr/>
                    <a:lstStyle/>
                    <a:p>
                      <a:pPr marL="0" algn="ctr" defTabSz="914400" rtl="0" eaLnBrk="1" latinLnBrk="0" hangingPunct="1">
                        <a:spcAft>
                          <a:spcPts val="0"/>
                        </a:spcAft>
                      </a:pPr>
                      <a:r>
                        <a:rPr lang="es-CO" sz="1400" b="1" kern="1200" dirty="0" smtClean="0">
                          <a:solidFill>
                            <a:srgbClr val="000000"/>
                          </a:solidFill>
                          <a:effectLst/>
                          <a:latin typeface="Arial" panose="020B0604020202020204" pitchFamily="34" charset="0"/>
                          <a:ea typeface="Times New Roman" panose="02020603050405020304" pitchFamily="18" charset="0"/>
                          <a:cs typeface="+mn-cs"/>
                        </a:rPr>
                        <a:t>107</a:t>
                      </a:r>
                      <a:endParaRPr lang="es-ES" sz="1400" b="1" kern="1200" dirty="0">
                        <a:solidFill>
                          <a:srgbClr val="000000"/>
                        </a:solidFill>
                        <a:effectLst/>
                        <a:latin typeface="Arial" panose="020B0604020202020204" pitchFamily="34" charset="0"/>
                        <a:ea typeface="Times New Roman" panose="02020603050405020304" pitchFamily="18" charset="0"/>
                        <a:cs typeface="+mn-cs"/>
                      </a:endParaRPr>
                    </a:p>
                  </a:txBody>
                  <a:tcPr marL="68580" marR="68580" marT="0" marB="0" anchor="ctr"/>
                </a:tc>
                <a:tc>
                  <a:txBody>
                    <a:bodyPr/>
                    <a:lstStyle/>
                    <a:p>
                      <a:pPr algn="ctr">
                        <a:spcAft>
                          <a:spcPts val="0"/>
                        </a:spcAft>
                      </a:pPr>
                      <a:r>
                        <a:rPr lang="es-ES" sz="1400" b="1" dirty="0">
                          <a:effectLst/>
                        </a:rPr>
                        <a:t>$  </a:t>
                      </a:r>
                      <a:r>
                        <a:rPr lang="es-ES" sz="1400" b="1" dirty="0" smtClean="0">
                          <a:effectLst/>
                        </a:rPr>
                        <a:t>    1,474,097,032</a:t>
                      </a:r>
                      <a:endParaRPr lang="es-ES" sz="2000" b="1"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tc>
                <a:tc>
                  <a:txBody>
                    <a:bodyPr/>
                    <a:lstStyle/>
                    <a:p>
                      <a:pPr marL="0" algn="ctr" defTabSz="914400" rtl="0" eaLnBrk="1" latinLnBrk="0" hangingPunct="1">
                        <a:spcAft>
                          <a:spcPts val="0"/>
                        </a:spcAft>
                      </a:pPr>
                      <a:r>
                        <a:rPr lang="es-ES" sz="1400" b="1" kern="1200" dirty="0" smtClean="0">
                          <a:solidFill>
                            <a:schemeClr val="tx1"/>
                          </a:solidFill>
                          <a:effectLst/>
                          <a:latin typeface="+mn-lt"/>
                          <a:ea typeface="+mn-ea"/>
                          <a:cs typeface="+mn-cs"/>
                        </a:rPr>
                        <a:t>$    868,713,247</a:t>
                      </a:r>
                      <a:endParaRPr lang="es-ES" sz="1400" b="1" kern="1200" dirty="0">
                        <a:solidFill>
                          <a:schemeClr val="tx1"/>
                        </a:solidFill>
                        <a:effectLst/>
                        <a:latin typeface="+mn-lt"/>
                        <a:ea typeface="+mn-ea"/>
                        <a:cs typeface="+mn-cs"/>
                      </a:endParaRPr>
                    </a:p>
                  </a:txBody>
                  <a:tcPr marL="68580" marR="68580" marT="0" marB="0" anchor="ctr"/>
                </a:tc>
                <a:extLst>
                  <a:ext uri="{0D108BD9-81ED-4DB2-BD59-A6C34878D82A}">
                    <a16:rowId xmlns:a16="http://schemas.microsoft.com/office/drawing/2014/main" val="4138330492"/>
                  </a:ext>
                </a:extLst>
              </a:tr>
              <a:tr h="370445">
                <a:tc>
                  <a:txBody>
                    <a:bodyPr/>
                    <a:lstStyle/>
                    <a:p>
                      <a:pPr>
                        <a:spcAft>
                          <a:spcPts val="0"/>
                        </a:spcAft>
                      </a:pPr>
                      <a:r>
                        <a:rPr lang="es-ES" sz="1400" dirty="0">
                          <a:effectLst/>
                        </a:rPr>
                        <a:t>Compraventa</a:t>
                      </a:r>
                      <a:endParaRPr lang="es-ES" sz="200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tc>
                <a:tc>
                  <a:txBody>
                    <a:bodyPr/>
                    <a:lstStyle/>
                    <a:p>
                      <a:pPr algn="ctr">
                        <a:spcAft>
                          <a:spcPts val="0"/>
                        </a:spcAft>
                      </a:pPr>
                      <a:r>
                        <a:rPr lang="es-ES" sz="1400" b="1" dirty="0">
                          <a:effectLst/>
                        </a:rPr>
                        <a:t>0</a:t>
                      </a:r>
                      <a:endParaRPr lang="es-ES" sz="2000" b="1"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tc>
                <a:tc>
                  <a:txBody>
                    <a:bodyPr/>
                    <a:lstStyle/>
                    <a:p>
                      <a:pPr algn="ctr">
                        <a:spcAft>
                          <a:spcPts val="0"/>
                        </a:spcAft>
                      </a:pPr>
                      <a:r>
                        <a:rPr lang="es-ES" sz="1400" b="1" dirty="0">
                          <a:effectLst/>
                        </a:rPr>
                        <a:t>$    </a:t>
                      </a:r>
                      <a:r>
                        <a:rPr lang="es-ES" sz="1400" b="1" dirty="0" smtClean="0">
                          <a:effectLst/>
                        </a:rPr>
                        <a:t>                           </a:t>
                      </a:r>
                      <a:r>
                        <a:rPr lang="es-ES" sz="1400" b="1" dirty="0">
                          <a:effectLst/>
                        </a:rPr>
                        <a:t>0    </a:t>
                      </a:r>
                      <a:endParaRPr lang="es-ES" sz="2000" b="1"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tc>
                <a:tc>
                  <a:txBody>
                    <a:bodyPr/>
                    <a:lstStyle/>
                    <a:p>
                      <a:pPr marL="0" algn="ctr" defTabSz="914400" rtl="0" eaLnBrk="1" latinLnBrk="0" hangingPunct="1">
                        <a:spcAft>
                          <a:spcPts val="0"/>
                        </a:spcAft>
                      </a:pPr>
                      <a:endParaRPr lang="es-ES" sz="1400" b="1" kern="1200" dirty="0">
                        <a:solidFill>
                          <a:srgbClr val="000000"/>
                        </a:solidFill>
                        <a:effectLst/>
                        <a:latin typeface="Arial" panose="020B0604020202020204" pitchFamily="34" charset="0"/>
                        <a:ea typeface="Times New Roman" panose="02020603050405020304" pitchFamily="18" charset="0"/>
                        <a:cs typeface="+mn-cs"/>
                      </a:endParaRPr>
                    </a:p>
                  </a:txBody>
                  <a:tcPr marL="68580" marR="68580" marT="0" marB="0" anchor="ctr"/>
                </a:tc>
                <a:tc>
                  <a:txBody>
                    <a:bodyPr/>
                    <a:lstStyle/>
                    <a:p>
                      <a:pPr algn="ctr">
                        <a:spcAft>
                          <a:spcPts val="0"/>
                        </a:spcAft>
                      </a:pPr>
                      <a:r>
                        <a:rPr lang="es-ES" sz="1400" b="1" dirty="0">
                          <a:effectLst/>
                        </a:rPr>
                        <a:t>$    </a:t>
                      </a:r>
                      <a:r>
                        <a:rPr lang="es-ES" sz="1400" b="1" dirty="0" smtClean="0">
                          <a:effectLst/>
                        </a:rPr>
                        <a:t>                           </a:t>
                      </a:r>
                      <a:r>
                        <a:rPr lang="es-ES" sz="1400" b="1" dirty="0">
                          <a:effectLst/>
                        </a:rPr>
                        <a:t>0    </a:t>
                      </a:r>
                      <a:endParaRPr lang="es-ES" sz="2000" b="1"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tc>
                <a:tc>
                  <a:txBody>
                    <a:bodyPr/>
                    <a:lstStyle/>
                    <a:p>
                      <a:pPr marL="0" algn="ctr" defTabSz="914400" rtl="0" eaLnBrk="1" latinLnBrk="0" hangingPunct="1">
                        <a:spcAft>
                          <a:spcPts val="0"/>
                        </a:spcAft>
                      </a:pPr>
                      <a:r>
                        <a:rPr lang="es-ES" sz="1400" b="1" kern="1200" dirty="0">
                          <a:solidFill>
                            <a:schemeClr val="tx1"/>
                          </a:solidFill>
                          <a:effectLst/>
                          <a:latin typeface="+mn-lt"/>
                          <a:ea typeface="+mn-ea"/>
                          <a:cs typeface="+mn-cs"/>
                        </a:rPr>
                        <a:t>$   </a:t>
                      </a:r>
                      <a:r>
                        <a:rPr lang="es-ES" sz="1400" b="1" kern="1200" dirty="0" smtClean="0">
                          <a:solidFill>
                            <a:schemeClr val="tx1"/>
                          </a:solidFill>
                          <a:effectLst/>
                          <a:latin typeface="+mn-lt"/>
                          <a:ea typeface="+mn-ea"/>
                          <a:cs typeface="+mn-cs"/>
                        </a:rPr>
                        <a:t>                      </a:t>
                      </a:r>
                      <a:r>
                        <a:rPr lang="es-ES" sz="1400" b="1" kern="1200" dirty="0">
                          <a:solidFill>
                            <a:schemeClr val="tx1"/>
                          </a:solidFill>
                          <a:effectLst/>
                          <a:latin typeface="+mn-lt"/>
                          <a:ea typeface="+mn-ea"/>
                          <a:cs typeface="+mn-cs"/>
                        </a:rPr>
                        <a:t>0</a:t>
                      </a:r>
                    </a:p>
                  </a:txBody>
                  <a:tcPr marL="68580" marR="68580" marT="0" marB="0" anchor="ctr"/>
                </a:tc>
                <a:extLst>
                  <a:ext uri="{0D108BD9-81ED-4DB2-BD59-A6C34878D82A}">
                    <a16:rowId xmlns:a16="http://schemas.microsoft.com/office/drawing/2014/main" val="2526031117"/>
                  </a:ext>
                </a:extLst>
              </a:tr>
              <a:tr h="418385">
                <a:tc>
                  <a:txBody>
                    <a:bodyPr/>
                    <a:lstStyle/>
                    <a:p>
                      <a:pPr>
                        <a:spcAft>
                          <a:spcPts val="0"/>
                        </a:spcAft>
                      </a:pPr>
                      <a:r>
                        <a:rPr lang="es-ES" sz="1400" dirty="0">
                          <a:effectLst/>
                        </a:rPr>
                        <a:t>Mantenimiento</a:t>
                      </a:r>
                      <a:endParaRPr lang="es-ES" sz="200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tc>
                <a:tc>
                  <a:txBody>
                    <a:bodyPr/>
                    <a:lstStyle/>
                    <a:p>
                      <a:pPr algn="ctr">
                        <a:spcAft>
                          <a:spcPts val="0"/>
                        </a:spcAft>
                      </a:pPr>
                      <a:r>
                        <a:rPr lang="es-ES" sz="1400" b="1" dirty="0">
                          <a:effectLst/>
                        </a:rPr>
                        <a:t>2</a:t>
                      </a:r>
                      <a:endParaRPr lang="es-ES" sz="2000" b="1"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tc>
                <a:tc>
                  <a:txBody>
                    <a:bodyPr/>
                    <a:lstStyle/>
                    <a:p>
                      <a:pPr algn="ctr">
                        <a:spcAft>
                          <a:spcPts val="0"/>
                        </a:spcAft>
                      </a:pPr>
                      <a:r>
                        <a:rPr lang="es-ES" sz="1400" b="1" dirty="0">
                          <a:effectLst/>
                        </a:rPr>
                        <a:t>$  </a:t>
                      </a:r>
                      <a:r>
                        <a:rPr lang="es-ES" sz="1400" b="1" dirty="0" smtClean="0">
                          <a:effectLst/>
                        </a:rPr>
                        <a:t>          36.408.800</a:t>
                      </a:r>
                      <a:endParaRPr lang="es-ES" sz="2000" b="1"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tc>
                <a:tc>
                  <a:txBody>
                    <a:bodyPr/>
                    <a:lstStyle/>
                    <a:p>
                      <a:pPr marL="0" algn="ctr" defTabSz="914400" rtl="0" eaLnBrk="1" latinLnBrk="0" hangingPunct="1">
                        <a:spcAft>
                          <a:spcPts val="0"/>
                        </a:spcAft>
                      </a:pPr>
                      <a:r>
                        <a:rPr lang="es-CO" sz="1400" b="1" kern="1200" dirty="0" smtClean="0">
                          <a:solidFill>
                            <a:srgbClr val="000000"/>
                          </a:solidFill>
                          <a:effectLst/>
                          <a:latin typeface="Arial" panose="020B0604020202020204" pitchFamily="34" charset="0"/>
                          <a:ea typeface="Times New Roman" panose="02020603050405020304" pitchFamily="18" charset="0"/>
                          <a:cs typeface="+mn-cs"/>
                        </a:rPr>
                        <a:t>1</a:t>
                      </a:r>
                      <a:endParaRPr lang="es-ES" sz="1400" b="1" kern="1200" dirty="0">
                        <a:solidFill>
                          <a:srgbClr val="000000"/>
                        </a:solidFill>
                        <a:effectLst/>
                        <a:latin typeface="Arial" panose="020B0604020202020204" pitchFamily="34" charset="0"/>
                        <a:ea typeface="Times New Roman" panose="02020603050405020304" pitchFamily="18" charset="0"/>
                        <a:cs typeface="+mn-cs"/>
                      </a:endParaRPr>
                    </a:p>
                  </a:txBody>
                  <a:tcPr marL="68580" marR="68580" marT="0" marB="0" anchor="ctr"/>
                </a:tc>
                <a:tc>
                  <a:txBody>
                    <a:bodyPr/>
                    <a:lstStyle/>
                    <a:p>
                      <a:pPr algn="ctr">
                        <a:spcAft>
                          <a:spcPts val="0"/>
                        </a:spcAft>
                      </a:pPr>
                      <a:r>
                        <a:rPr lang="es-ES" sz="1400" b="1" dirty="0">
                          <a:effectLst/>
                        </a:rPr>
                        <a:t>$  </a:t>
                      </a:r>
                      <a:r>
                        <a:rPr lang="es-ES" sz="1400" b="1" dirty="0" smtClean="0">
                          <a:effectLst/>
                        </a:rPr>
                        <a:t>          23,139,550    </a:t>
                      </a:r>
                      <a:endParaRPr lang="es-ES" sz="2000" b="1"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tc>
                <a:tc>
                  <a:txBody>
                    <a:bodyPr/>
                    <a:lstStyle/>
                    <a:p>
                      <a:pPr marL="0" algn="ctr" defTabSz="914400" rtl="0" eaLnBrk="1" latinLnBrk="0" hangingPunct="1">
                        <a:spcAft>
                          <a:spcPts val="0"/>
                        </a:spcAft>
                      </a:pPr>
                      <a:r>
                        <a:rPr lang="es-ES" sz="1400" b="1" kern="1200" dirty="0">
                          <a:solidFill>
                            <a:schemeClr val="tx1"/>
                          </a:solidFill>
                          <a:effectLst/>
                          <a:latin typeface="+mn-lt"/>
                          <a:ea typeface="+mn-ea"/>
                          <a:cs typeface="+mn-cs"/>
                        </a:rPr>
                        <a:t>$    </a:t>
                      </a:r>
                      <a:r>
                        <a:rPr lang="es-ES" sz="1400" b="1" kern="1200" dirty="0" smtClean="0">
                          <a:solidFill>
                            <a:schemeClr val="tx1"/>
                          </a:solidFill>
                          <a:effectLst/>
                          <a:latin typeface="+mn-lt"/>
                          <a:ea typeface="+mn-ea"/>
                          <a:cs typeface="+mn-cs"/>
                        </a:rPr>
                        <a:t>-13,269,250</a:t>
                      </a:r>
                      <a:endParaRPr lang="es-ES" sz="1400" b="1" kern="1200" dirty="0">
                        <a:solidFill>
                          <a:schemeClr val="tx1"/>
                        </a:solidFill>
                        <a:effectLst/>
                        <a:latin typeface="+mn-lt"/>
                        <a:ea typeface="+mn-ea"/>
                        <a:cs typeface="+mn-cs"/>
                      </a:endParaRPr>
                    </a:p>
                  </a:txBody>
                  <a:tcPr marL="68580" marR="68580" marT="0" marB="0" anchor="ctr"/>
                </a:tc>
                <a:extLst>
                  <a:ext uri="{0D108BD9-81ED-4DB2-BD59-A6C34878D82A}">
                    <a16:rowId xmlns:a16="http://schemas.microsoft.com/office/drawing/2014/main" val="2595253707"/>
                  </a:ext>
                </a:extLst>
              </a:tr>
              <a:tr h="441823">
                <a:tc>
                  <a:txBody>
                    <a:bodyPr/>
                    <a:lstStyle/>
                    <a:p>
                      <a:pPr>
                        <a:spcAft>
                          <a:spcPts val="0"/>
                        </a:spcAft>
                      </a:pPr>
                      <a:r>
                        <a:rPr lang="es-ES" sz="1400" dirty="0">
                          <a:effectLst/>
                        </a:rPr>
                        <a:t>Suministros</a:t>
                      </a:r>
                      <a:endParaRPr lang="es-ES" sz="200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tc>
                <a:tc>
                  <a:txBody>
                    <a:bodyPr/>
                    <a:lstStyle/>
                    <a:p>
                      <a:pPr algn="ctr">
                        <a:spcAft>
                          <a:spcPts val="0"/>
                        </a:spcAft>
                      </a:pPr>
                      <a:r>
                        <a:rPr lang="es-ES" sz="1400" b="1" dirty="0" smtClean="0">
                          <a:effectLst/>
                        </a:rPr>
                        <a:t>6</a:t>
                      </a:r>
                      <a:endParaRPr lang="es-ES" sz="2000" b="1"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tc>
                <a:tc>
                  <a:txBody>
                    <a:bodyPr/>
                    <a:lstStyle/>
                    <a:p>
                      <a:pPr algn="ctr">
                        <a:spcAft>
                          <a:spcPts val="0"/>
                        </a:spcAft>
                      </a:pPr>
                      <a:r>
                        <a:rPr lang="es-ES" sz="1400" b="1" dirty="0">
                          <a:effectLst/>
                        </a:rPr>
                        <a:t>$  </a:t>
                      </a:r>
                      <a:r>
                        <a:rPr lang="es-ES" sz="1400" b="1" dirty="0" smtClean="0">
                          <a:effectLst/>
                        </a:rPr>
                        <a:t>         343.000.000</a:t>
                      </a:r>
                      <a:endParaRPr lang="es-ES" sz="2000" b="1"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tc>
                <a:tc>
                  <a:txBody>
                    <a:bodyPr/>
                    <a:lstStyle/>
                    <a:p>
                      <a:pPr marL="0" algn="ctr" defTabSz="914400" rtl="0" eaLnBrk="1" latinLnBrk="0" hangingPunct="1">
                        <a:spcAft>
                          <a:spcPts val="0"/>
                        </a:spcAft>
                      </a:pPr>
                      <a:r>
                        <a:rPr lang="es-CO" sz="1400" b="1" kern="1200" dirty="0" smtClean="0">
                          <a:solidFill>
                            <a:srgbClr val="000000"/>
                          </a:solidFill>
                          <a:effectLst/>
                          <a:latin typeface="Arial" panose="020B0604020202020204" pitchFamily="34" charset="0"/>
                          <a:ea typeface="Times New Roman" panose="02020603050405020304" pitchFamily="18" charset="0"/>
                          <a:cs typeface="+mn-cs"/>
                        </a:rPr>
                        <a:t>5</a:t>
                      </a:r>
                      <a:endParaRPr lang="es-ES" sz="1400" b="1" kern="1200" dirty="0">
                        <a:solidFill>
                          <a:srgbClr val="000000"/>
                        </a:solidFill>
                        <a:effectLst/>
                        <a:latin typeface="Arial" panose="020B0604020202020204" pitchFamily="34" charset="0"/>
                        <a:ea typeface="Times New Roman" panose="02020603050405020304" pitchFamily="18" charset="0"/>
                        <a:cs typeface="+mn-cs"/>
                      </a:endParaRPr>
                    </a:p>
                  </a:txBody>
                  <a:tcPr marL="68580" marR="68580" marT="0" marB="0" anchor="ctr"/>
                </a:tc>
                <a:tc>
                  <a:txBody>
                    <a:bodyPr/>
                    <a:lstStyle/>
                    <a:p>
                      <a:pPr algn="ctr">
                        <a:spcAft>
                          <a:spcPts val="0"/>
                        </a:spcAft>
                      </a:pPr>
                      <a:r>
                        <a:rPr lang="es-ES" sz="1400" b="1" dirty="0">
                          <a:effectLst/>
                        </a:rPr>
                        <a:t>$  </a:t>
                      </a:r>
                      <a:r>
                        <a:rPr lang="es-ES" sz="1400" b="1" dirty="0" smtClean="0">
                          <a:effectLst/>
                        </a:rPr>
                        <a:t>        205,500,000</a:t>
                      </a:r>
                      <a:endParaRPr lang="es-ES" sz="2000" b="1"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tc>
                <a:tc>
                  <a:txBody>
                    <a:bodyPr/>
                    <a:lstStyle/>
                    <a:p>
                      <a:pPr marL="0" algn="ctr" defTabSz="914400" rtl="0" eaLnBrk="1" latinLnBrk="0" hangingPunct="1">
                        <a:spcAft>
                          <a:spcPts val="0"/>
                        </a:spcAft>
                      </a:pPr>
                      <a:r>
                        <a:rPr lang="es-ES" sz="1400" b="1" kern="1200" dirty="0" smtClean="0">
                          <a:solidFill>
                            <a:schemeClr val="tx1"/>
                          </a:solidFill>
                          <a:effectLst/>
                          <a:latin typeface="+mn-lt"/>
                          <a:ea typeface="+mn-ea"/>
                          <a:cs typeface="+mn-cs"/>
                        </a:rPr>
                        <a:t>$    -137,500,000</a:t>
                      </a:r>
                      <a:endParaRPr lang="es-ES" sz="1400" b="1" kern="1200" dirty="0">
                        <a:solidFill>
                          <a:schemeClr val="tx1"/>
                        </a:solidFill>
                        <a:effectLst/>
                        <a:latin typeface="+mn-lt"/>
                        <a:ea typeface="+mn-ea"/>
                        <a:cs typeface="+mn-cs"/>
                      </a:endParaRPr>
                    </a:p>
                  </a:txBody>
                  <a:tcPr marL="68580" marR="68580" marT="0" marB="0" anchor="ctr"/>
                </a:tc>
                <a:extLst>
                  <a:ext uri="{0D108BD9-81ED-4DB2-BD59-A6C34878D82A}">
                    <a16:rowId xmlns:a16="http://schemas.microsoft.com/office/drawing/2014/main" val="4168983676"/>
                  </a:ext>
                </a:extLst>
              </a:tr>
              <a:tr h="432448">
                <a:tc>
                  <a:txBody>
                    <a:bodyPr/>
                    <a:lstStyle/>
                    <a:p>
                      <a:pPr>
                        <a:spcAft>
                          <a:spcPts val="0"/>
                        </a:spcAft>
                      </a:pPr>
                      <a:r>
                        <a:rPr lang="es-ES" sz="1400" dirty="0">
                          <a:effectLst/>
                        </a:rPr>
                        <a:t>Termino definido</a:t>
                      </a:r>
                      <a:endParaRPr lang="es-ES" sz="200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tc>
                <a:tc>
                  <a:txBody>
                    <a:bodyPr/>
                    <a:lstStyle/>
                    <a:p>
                      <a:pPr algn="ctr">
                        <a:spcAft>
                          <a:spcPts val="0"/>
                        </a:spcAft>
                      </a:pPr>
                      <a:r>
                        <a:rPr lang="es-ES" sz="1400" b="1" dirty="0" smtClean="0">
                          <a:effectLst/>
                        </a:rPr>
                        <a:t>46</a:t>
                      </a:r>
                      <a:endParaRPr lang="es-ES" sz="2000" b="1"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tc>
                <a:tc>
                  <a:txBody>
                    <a:bodyPr/>
                    <a:lstStyle/>
                    <a:p>
                      <a:pPr algn="ctr">
                        <a:spcAft>
                          <a:spcPts val="0"/>
                        </a:spcAft>
                      </a:pPr>
                      <a:r>
                        <a:rPr lang="es-ES" sz="1400" b="1" dirty="0">
                          <a:effectLst/>
                        </a:rPr>
                        <a:t>$ </a:t>
                      </a:r>
                      <a:r>
                        <a:rPr lang="es-ES" sz="1400" b="1" dirty="0" smtClean="0">
                          <a:effectLst/>
                        </a:rPr>
                        <a:t>          452.116.648</a:t>
                      </a:r>
                      <a:endParaRPr lang="es-ES" sz="2000" b="1"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tc>
                <a:tc>
                  <a:txBody>
                    <a:bodyPr/>
                    <a:lstStyle/>
                    <a:p>
                      <a:pPr marL="0" algn="ctr" defTabSz="914400" rtl="0" eaLnBrk="1" latinLnBrk="0" hangingPunct="1">
                        <a:spcAft>
                          <a:spcPts val="0"/>
                        </a:spcAft>
                      </a:pPr>
                      <a:r>
                        <a:rPr lang="es-CO" sz="1400" b="1" kern="1200" dirty="0" smtClean="0">
                          <a:solidFill>
                            <a:srgbClr val="000000"/>
                          </a:solidFill>
                          <a:effectLst/>
                          <a:latin typeface="Arial" panose="020B0604020202020204" pitchFamily="34" charset="0"/>
                          <a:ea typeface="Times New Roman" panose="02020603050405020304" pitchFamily="18" charset="0"/>
                          <a:cs typeface="+mn-cs"/>
                        </a:rPr>
                        <a:t>46</a:t>
                      </a:r>
                      <a:endParaRPr lang="es-ES" sz="1400" b="1" kern="1200" dirty="0">
                        <a:solidFill>
                          <a:srgbClr val="000000"/>
                        </a:solidFill>
                        <a:effectLst/>
                        <a:latin typeface="Arial" panose="020B0604020202020204" pitchFamily="34" charset="0"/>
                        <a:ea typeface="Times New Roman" panose="02020603050405020304" pitchFamily="18" charset="0"/>
                        <a:cs typeface="+mn-cs"/>
                      </a:endParaRPr>
                    </a:p>
                  </a:txBody>
                  <a:tcPr marL="68580" marR="68580" marT="0" marB="0" anchor="ctr"/>
                </a:tc>
                <a:tc>
                  <a:txBody>
                    <a:bodyPr/>
                    <a:lstStyle/>
                    <a:p>
                      <a:pPr algn="ctr">
                        <a:spcAft>
                          <a:spcPts val="0"/>
                        </a:spcAft>
                      </a:pPr>
                      <a:r>
                        <a:rPr lang="es-ES" sz="1400" b="1" dirty="0">
                          <a:effectLst/>
                        </a:rPr>
                        <a:t>$ </a:t>
                      </a:r>
                      <a:r>
                        <a:rPr lang="es-ES" sz="1400" b="1" dirty="0" smtClean="0">
                          <a:effectLst/>
                        </a:rPr>
                        <a:t>          161,362,185   </a:t>
                      </a:r>
                      <a:endParaRPr lang="es-ES" sz="2000" b="1"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tc>
                <a:tc>
                  <a:txBody>
                    <a:bodyPr/>
                    <a:lstStyle/>
                    <a:p>
                      <a:pPr marL="0" algn="ctr" defTabSz="914400" rtl="0" eaLnBrk="1" latinLnBrk="0" hangingPunct="1">
                        <a:spcAft>
                          <a:spcPts val="0"/>
                        </a:spcAft>
                      </a:pPr>
                      <a:r>
                        <a:rPr lang="es-ES" sz="1400" b="1" kern="1200" dirty="0">
                          <a:solidFill>
                            <a:schemeClr val="tx1"/>
                          </a:solidFill>
                          <a:effectLst/>
                          <a:latin typeface="+mn-lt"/>
                          <a:ea typeface="+mn-ea"/>
                          <a:cs typeface="+mn-cs"/>
                        </a:rPr>
                        <a:t>$  </a:t>
                      </a:r>
                      <a:r>
                        <a:rPr lang="es-ES" sz="1400" b="1" kern="1200" dirty="0" smtClean="0">
                          <a:solidFill>
                            <a:schemeClr val="tx1"/>
                          </a:solidFill>
                          <a:effectLst/>
                          <a:latin typeface="+mn-lt"/>
                          <a:ea typeface="+mn-ea"/>
                          <a:cs typeface="+mn-cs"/>
                        </a:rPr>
                        <a:t>-290,754,463</a:t>
                      </a:r>
                      <a:endParaRPr lang="es-ES" sz="1400" b="1" kern="1200" dirty="0">
                        <a:solidFill>
                          <a:schemeClr val="tx1"/>
                        </a:solidFill>
                        <a:effectLst/>
                        <a:latin typeface="+mn-lt"/>
                        <a:ea typeface="+mn-ea"/>
                        <a:cs typeface="+mn-cs"/>
                      </a:endParaRPr>
                    </a:p>
                  </a:txBody>
                  <a:tcPr marL="68580" marR="68580" marT="0" marB="0" anchor="ctr"/>
                </a:tc>
                <a:extLst>
                  <a:ext uri="{0D108BD9-81ED-4DB2-BD59-A6C34878D82A}">
                    <a16:rowId xmlns:a16="http://schemas.microsoft.com/office/drawing/2014/main" val="1474190706"/>
                  </a:ext>
                </a:extLst>
              </a:tr>
              <a:tr h="391430">
                <a:tc>
                  <a:txBody>
                    <a:bodyPr/>
                    <a:lstStyle/>
                    <a:p>
                      <a:pPr>
                        <a:spcAft>
                          <a:spcPts val="0"/>
                        </a:spcAft>
                      </a:pPr>
                      <a:r>
                        <a:rPr lang="es-ES" sz="1400" dirty="0">
                          <a:effectLst/>
                        </a:rPr>
                        <a:t>Arrendamiento</a:t>
                      </a:r>
                      <a:endParaRPr lang="es-ES" sz="200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tc>
                <a:tc>
                  <a:txBody>
                    <a:bodyPr/>
                    <a:lstStyle/>
                    <a:p>
                      <a:pPr algn="ctr">
                        <a:spcAft>
                          <a:spcPts val="0"/>
                        </a:spcAft>
                      </a:pPr>
                      <a:r>
                        <a:rPr lang="es-ES" sz="1400" b="1" dirty="0" smtClean="0">
                          <a:effectLst/>
                        </a:rPr>
                        <a:t>2</a:t>
                      </a:r>
                      <a:endParaRPr lang="es-ES" sz="2000" b="1"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tc>
                <a:tc>
                  <a:txBody>
                    <a:bodyPr/>
                    <a:lstStyle/>
                    <a:p>
                      <a:pPr algn="ctr">
                        <a:spcAft>
                          <a:spcPts val="0"/>
                        </a:spcAft>
                      </a:pPr>
                      <a:r>
                        <a:rPr lang="es-ES" sz="1400" b="1" dirty="0">
                          <a:effectLst/>
                        </a:rPr>
                        <a:t>$      </a:t>
                      </a:r>
                      <a:r>
                        <a:rPr lang="es-ES" sz="1400" b="1" dirty="0" smtClean="0">
                          <a:effectLst/>
                        </a:rPr>
                        <a:t>          7.384.800</a:t>
                      </a:r>
                      <a:endParaRPr lang="es-ES" sz="2000" b="1"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tc>
                <a:tc>
                  <a:txBody>
                    <a:bodyPr/>
                    <a:lstStyle/>
                    <a:p>
                      <a:pPr marL="0" algn="ctr" defTabSz="914400" rtl="0" eaLnBrk="1" latinLnBrk="0" hangingPunct="1">
                        <a:spcAft>
                          <a:spcPts val="0"/>
                        </a:spcAft>
                      </a:pPr>
                      <a:r>
                        <a:rPr lang="es-CO" sz="1400" b="1" kern="1200" dirty="0" smtClean="0">
                          <a:solidFill>
                            <a:srgbClr val="000000"/>
                          </a:solidFill>
                          <a:effectLst/>
                          <a:latin typeface="Arial" panose="020B0604020202020204" pitchFamily="34" charset="0"/>
                          <a:ea typeface="Times New Roman" panose="02020603050405020304" pitchFamily="18" charset="0"/>
                          <a:cs typeface="+mn-cs"/>
                        </a:rPr>
                        <a:t>1</a:t>
                      </a:r>
                      <a:endParaRPr lang="es-ES" sz="1400" b="1" kern="1200" dirty="0">
                        <a:solidFill>
                          <a:srgbClr val="000000"/>
                        </a:solidFill>
                        <a:effectLst/>
                        <a:latin typeface="Arial" panose="020B0604020202020204" pitchFamily="34" charset="0"/>
                        <a:ea typeface="Times New Roman" panose="02020603050405020304" pitchFamily="18" charset="0"/>
                        <a:cs typeface="+mn-cs"/>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400" b="1" dirty="0">
                          <a:effectLst/>
                        </a:rPr>
                        <a:t>$      </a:t>
                      </a:r>
                      <a:r>
                        <a:rPr lang="es-ES" sz="1400" b="1" dirty="0" smtClean="0">
                          <a:effectLst/>
                        </a:rPr>
                        <a:t>        </a:t>
                      </a:r>
                      <a:r>
                        <a:rPr lang="es-ES" sz="1400" b="1" u="none" strike="noStrike" dirty="0" smtClean="0">
                          <a:solidFill>
                            <a:schemeClr val="tx1"/>
                          </a:solidFill>
                          <a:effectLst/>
                        </a:rPr>
                        <a:t>4.165.920</a:t>
                      </a:r>
                      <a:endParaRPr lang="es-ES" sz="1400" b="1" i="0" u="none" strike="noStrike" dirty="0" smtClean="0">
                        <a:solidFill>
                          <a:schemeClr val="tx1"/>
                        </a:solidFill>
                        <a:effectLst/>
                        <a:latin typeface="Arial" panose="020B0604020202020204" pitchFamily="34" charset="0"/>
                      </a:endParaRPr>
                    </a:p>
                  </a:txBody>
                  <a:tcPr marL="68580" marR="68580" marT="0" marB="0" anchor="ctr"/>
                </a:tc>
                <a:tc>
                  <a:txBody>
                    <a:bodyPr/>
                    <a:lstStyle/>
                    <a:p>
                      <a:pPr marL="0" algn="ctr" defTabSz="914400" rtl="0" eaLnBrk="1" latinLnBrk="0" hangingPunct="1">
                        <a:spcAft>
                          <a:spcPts val="0"/>
                        </a:spcAft>
                      </a:pPr>
                      <a:r>
                        <a:rPr lang="es-ES" sz="1400" b="1" kern="1200" dirty="0">
                          <a:solidFill>
                            <a:schemeClr val="tx1"/>
                          </a:solidFill>
                          <a:effectLst/>
                          <a:latin typeface="+mn-lt"/>
                          <a:ea typeface="+mn-ea"/>
                          <a:cs typeface="+mn-cs"/>
                        </a:rPr>
                        <a:t>$     </a:t>
                      </a:r>
                      <a:r>
                        <a:rPr lang="es-ES" sz="1400" b="1" kern="1200" dirty="0" smtClean="0">
                          <a:solidFill>
                            <a:schemeClr val="tx1"/>
                          </a:solidFill>
                          <a:effectLst/>
                          <a:latin typeface="+mn-lt"/>
                          <a:ea typeface="+mn-ea"/>
                          <a:cs typeface="+mn-cs"/>
                        </a:rPr>
                        <a:t> + </a:t>
                      </a:r>
                      <a:r>
                        <a:rPr lang="es-ES" sz="1400" b="1" kern="1200" dirty="0" smtClean="0">
                          <a:solidFill>
                            <a:schemeClr val="tx1"/>
                          </a:solidFill>
                          <a:effectLst/>
                          <a:latin typeface="+mn-lt"/>
                          <a:ea typeface="+mn-ea"/>
                          <a:cs typeface="+mn-cs"/>
                        </a:rPr>
                        <a:t>3.218.880</a:t>
                      </a:r>
                      <a:endParaRPr lang="es-ES" sz="1400" b="1" kern="1200" dirty="0">
                        <a:solidFill>
                          <a:schemeClr val="tx1"/>
                        </a:solidFill>
                        <a:effectLst/>
                        <a:latin typeface="+mn-lt"/>
                        <a:ea typeface="+mn-ea"/>
                        <a:cs typeface="+mn-cs"/>
                      </a:endParaRPr>
                    </a:p>
                  </a:txBody>
                  <a:tcPr marL="68580" marR="68580" marT="0" marB="0" anchor="ctr"/>
                </a:tc>
                <a:extLst>
                  <a:ext uri="{0D108BD9-81ED-4DB2-BD59-A6C34878D82A}">
                    <a16:rowId xmlns:a16="http://schemas.microsoft.com/office/drawing/2014/main" val="1997567909"/>
                  </a:ext>
                </a:extLst>
              </a:tr>
              <a:tr h="391430">
                <a:tc>
                  <a:txBody>
                    <a:bodyPr/>
                    <a:lstStyle/>
                    <a:p>
                      <a:pPr>
                        <a:spcAft>
                          <a:spcPts val="0"/>
                        </a:spcAft>
                      </a:pPr>
                      <a:r>
                        <a:rPr lang="es-ES" sz="1400" dirty="0">
                          <a:effectLst/>
                        </a:rPr>
                        <a:t>Obra</a:t>
                      </a:r>
                      <a:endParaRPr lang="es-ES" sz="200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tc>
                <a:tc>
                  <a:txBody>
                    <a:bodyPr/>
                    <a:lstStyle/>
                    <a:p>
                      <a:pPr algn="ctr">
                        <a:spcAft>
                          <a:spcPts val="0"/>
                        </a:spcAft>
                      </a:pPr>
                      <a:r>
                        <a:rPr lang="es-ES" sz="1400" b="1" dirty="0">
                          <a:effectLst/>
                        </a:rPr>
                        <a:t>0</a:t>
                      </a:r>
                      <a:endParaRPr lang="es-ES" sz="2000" b="1"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tc>
                <a:tc>
                  <a:txBody>
                    <a:bodyPr/>
                    <a:lstStyle/>
                    <a:p>
                      <a:pPr algn="ctr">
                        <a:spcAft>
                          <a:spcPts val="0"/>
                        </a:spcAft>
                      </a:pPr>
                      <a:r>
                        <a:rPr lang="es-ES" sz="1400" b="1" dirty="0">
                          <a:effectLst/>
                        </a:rPr>
                        <a:t>$       </a:t>
                      </a:r>
                      <a:r>
                        <a:rPr lang="es-ES" sz="1400" b="1" dirty="0" smtClean="0">
                          <a:effectLst/>
                        </a:rPr>
                        <a:t>                        </a:t>
                      </a:r>
                      <a:r>
                        <a:rPr lang="es-ES" sz="1400" b="1" dirty="0">
                          <a:effectLst/>
                        </a:rPr>
                        <a:t>0</a:t>
                      </a:r>
                      <a:endParaRPr lang="es-ES" sz="2000" b="1"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tc>
                <a:tc>
                  <a:txBody>
                    <a:bodyPr/>
                    <a:lstStyle/>
                    <a:p>
                      <a:pPr marL="0" algn="ctr" defTabSz="914400" rtl="0" eaLnBrk="1" latinLnBrk="0" hangingPunct="1">
                        <a:spcAft>
                          <a:spcPts val="0"/>
                        </a:spcAft>
                      </a:pPr>
                      <a:r>
                        <a:rPr lang="es-CO" sz="1400" b="1" kern="1200" dirty="0" smtClean="0">
                          <a:solidFill>
                            <a:srgbClr val="000000"/>
                          </a:solidFill>
                          <a:effectLst/>
                          <a:latin typeface="Arial" panose="020B0604020202020204" pitchFamily="34" charset="0"/>
                          <a:ea typeface="Times New Roman" panose="02020603050405020304" pitchFamily="18" charset="0"/>
                          <a:cs typeface="+mn-cs"/>
                        </a:rPr>
                        <a:t>0</a:t>
                      </a:r>
                      <a:endParaRPr lang="es-ES" sz="1400" b="1" kern="1200" dirty="0">
                        <a:solidFill>
                          <a:srgbClr val="000000"/>
                        </a:solidFill>
                        <a:effectLst/>
                        <a:latin typeface="Arial" panose="020B0604020202020204" pitchFamily="34" charset="0"/>
                        <a:ea typeface="Times New Roman" panose="02020603050405020304" pitchFamily="18" charset="0"/>
                        <a:cs typeface="+mn-cs"/>
                      </a:endParaRPr>
                    </a:p>
                  </a:txBody>
                  <a:tcPr marL="68580" marR="68580" marT="0" marB="0" anchor="ctr"/>
                </a:tc>
                <a:tc>
                  <a:txBody>
                    <a:bodyPr/>
                    <a:lstStyle/>
                    <a:p>
                      <a:pPr algn="ctr">
                        <a:spcAft>
                          <a:spcPts val="0"/>
                        </a:spcAft>
                      </a:pPr>
                      <a:r>
                        <a:rPr lang="es-ES" sz="1400" b="1" dirty="0">
                          <a:effectLst/>
                        </a:rPr>
                        <a:t>$       </a:t>
                      </a:r>
                      <a:r>
                        <a:rPr lang="es-ES" sz="1400" b="1" dirty="0" smtClean="0">
                          <a:effectLst/>
                        </a:rPr>
                        <a:t>                         </a:t>
                      </a:r>
                      <a:r>
                        <a:rPr lang="es-ES" sz="1400" b="1" dirty="0">
                          <a:effectLst/>
                        </a:rPr>
                        <a:t>0</a:t>
                      </a:r>
                      <a:endParaRPr lang="es-ES" sz="2000" b="1"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tc>
                <a:tc>
                  <a:txBody>
                    <a:bodyPr/>
                    <a:lstStyle/>
                    <a:p>
                      <a:pPr marL="0" algn="ctr" defTabSz="914400" rtl="0" eaLnBrk="1" latinLnBrk="0" hangingPunct="1">
                        <a:spcAft>
                          <a:spcPts val="0"/>
                        </a:spcAft>
                      </a:pPr>
                      <a:r>
                        <a:rPr lang="es-ES" sz="1400" b="1" kern="1200" dirty="0">
                          <a:solidFill>
                            <a:schemeClr val="tx1"/>
                          </a:solidFill>
                          <a:effectLst/>
                          <a:latin typeface="+mn-lt"/>
                          <a:ea typeface="+mn-ea"/>
                          <a:cs typeface="+mn-cs"/>
                        </a:rPr>
                        <a:t>$   </a:t>
                      </a:r>
                      <a:r>
                        <a:rPr lang="es-ES" sz="1400" b="1" kern="1200" dirty="0" smtClean="0">
                          <a:solidFill>
                            <a:schemeClr val="tx1"/>
                          </a:solidFill>
                          <a:effectLst/>
                          <a:latin typeface="+mn-lt"/>
                          <a:ea typeface="+mn-ea"/>
                          <a:cs typeface="+mn-cs"/>
                        </a:rPr>
                        <a:t>                    </a:t>
                      </a:r>
                      <a:r>
                        <a:rPr lang="es-ES" sz="1400" b="1" kern="1200" dirty="0">
                          <a:solidFill>
                            <a:schemeClr val="tx1"/>
                          </a:solidFill>
                          <a:effectLst/>
                          <a:latin typeface="+mn-lt"/>
                          <a:ea typeface="+mn-ea"/>
                          <a:cs typeface="+mn-cs"/>
                        </a:rPr>
                        <a:t>0</a:t>
                      </a:r>
                    </a:p>
                  </a:txBody>
                  <a:tcPr marL="68580" marR="68580" marT="0" marB="0" anchor="ctr"/>
                </a:tc>
                <a:extLst>
                  <a:ext uri="{0D108BD9-81ED-4DB2-BD59-A6C34878D82A}">
                    <a16:rowId xmlns:a16="http://schemas.microsoft.com/office/drawing/2014/main" val="2102830016"/>
                  </a:ext>
                </a:extLst>
              </a:tr>
              <a:tr h="391430">
                <a:tc>
                  <a:txBody>
                    <a:bodyPr/>
                    <a:lstStyle/>
                    <a:p>
                      <a:pPr>
                        <a:spcAft>
                          <a:spcPts val="0"/>
                        </a:spcAft>
                      </a:pPr>
                      <a:r>
                        <a:rPr lang="es-ES" sz="1400" dirty="0">
                          <a:effectLst/>
                        </a:rPr>
                        <a:t>Consultoría</a:t>
                      </a:r>
                      <a:endParaRPr lang="es-ES" sz="200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tc>
                <a:tc>
                  <a:txBody>
                    <a:bodyPr/>
                    <a:lstStyle/>
                    <a:p>
                      <a:pPr algn="ctr">
                        <a:spcAft>
                          <a:spcPts val="0"/>
                        </a:spcAft>
                      </a:pPr>
                      <a:r>
                        <a:rPr lang="es-ES" sz="1400" b="1" dirty="0">
                          <a:effectLst/>
                        </a:rPr>
                        <a:t>0</a:t>
                      </a:r>
                      <a:endParaRPr lang="es-ES" sz="2000" b="1"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tc>
                <a:tc>
                  <a:txBody>
                    <a:bodyPr/>
                    <a:lstStyle/>
                    <a:p>
                      <a:pPr algn="ctr">
                        <a:spcAft>
                          <a:spcPts val="0"/>
                        </a:spcAft>
                      </a:pPr>
                      <a:r>
                        <a:rPr lang="es-ES" sz="1400" b="1" dirty="0">
                          <a:effectLst/>
                        </a:rPr>
                        <a:t>$   </a:t>
                      </a:r>
                      <a:r>
                        <a:rPr lang="es-ES" sz="1400" b="1" dirty="0" smtClean="0">
                          <a:effectLst/>
                        </a:rPr>
                        <a:t>                            </a:t>
                      </a:r>
                      <a:r>
                        <a:rPr lang="es-ES" sz="1400" b="1" dirty="0">
                          <a:effectLst/>
                        </a:rPr>
                        <a:t>0</a:t>
                      </a:r>
                      <a:endParaRPr lang="es-ES" sz="2000" b="1"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tc>
                <a:tc>
                  <a:txBody>
                    <a:bodyPr/>
                    <a:lstStyle/>
                    <a:p>
                      <a:pPr marL="0" algn="ctr" defTabSz="914400" rtl="0" eaLnBrk="1" latinLnBrk="0" hangingPunct="1">
                        <a:spcAft>
                          <a:spcPts val="0"/>
                        </a:spcAft>
                      </a:pPr>
                      <a:r>
                        <a:rPr lang="es-CO" sz="1400" b="1" kern="1200" dirty="0" smtClean="0">
                          <a:solidFill>
                            <a:srgbClr val="000000"/>
                          </a:solidFill>
                          <a:effectLst/>
                          <a:latin typeface="Arial" panose="020B0604020202020204" pitchFamily="34" charset="0"/>
                          <a:ea typeface="Times New Roman" panose="02020603050405020304" pitchFamily="18" charset="0"/>
                          <a:cs typeface="+mn-cs"/>
                        </a:rPr>
                        <a:t>0</a:t>
                      </a:r>
                      <a:endParaRPr lang="es-ES" sz="1400" b="1" kern="1200" dirty="0">
                        <a:solidFill>
                          <a:srgbClr val="000000"/>
                        </a:solidFill>
                        <a:effectLst/>
                        <a:latin typeface="Arial" panose="020B0604020202020204" pitchFamily="34" charset="0"/>
                        <a:ea typeface="Times New Roman" panose="02020603050405020304" pitchFamily="18" charset="0"/>
                        <a:cs typeface="+mn-cs"/>
                      </a:endParaRPr>
                    </a:p>
                  </a:txBody>
                  <a:tcPr marL="68580" marR="68580" marT="0" marB="0" anchor="ctr"/>
                </a:tc>
                <a:tc>
                  <a:txBody>
                    <a:bodyPr/>
                    <a:lstStyle/>
                    <a:p>
                      <a:pPr algn="ctr">
                        <a:spcAft>
                          <a:spcPts val="0"/>
                        </a:spcAft>
                      </a:pPr>
                      <a:r>
                        <a:rPr lang="es-ES" sz="1400" b="1" dirty="0">
                          <a:effectLst/>
                        </a:rPr>
                        <a:t>$   </a:t>
                      </a:r>
                      <a:r>
                        <a:rPr lang="es-ES" sz="1400" b="1" dirty="0" smtClean="0">
                          <a:effectLst/>
                        </a:rPr>
                        <a:t>                             </a:t>
                      </a:r>
                      <a:r>
                        <a:rPr lang="es-ES" sz="1400" b="1" dirty="0">
                          <a:effectLst/>
                        </a:rPr>
                        <a:t>0</a:t>
                      </a:r>
                      <a:endParaRPr lang="es-ES" sz="2000" b="1"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tc>
                <a:tc>
                  <a:txBody>
                    <a:bodyPr/>
                    <a:lstStyle/>
                    <a:p>
                      <a:pPr marL="0" algn="ctr" defTabSz="914400" rtl="0" eaLnBrk="1" latinLnBrk="0" hangingPunct="1">
                        <a:spcAft>
                          <a:spcPts val="0"/>
                        </a:spcAft>
                      </a:pPr>
                      <a:r>
                        <a:rPr lang="es-ES" sz="1400" b="1" kern="1200" dirty="0" smtClean="0">
                          <a:solidFill>
                            <a:schemeClr val="tx1"/>
                          </a:solidFill>
                          <a:effectLst/>
                          <a:latin typeface="+mn-lt"/>
                          <a:ea typeface="+mn-ea"/>
                          <a:cs typeface="+mn-cs"/>
                        </a:rPr>
                        <a:t>$                      0                     </a:t>
                      </a:r>
                      <a:endParaRPr lang="es-ES" sz="1400" b="1" kern="1200" dirty="0">
                        <a:solidFill>
                          <a:schemeClr val="tx1"/>
                        </a:solidFill>
                        <a:effectLst/>
                        <a:latin typeface="+mn-lt"/>
                        <a:ea typeface="+mn-ea"/>
                        <a:cs typeface="+mn-cs"/>
                      </a:endParaRPr>
                    </a:p>
                  </a:txBody>
                  <a:tcPr marL="68580" marR="68580" marT="0" marB="0" anchor="ctr"/>
                </a:tc>
                <a:extLst>
                  <a:ext uri="{0D108BD9-81ED-4DB2-BD59-A6C34878D82A}">
                    <a16:rowId xmlns:a16="http://schemas.microsoft.com/office/drawing/2014/main" val="1360885394"/>
                  </a:ext>
                </a:extLst>
              </a:tr>
              <a:tr h="337472">
                <a:tc>
                  <a:txBody>
                    <a:bodyPr/>
                    <a:lstStyle/>
                    <a:p>
                      <a:pPr>
                        <a:spcAft>
                          <a:spcPts val="0"/>
                        </a:spcAft>
                      </a:pPr>
                      <a:r>
                        <a:rPr lang="es-ES" sz="1400" dirty="0" smtClean="0">
                          <a:effectLst/>
                        </a:rPr>
                        <a:t> Interventoría</a:t>
                      </a:r>
                      <a:endParaRPr lang="es-ES" sz="200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tc>
                <a:tc>
                  <a:txBody>
                    <a:bodyPr/>
                    <a:lstStyle/>
                    <a:p>
                      <a:pPr marL="0" algn="ctr" defTabSz="914400" rtl="0" eaLnBrk="1" latinLnBrk="0" hangingPunct="1">
                        <a:spcAft>
                          <a:spcPts val="0"/>
                        </a:spcAft>
                      </a:pPr>
                      <a:r>
                        <a:rPr lang="es-CO" sz="1400" b="1" kern="1200" dirty="0" smtClean="0">
                          <a:solidFill>
                            <a:schemeClr val="dk1"/>
                          </a:solidFill>
                          <a:effectLst/>
                          <a:latin typeface="+mn-lt"/>
                          <a:ea typeface="+mn-ea"/>
                          <a:cs typeface="+mn-cs"/>
                        </a:rPr>
                        <a:t>0</a:t>
                      </a:r>
                      <a:endParaRPr lang="es-ES" sz="1400" b="1" kern="1200" dirty="0">
                        <a:solidFill>
                          <a:schemeClr val="dk1"/>
                        </a:solidFill>
                        <a:effectLst/>
                        <a:latin typeface="+mn-lt"/>
                        <a:ea typeface="+mn-ea"/>
                        <a:cs typeface="+mn-cs"/>
                      </a:endParaRPr>
                    </a:p>
                  </a:txBody>
                  <a:tcPr marL="68580" marR="68580" marT="0" marB="0" anchor="ctr"/>
                </a:tc>
                <a:tc>
                  <a:txBody>
                    <a:bodyPr/>
                    <a:lstStyle/>
                    <a:p>
                      <a:pPr marL="0" algn="ctr" defTabSz="914400" rtl="0" eaLnBrk="1" latinLnBrk="0" hangingPunct="1">
                        <a:spcAft>
                          <a:spcPts val="0"/>
                        </a:spcAft>
                      </a:pPr>
                      <a:r>
                        <a:rPr lang="es-CO" sz="1400" b="1" kern="1200" dirty="0" smtClean="0">
                          <a:solidFill>
                            <a:schemeClr val="dk1"/>
                          </a:solidFill>
                          <a:effectLst/>
                          <a:latin typeface="+mn-lt"/>
                          <a:ea typeface="+mn-ea"/>
                          <a:cs typeface="+mn-cs"/>
                        </a:rPr>
                        <a:t>$                               0  </a:t>
                      </a:r>
                      <a:endParaRPr lang="es-ES" sz="1400" b="1" kern="1200" dirty="0">
                        <a:solidFill>
                          <a:schemeClr val="dk1"/>
                        </a:solidFill>
                        <a:effectLst/>
                        <a:latin typeface="+mn-lt"/>
                        <a:ea typeface="+mn-ea"/>
                        <a:cs typeface="+mn-cs"/>
                      </a:endParaRPr>
                    </a:p>
                  </a:txBody>
                  <a:tcPr marL="68580" marR="68580" marT="0" marB="0" anchor="ctr"/>
                </a:tc>
                <a:tc>
                  <a:txBody>
                    <a:bodyPr/>
                    <a:lstStyle/>
                    <a:p>
                      <a:pPr marL="0" algn="ctr" defTabSz="914400" rtl="0" eaLnBrk="1" latinLnBrk="0" hangingPunct="1">
                        <a:spcAft>
                          <a:spcPts val="0"/>
                        </a:spcAft>
                      </a:pPr>
                      <a:r>
                        <a:rPr lang="es-CO" sz="1400" b="1" kern="1200" dirty="0" smtClean="0">
                          <a:solidFill>
                            <a:srgbClr val="000000"/>
                          </a:solidFill>
                          <a:effectLst/>
                          <a:latin typeface="Arial" panose="020B0604020202020204" pitchFamily="34" charset="0"/>
                          <a:ea typeface="Times New Roman" panose="02020603050405020304" pitchFamily="18" charset="0"/>
                          <a:cs typeface="+mn-cs"/>
                        </a:rPr>
                        <a:t>0</a:t>
                      </a:r>
                      <a:endParaRPr lang="es-ES" sz="1400" b="1" kern="1200" dirty="0">
                        <a:solidFill>
                          <a:srgbClr val="000000"/>
                        </a:solidFill>
                        <a:effectLst/>
                        <a:latin typeface="Arial" panose="020B0604020202020204" pitchFamily="34" charset="0"/>
                        <a:ea typeface="Times New Roman" panose="02020603050405020304" pitchFamily="18" charset="0"/>
                        <a:cs typeface="+mn-cs"/>
                      </a:endParaRPr>
                    </a:p>
                  </a:txBody>
                  <a:tcPr marL="68580" marR="68580" marT="0" marB="0" anchor="ctr"/>
                </a:tc>
                <a:tc>
                  <a:txBody>
                    <a:bodyPr/>
                    <a:lstStyle/>
                    <a:p>
                      <a:pPr marL="0" algn="ctr" defTabSz="914400" rtl="0" eaLnBrk="1" latinLnBrk="0" hangingPunct="1">
                        <a:spcAft>
                          <a:spcPts val="0"/>
                        </a:spcAft>
                      </a:pPr>
                      <a:r>
                        <a:rPr lang="es-CO" sz="1400" b="1" kern="1200" dirty="0" smtClean="0">
                          <a:solidFill>
                            <a:schemeClr val="dk1"/>
                          </a:solidFill>
                          <a:effectLst/>
                          <a:latin typeface="+mn-lt"/>
                          <a:ea typeface="+mn-ea"/>
                          <a:cs typeface="+mn-cs"/>
                        </a:rPr>
                        <a:t>$                                 0  </a:t>
                      </a:r>
                      <a:endParaRPr lang="es-ES" sz="1400" b="1" kern="1200" dirty="0">
                        <a:solidFill>
                          <a:schemeClr val="dk1"/>
                        </a:solidFill>
                        <a:effectLst/>
                        <a:latin typeface="+mn-lt"/>
                        <a:ea typeface="+mn-ea"/>
                        <a:cs typeface="+mn-cs"/>
                      </a:endParaRPr>
                    </a:p>
                  </a:txBody>
                  <a:tcPr marL="68580" marR="68580" marT="0" marB="0" anchor="ctr"/>
                </a:tc>
                <a:tc>
                  <a:txBody>
                    <a:bodyPr/>
                    <a:lstStyle/>
                    <a:p>
                      <a:pPr marL="0" algn="ctr" defTabSz="914400" rtl="0" eaLnBrk="1" latinLnBrk="0" hangingPunct="1">
                        <a:spcAft>
                          <a:spcPts val="0"/>
                        </a:spcAft>
                      </a:pPr>
                      <a:r>
                        <a:rPr lang="es-CO" sz="1400" b="1" kern="1200" dirty="0" smtClean="0">
                          <a:solidFill>
                            <a:schemeClr val="tx1"/>
                          </a:solidFill>
                          <a:effectLst/>
                          <a:latin typeface="+mn-lt"/>
                          <a:ea typeface="+mn-ea"/>
                          <a:cs typeface="+mn-cs"/>
                        </a:rPr>
                        <a:t>$                      0</a:t>
                      </a:r>
                      <a:endParaRPr lang="es-ES" sz="1400" b="1" kern="1200" dirty="0">
                        <a:solidFill>
                          <a:schemeClr val="tx1"/>
                        </a:solidFill>
                        <a:effectLst/>
                        <a:latin typeface="+mn-lt"/>
                        <a:ea typeface="+mn-ea"/>
                        <a:cs typeface="+mn-cs"/>
                      </a:endParaRPr>
                    </a:p>
                  </a:txBody>
                  <a:tcPr marL="68580" marR="68580" marT="0" marB="0" anchor="ctr"/>
                </a:tc>
                <a:extLst>
                  <a:ext uri="{0D108BD9-81ED-4DB2-BD59-A6C34878D82A}">
                    <a16:rowId xmlns:a16="http://schemas.microsoft.com/office/drawing/2014/main" val="2038236764"/>
                  </a:ext>
                </a:extLst>
              </a:tr>
              <a:tr h="375266">
                <a:tc>
                  <a:txBody>
                    <a:bodyPr/>
                    <a:lstStyle/>
                    <a:p>
                      <a:pPr marL="0" algn="l" defTabSz="914400" rtl="0" eaLnBrk="1" latinLnBrk="0" hangingPunct="1">
                        <a:spcAft>
                          <a:spcPts val="0"/>
                        </a:spcAft>
                      </a:pPr>
                      <a:r>
                        <a:rPr lang="es-CO" sz="1400" b="1" kern="1200" dirty="0" smtClean="0">
                          <a:solidFill>
                            <a:schemeClr val="lt1"/>
                          </a:solidFill>
                          <a:effectLst/>
                          <a:latin typeface="+mn-lt"/>
                          <a:ea typeface="+mn-ea"/>
                          <a:cs typeface="+mn-cs"/>
                        </a:rPr>
                        <a:t>Comodato</a:t>
                      </a:r>
                      <a:endParaRPr lang="es-ES" sz="1400" b="1" kern="1200" dirty="0">
                        <a:solidFill>
                          <a:schemeClr val="lt1"/>
                        </a:solidFill>
                        <a:effectLst/>
                        <a:latin typeface="+mn-lt"/>
                        <a:ea typeface="+mn-ea"/>
                        <a:cs typeface="+mn-cs"/>
                      </a:endParaRPr>
                    </a:p>
                  </a:txBody>
                  <a:tcPr marL="68580" marR="68580" marT="0" marB="0" anchor="ctr"/>
                </a:tc>
                <a:tc>
                  <a:txBody>
                    <a:bodyPr/>
                    <a:lstStyle/>
                    <a:p>
                      <a:pPr marL="0" algn="ctr" defTabSz="914400" rtl="0" eaLnBrk="1" latinLnBrk="0" hangingPunct="1">
                        <a:spcAft>
                          <a:spcPts val="0"/>
                        </a:spcAft>
                      </a:pPr>
                      <a:r>
                        <a:rPr lang="es-CO" sz="1400" b="1" kern="1200" dirty="0" smtClean="0">
                          <a:solidFill>
                            <a:schemeClr val="dk1"/>
                          </a:solidFill>
                          <a:effectLst/>
                          <a:latin typeface="+mn-lt"/>
                          <a:ea typeface="+mn-ea"/>
                          <a:cs typeface="+mn-cs"/>
                        </a:rPr>
                        <a:t>0</a:t>
                      </a:r>
                      <a:endParaRPr lang="es-ES" sz="1400" b="1" kern="1200" dirty="0">
                        <a:solidFill>
                          <a:schemeClr val="dk1"/>
                        </a:solidFill>
                        <a:effectLst/>
                        <a:latin typeface="+mn-lt"/>
                        <a:ea typeface="+mn-ea"/>
                        <a:cs typeface="+mn-cs"/>
                      </a:endParaRPr>
                    </a:p>
                  </a:txBody>
                  <a:tcPr marL="68580" marR="68580" marT="0" marB="0" anchor="ctr"/>
                </a:tc>
                <a:tc>
                  <a:txBody>
                    <a:bodyPr/>
                    <a:lstStyle/>
                    <a:p>
                      <a:pPr marL="0" algn="ctr" defTabSz="914400" rtl="0" eaLnBrk="1" latinLnBrk="0" hangingPunct="1">
                        <a:spcAft>
                          <a:spcPts val="0"/>
                        </a:spcAft>
                      </a:pPr>
                      <a:r>
                        <a:rPr lang="es-CO" sz="1400" b="1" kern="1200" dirty="0" smtClean="0">
                          <a:solidFill>
                            <a:schemeClr val="dk1"/>
                          </a:solidFill>
                          <a:effectLst/>
                          <a:latin typeface="+mn-lt"/>
                          <a:ea typeface="+mn-ea"/>
                          <a:cs typeface="+mn-cs"/>
                        </a:rPr>
                        <a:t>$                              0</a:t>
                      </a:r>
                      <a:endParaRPr lang="es-ES" sz="1400" b="1" kern="1200" dirty="0">
                        <a:solidFill>
                          <a:schemeClr val="dk1"/>
                        </a:solidFill>
                        <a:effectLst/>
                        <a:latin typeface="+mn-lt"/>
                        <a:ea typeface="+mn-ea"/>
                        <a:cs typeface="+mn-cs"/>
                      </a:endParaRPr>
                    </a:p>
                  </a:txBody>
                  <a:tcPr marL="68580" marR="68580" marT="0" marB="0" anchor="ctr"/>
                </a:tc>
                <a:tc>
                  <a:txBody>
                    <a:bodyPr/>
                    <a:lstStyle/>
                    <a:p>
                      <a:pPr marL="0" algn="ctr" defTabSz="914400" rtl="0" eaLnBrk="1" latinLnBrk="0" hangingPunct="1">
                        <a:spcAft>
                          <a:spcPts val="0"/>
                        </a:spcAft>
                      </a:pPr>
                      <a:r>
                        <a:rPr lang="es-CO" sz="1400" b="1" kern="1200" dirty="0" smtClean="0">
                          <a:solidFill>
                            <a:srgbClr val="000000"/>
                          </a:solidFill>
                          <a:effectLst/>
                          <a:latin typeface="Arial" panose="020B0604020202020204" pitchFamily="34" charset="0"/>
                          <a:ea typeface="Times New Roman" panose="02020603050405020304" pitchFamily="18" charset="0"/>
                          <a:cs typeface="+mn-cs"/>
                        </a:rPr>
                        <a:t>0</a:t>
                      </a:r>
                      <a:endParaRPr lang="es-ES" sz="1400" b="1" kern="1200" dirty="0">
                        <a:solidFill>
                          <a:srgbClr val="000000"/>
                        </a:solidFill>
                        <a:effectLst/>
                        <a:latin typeface="Arial" panose="020B0604020202020204" pitchFamily="34" charset="0"/>
                        <a:ea typeface="Times New Roman" panose="02020603050405020304" pitchFamily="18" charset="0"/>
                        <a:cs typeface="+mn-cs"/>
                      </a:endParaRPr>
                    </a:p>
                  </a:txBody>
                  <a:tcPr marL="68580" marR="68580" marT="0" marB="0" anchor="ctr"/>
                </a:tc>
                <a:tc>
                  <a:txBody>
                    <a:bodyPr/>
                    <a:lstStyle/>
                    <a:p>
                      <a:pPr marL="0" algn="ctr" defTabSz="914400" rtl="0" eaLnBrk="1" latinLnBrk="0" hangingPunct="1">
                        <a:spcAft>
                          <a:spcPts val="0"/>
                        </a:spcAft>
                      </a:pPr>
                      <a:r>
                        <a:rPr lang="es-CO" sz="1400" b="1" kern="1200" dirty="0" smtClean="0">
                          <a:solidFill>
                            <a:schemeClr val="dk1"/>
                          </a:solidFill>
                          <a:effectLst/>
                          <a:latin typeface="+mn-lt"/>
                          <a:ea typeface="+mn-ea"/>
                          <a:cs typeface="+mn-cs"/>
                        </a:rPr>
                        <a:t>$                                 0</a:t>
                      </a:r>
                      <a:endParaRPr lang="es-ES" sz="1400" b="1" kern="1200" dirty="0">
                        <a:solidFill>
                          <a:schemeClr val="dk1"/>
                        </a:solidFill>
                        <a:effectLst/>
                        <a:latin typeface="+mn-lt"/>
                        <a:ea typeface="+mn-ea"/>
                        <a:cs typeface="+mn-cs"/>
                      </a:endParaRPr>
                    </a:p>
                  </a:txBody>
                  <a:tcPr marL="68580" marR="68580" marT="0" marB="0" anchor="ctr"/>
                </a:tc>
                <a:tc>
                  <a:txBody>
                    <a:bodyPr/>
                    <a:lstStyle/>
                    <a:p>
                      <a:pPr marL="0" algn="ctr" defTabSz="914400" rtl="0" eaLnBrk="1" latinLnBrk="0" hangingPunct="1">
                        <a:spcAft>
                          <a:spcPts val="0"/>
                        </a:spcAft>
                      </a:pPr>
                      <a:r>
                        <a:rPr lang="es-CO" sz="1400" b="1" kern="1200" dirty="0" smtClean="0">
                          <a:solidFill>
                            <a:schemeClr val="tx1"/>
                          </a:solidFill>
                          <a:effectLst/>
                          <a:latin typeface="+mn-lt"/>
                          <a:ea typeface="+mn-ea"/>
                          <a:cs typeface="+mn-cs"/>
                        </a:rPr>
                        <a:t>$                      0</a:t>
                      </a:r>
                      <a:endParaRPr lang="es-ES" sz="1400" b="1" kern="1200" dirty="0">
                        <a:solidFill>
                          <a:schemeClr val="tx1"/>
                        </a:solidFill>
                        <a:effectLst/>
                        <a:latin typeface="+mn-lt"/>
                        <a:ea typeface="+mn-ea"/>
                        <a:cs typeface="+mn-cs"/>
                      </a:endParaRPr>
                    </a:p>
                  </a:txBody>
                  <a:tcPr marL="68580" marR="68580" marT="0" marB="0" anchor="ctr"/>
                </a:tc>
                <a:extLst>
                  <a:ext uri="{0D108BD9-81ED-4DB2-BD59-A6C34878D82A}">
                    <a16:rowId xmlns:a16="http://schemas.microsoft.com/office/drawing/2014/main" val="3377722132"/>
                  </a:ext>
                </a:extLst>
              </a:tr>
              <a:tr h="391430">
                <a:tc>
                  <a:txBody>
                    <a:bodyPr/>
                    <a:lstStyle/>
                    <a:p>
                      <a:pPr>
                        <a:spcAft>
                          <a:spcPts val="0"/>
                        </a:spcAft>
                      </a:pPr>
                      <a:endParaRPr lang="es-ES" sz="200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tc>
                <a:tc>
                  <a:txBody>
                    <a:bodyPr/>
                    <a:lstStyle/>
                    <a:p>
                      <a:pPr algn="ctr">
                        <a:spcAft>
                          <a:spcPts val="0"/>
                        </a:spcAft>
                      </a:pPr>
                      <a:r>
                        <a:rPr lang="es-CO" sz="1400" b="1" dirty="0" smtClean="0">
                          <a:solidFill>
                            <a:srgbClr val="000000"/>
                          </a:solidFill>
                          <a:effectLst/>
                          <a:latin typeface="Arial" panose="020B0604020202020204" pitchFamily="34" charset="0"/>
                          <a:ea typeface="Times New Roman" panose="02020603050405020304" pitchFamily="18" charset="0"/>
                        </a:rPr>
                        <a:t>99</a:t>
                      </a:r>
                      <a:endParaRPr lang="es-ES" sz="1400" b="1"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tc>
                <a:tc>
                  <a:txBody>
                    <a:bodyPr/>
                    <a:lstStyle/>
                    <a:p>
                      <a:pPr algn="ctr">
                        <a:spcAft>
                          <a:spcPts val="0"/>
                        </a:spcAft>
                      </a:pPr>
                      <a:r>
                        <a:rPr lang="es-CO" sz="1400" b="1" dirty="0" smtClean="0">
                          <a:solidFill>
                            <a:srgbClr val="000000"/>
                          </a:solidFill>
                          <a:effectLst/>
                          <a:latin typeface="Arial" panose="020B0604020202020204" pitchFamily="34" charset="0"/>
                          <a:ea typeface="Times New Roman" panose="02020603050405020304" pitchFamily="18" charset="0"/>
                        </a:rPr>
                        <a:t>$  1.444.294.033</a:t>
                      </a:r>
                      <a:endParaRPr lang="es-ES" sz="1400" b="1"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tc>
                <a:tc>
                  <a:txBody>
                    <a:bodyPr/>
                    <a:lstStyle/>
                    <a:p>
                      <a:pPr marL="0" algn="ctr" defTabSz="914400" rtl="0" eaLnBrk="1" latinLnBrk="0" hangingPunct="1">
                        <a:spcAft>
                          <a:spcPts val="0"/>
                        </a:spcAft>
                      </a:pPr>
                      <a:r>
                        <a:rPr lang="es-CO" sz="1400" b="1" kern="1200" dirty="0" smtClean="0">
                          <a:solidFill>
                            <a:srgbClr val="000000"/>
                          </a:solidFill>
                          <a:effectLst/>
                          <a:latin typeface="Arial" panose="020B0604020202020204" pitchFamily="34" charset="0"/>
                          <a:ea typeface="Times New Roman" panose="02020603050405020304" pitchFamily="18" charset="0"/>
                          <a:cs typeface="+mn-cs"/>
                        </a:rPr>
                        <a:t>160</a:t>
                      </a:r>
                      <a:endParaRPr lang="es-ES" sz="1400" b="1" kern="1200" dirty="0">
                        <a:solidFill>
                          <a:srgbClr val="000000"/>
                        </a:solidFill>
                        <a:effectLst/>
                        <a:latin typeface="Arial" panose="020B0604020202020204" pitchFamily="34" charset="0"/>
                        <a:ea typeface="Times New Roman" panose="02020603050405020304" pitchFamily="18" charset="0"/>
                        <a:cs typeface="+mn-cs"/>
                      </a:endParaRPr>
                    </a:p>
                  </a:txBody>
                  <a:tcPr marL="68580" marR="68580" marT="0" marB="0" anchor="ctr"/>
                </a:tc>
                <a:tc>
                  <a:txBody>
                    <a:bodyPr/>
                    <a:lstStyle/>
                    <a:p>
                      <a:pPr algn="ctr" fontAlgn="ctr"/>
                      <a:r>
                        <a:rPr lang="es-ES" sz="1400" b="1" u="none" strike="noStrike" dirty="0" smtClean="0">
                          <a:effectLst/>
                        </a:rPr>
                        <a:t>$  1,868,264,687</a:t>
                      </a:r>
                      <a:endParaRPr lang="es-ES" sz="1400" b="1" i="0" u="none" strike="noStrike" dirty="0">
                        <a:solidFill>
                          <a:srgbClr val="000000"/>
                        </a:solidFill>
                        <a:effectLst/>
                        <a:latin typeface="Arial" panose="020B0604020202020204" pitchFamily="34" charset="0"/>
                      </a:endParaRPr>
                    </a:p>
                  </a:txBody>
                  <a:tcPr marL="68580" marR="68580" marT="0" marB="0" anchor="ctr"/>
                </a:tc>
                <a:tc>
                  <a:txBody>
                    <a:bodyPr/>
                    <a:lstStyle/>
                    <a:p>
                      <a:pPr marL="0" algn="ctr" defTabSz="914400" rtl="0" eaLnBrk="1" latinLnBrk="0" hangingPunct="1">
                        <a:spcAft>
                          <a:spcPts val="0"/>
                        </a:spcAft>
                      </a:pPr>
                      <a:r>
                        <a:rPr lang="es-CO" sz="1400" b="1" kern="1200" dirty="0" smtClean="0">
                          <a:solidFill>
                            <a:schemeClr val="tx1"/>
                          </a:solidFill>
                          <a:effectLst/>
                          <a:latin typeface="+mn-lt"/>
                          <a:ea typeface="+mn-ea"/>
                          <a:cs typeface="+mn-cs"/>
                        </a:rPr>
                        <a:t>$   419,805,113</a:t>
                      </a:r>
                      <a:endParaRPr lang="es-ES" sz="1400" b="1" kern="1200" dirty="0">
                        <a:solidFill>
                          <a:schemeClr val="tx1"/>
                        </a:solidFill>
                        <a:effectLst/>
                        <a:latin typeface="+mn-lt"/>
                        <a:ea typeface="+mn-ea"/>
                        <a:cs typeface="+mn-cs"/>
                      </a:endParaRPr>
                    </a:p>
                  </a:txBody>
                  <a:tcPr marL="68580" marR="68580" marT="0" marB="0" anchor="ctr"/>
                </a:tc>
                <a:extLst>
                  <a:ext uri="{0D108BD9-81ED-4DB2-BD59-A6C34878D82A}">
                    <a16:rowId xmlns:a16="http://schemas.microsoft.com/office/drawing/2014/main" val="3810629932"/>
                  </a:ext>
                </a:extLst>
              </a:tr>
            </a:tbl>
          </a:graphicData>
        </a:graphic>
      </p:graphicFrame>
    </p:spTree>
    <p:extLst>
      <p:ext uri="{BB962C8B-B14F-4D97-AF65-F5344CB8AC3E}">
        <p14:creationId xmlns:p14="http://schemas.microsoft.com/office/powerpoint/2010/main" val="2658602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90833" y="252167"/>
            <a:ext cx="9601200" cy="1485900"/>
          </a:xfrm>
        </p:spPr>
        <p:txBody>
          <a:bodyPr>
            <a:normAutofit/>
          </a:bodyPr>
          <a:lstStyle/>
          <a:p>
            <a:r>
              <a:rPr lang="es-CO" sz="2800" b="1" dirty="0">
                <a:solidFill>
                  <a:srgbClr val="006600"/>
                </a:solidFill>
              </a:rPr>
              <a:t>Facturación </a:t>
            </a:r>
            <a:r>
              <a:rPr lang="es-CO" sz="2800" b="1" dirty="0" smtClean="0">
                <a:solidFill>
                  <a:srgbClr val="006600"/>
                </a:solidFill>
              </a:rPr>
              <a:t>Comparativo año 2.024 vs 2.025.</a:t>
            </a:r>
            <a:endParaRPr lang="es-ES" sz="2800" dirty="0"/>
          </a:p>
        </p:txBody>
      </p:sp>
      <p:pic>
        <p:nvPicPr>
          <p:cNvPr id="5" name="Imagen 4">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5981700"/>
            <a:ext cx="2254199" cy="664811"/>
          </a:xfrm>
          <a:prstGeom prst="rect">
            <a:avLst/>
          </a:prstGeom>
        </p:spPr>
      </p:pic>
      <p:graphicFrame>
        <p:nvGraphicFramePr>
          <p:cNvPr id="6" name="Tabla 5"/>
          <p:cNvGraphicFramePr>
            <a:graphicFrameLocks noGrp="1"/>
          </p:cNvGraphicFramePr>
          <p:nvPr>
            <p:extLst>
              <p:ext uri="{D42A27DB-BD31-4B8C-83A1-F6EECF244321}">
                <p14:modId xmlns:p14="http://schemas.microsoft.com/office/powerpoint/2010/main" val="702522712"/>
              </p:ext>
            </p:extLst>
          </p:nvPr>
        </p:nvGraphicFramePr>
        <p:xfrm>
          <a:off x="890833" y="1251491"/>
          <a:ext cx="10661715" cy="3256206"/>
        </p:xfrm>
        <a:graphic>
          <a:graphicData uri="http://schemas.openxmlformats.org/drawingml/2006/table">
            <a:tbl>
              <a:tblPr>
                <a:tableStyleId>{16D9F66E-5EB9-4882-86FB-DCBF35E3C3E4}</a:tableStyleId>
              </a:tblPr>
              <a:tblGrid>
                <a:gridCol w="1308186">
                  <a:extLst>
                    <a:ext uri="{9D8B030D-6E8A-4147-A177-3AD203B41FA5}">
                      <a16:colId xmlns:a16="http://schemas.microsoft.com/office/drawing/2014/main" val="3518608002"/>
                    </a:ext>
                  </a:extLst>
                </a:gridCol>
                <a:gridCol w="2256620">
                  <a:extLst>
                    <a:ext uri="{9D8B030D-6E8A-4147-A177-3AD203B41FA5}">
                      <a16:colId xmlns:a16="http://schemas.microsoft.com/office/drawing/2014/main" val="3017496301"/>
                    </a:ext>
                  </a:extLst>
                </a:gridCol>
                <a:gridCol w="1586176">
                  <a:extLst>
                    <a:ext uri="{9D8B030D-6E8A-4147-A177-3AD203B41FA5}">
                      <a16:colId xmlns:a16="http://schemas.microsoft.com/office/drawing/2014/main" val="2440607091"/>
                    </a:ext>
                  </a:extLst>
                </a:gridCol>
                <a:gridCol w="2060393">
                  <a:extLst>
                    <a:ext uri="{9D8B030D-6E8A-4147-A177-3AD203B41FA5}">
                      <a16:colId xmlns:a16="http://schemas.microsoft.com/office/drawing/2014/main" val="2410694215"/>
                    </a:ext>
                  </a:extLst>
                </a:gridCol>
                <a:gridCol w="1618880">
                  <a:extLst>
                    <a:ext uri="{9D8B030D-6E8A-4147-A177-3AD203B41FA5}">
                      <a16:colId xmlns:a16="http://schemas.microsoft.com/office/drawing/2014/main" val="3841355614"/>
                    </a:ext>
                  </a:extLst>
                </a:gridCol>
                <a:gridCol w="1831460">
                  <a:extLst>
                    <a:ext uri="{9D8B030D-6E8A-4147-A177-3AD203B41FA5}">
                      <a16:colId xmlns:a16="http://schemas.microsoft.com/office/drawing/2014/main" val="967314885"/>
                    </a:ext>
                  </a:extLst>
                </a:gridCol>
              </a:tblGrid>
              <a:tr h="654221">
                <a:tc>
                  <a:txBody>
                    <a:bodyPr/>
                    <a:lstStyle/>
                    <a:p>
                      <a:pPr algn="ctr" fontAlgn="b"/>
                      <a:r>
                        <a:rPr lang="es-ES" sz="1800" b="1" u="none" strike="noStrike" dirty="0" smtClean="0">
                          <a:effectLst/>
                        </a:rPr>
                        <a:t>Categorías</a:t>
                      </a:r>
                      <a:endParaRPr lang="es-ES"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800" b="1" u="none" strike="noStrike" dirty="0" smtClean="0">
                          <a:effectLst/>
                        </a:rPr>
                        <a:t>Año 2.024</a:t>
                      </a:r>
                      <a:endParaRPr lang="es-ES"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800" b="1" u="none" strike="noStrike" dirty="0" smtClean="0">
                          <a:effectLst/>
                        </a:rPr>
                        <a:t>Porcentaje </a:t>
                      </a:r>
                    </a:p>
                    <a:p>
                      <a:pPr algn="ctr" fontAlgn="ctr"/>
                      <a:r>
                        <a:rPr lang="es-ES" sz="1800" b="1" u="none" strike="noStrike" dirty="0" smtClean="0">
                          <a:effectLst/>
                        </a:rPr>
                        <a:t>2.024</a:t>
                      </a:r>
                      <a:endParaRPr lang="es-ES"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800" b="1" u="none" strike="noStrike" dirty="0" smtClean="0">
                          <a:effectLst/>
                        </a:rPr>
                        <a:t>Año 2.025</a:t>
                      </a:r>
                      <a:endParaRPr lang="es-ES"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800" b="1" u="none" strike="noStrike" dirty="0" smtClean="0">
                          <a:effectLst/>
                        </a:rPr>
                        <a:t>Porcentaje</a:t>
                      </a:r>
                    </a:p>
                    <a:p>
                      <a:pPr algn="ctr" fontAlgn="ctr"/>
                      <a:r>
                        <a:rPr lang="es-ES" sz="1800" b="1" u="none" strike="noStrike" dirty="0" smtClean="0">
                          <a:effectLst/>
                        </a:rPr>
                        <a:t>2.025</a:t>
                      </a:r>
                      <a:endParaRPr lang="es-ES"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s-ES" sz="1800" b="1" u="none" strike="noStrike" dirty="0" smtClean="0">
                          <a:effectLst/>
                        </a:rPr>
                        <a:t>Variación</a:t>
                      </a:r>
                      <a:endParaRPr lang="es-ES" sz="18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456855916"/>
                  </a:ext>
                </a:extLst>
              </a:tr>
              <a:tr h="465164">
                <a:tc>
                  <a:txBody>
                    <a:bodyPr/>
                    <a:lstStyle/>
                    <a:p>
                      <a:pPr algn="l" fontAlgn="b"/>
                      <a:r>
                        <a:rPr lang="es-ES" sz="1800" b="1" u="none" strike="noStrike" dirty="0">
                          <a:effectLst/>
                        </a:rPr>
                        <a:t>EPS </a:t>
                      </a:r>
                      <a:endParaRPr lang="es-ES" sz="1800" b="1"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c>
                  <a:txBody>
                    <a:bodyPr/>
                    <a:lstStyle/>
                    <a:p>
                      <a:pPr algn="r" fontAlgn="b"/>
                      <a:r>
                        <a:rPr lang="es-CO" sz="1800" b="0" i="0" u="none" strike="noStrike" dirty="0" smtClean="0">
                          <a:solidFill>
                            <a:srgbClr val="000000"/>
                          </a:solidFill>
                          <a:effectLst/>
                          <a:latin typeface="Calibri" panose="020F0502020204030204" pitchFamily="34" charset="0"/>
                        </a:rPr>
                        <a:t>1.815.404.273</a:t>
                      </a:r>
                      <a:endParaRPr lang="es-ES" sz="1800" b="0"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c>
                  <a:txBody>
                    <a:bodyPr/>
                    <a:lstStyle/>
                    <a:p>
                      <a:pPr marL="0" algn="ctr" defTabSz="914400" rtl="0" eaLnBrk="1" fontAlgn="b" latinLnBrk="0" hangingPunct="1"/>
                      <a:r>
                        <a:rPr lang="es-ES" sz="2000" b="0" i="0" u="none" strike="noStrike" kern="1200" dirty="0">
                          <a:solidFill>
                            <a:srgbClr val="000000"/>
                          </a:solidFill>
                          <a:effectLst/>
                          <a:latin typeface="Calibri" panose="020F0502020204030204" pitchFamily="34" charset="0"/>
                          <a:ea typeface="+mn-ea"/>
                          <a:cs typeface="+mn-cs"/>
                        </a:rPr>
                        <a:t>23,4%</a:t>
                      </a:r>
                    </a:p>
                  </a:txBody>
                  <a:tcPr marL="9525" marR="9525" marT="9525" marB="0" anchor="ctr">
                    <a:solidFill>
                      <a:schemeClr val="bg1">
                        <a:lumMod val="95000"/>
                      </a:schemeClr>
                    </a:solidFill>
                  </a:tcPr>
                </a:tc>
                <a:tc>
                  <a:txBody>
                    <a:bodyPr/>
                    <a:lstStyle/>
                    <a:p>
                      <a:pPr algn="r" fontAlgn="b"/>
                      <a:r>
                        <a:rPr lang="es-CO" sz="1800" b="0" i="0" u="none" strike="noStrike" dirty="0" smtClean="0">
                          <a:solidFill>
                            <a:srgbClr val="000000"/>
                          </a:solidFill>
                          <a:effectLst/>
                          <a:latin typeface="Calibri" panose="020F0502020204030204" pitchFamily="34" charset="0"/>
                        </a:rPr>
                        <a:t>3,601,504,486</a:t>
                      </a:r>
                    </a:p>
                  </a:txBody>
                  <a:tcPr marL="9525" marR="9525" marT="9525" marB="0" anchor="ctr">
                    <a:solidFill>
                      <a:schemeClr val="bg1">
                        <a:lumMod val="95000"/>
                      </a:schemeClr>
                    </a:solidFill>
                  </a:tcPr>
                </a:tc>
                <a:tc>
                  <a:txBody>
                    <a:bodyPr/>
                    <a:lstStyle/>
                    <a:p>
                      <a:pPr marL="0" algn="ctr" defTabSz="914400" rtl="0" eaLnBrk="1" fontAlgn="b" latinLnBrk="0" hangingPunct="1"/>
                      <a:r>
                        <a:rPr lang="es-CO" sz="2000" b="0" i="0" u="none" strike="noStrike" kern="1200" dirty="0" smtClean="0">
                          <a:solidFill>
                            <a:srgbClr val="000000"/>
                          </a:solidFill>
                          <a:effectLst/>
                          <a:latin typeface="Calibri" panose="020F0502020204030204" pitchFamily="34" charset="0"/>
                          <a:ea typeface="+mn-ea"/>
                          <a:cs typeface="+mn-cs"/>
                        </a:rPr>
                        <a:t>31%</a:t>
                      </a:r>
                      <a:endParaRPr lang="es-ES" sz="2000" b="0" i="0" u="none" strike="noStrike" kern="1200" dirty="0">
                        <a:solidFill>
                          <a:srgbClr val="000000"/>
                        </a:solidFill>
                        <a:effectLst/>
                        <a:latin typeface="Calibri" panose="020F0502020204030204" pitchFamily="34" charset="0"/>
                        <a:ea typeface="+mn-ea"/>
                        <a:cs typeface="+mn-cs"/>
                      </a:endParaRPr>
                    </a:p>
                  </a:txBody>
                  <a:tcPr marL="9525" marR="9525" marT="9525" marB="0" anchor="ctr">
                    <a:solidFill>
                      <a:schemeClr val="bg1">
                        <a:lumMod val="95000"/>
                      </a:schemeClr>
                    </a:solidFill>
                  </a:tcPr>
                </a:tc>
                <a:tc>
                  <a:txBody>
                    <a:bodyPr/>
                    <a:lstStyle/>
                    <a:p>
                      <a:pPr marL="0" algn="r" defTabSz="914400" rtl="0" eaLnBrk="1" fontAlgn="b" latinLnBrk="0" hangingPunct="1"/>
                      <a:r>
                        <a:rPr lang="es-ES" sz="2000" b="0" i="0" u="none" strike="noStrike" kern="1200" dirty="0" smtClean="0">
                          <a:solidFill>
                            <a:srgbClr val="000000"/>
                          </a:solidFill>
                          <a:effectLst/>
                          <a:latin typeface="Calibri" panose="020F0502020204030204" pitchFamily="34" charset="0"/>
                          <a:ea typeface="+mn-ea"/>
                          <a:cs typeface="+mn-cs"/>
                        </a:rPr>
                        <a:t>        1,786,100,213</a:t>
                      </a:r>
                      <a:endParaRPr lang="es-ES" sz="2000" b="0" i="0" u="none" strike="noStrike" kern="1200" dirty="0">
                        <a:solidFill>
                          <a:srgbClr val="000000"/>
                        </a:solidFill>
                        <a:effectLst/>
                        <a:latin typeface="Calibri" panose="020F0502020204030204" pitchFamily="34" charset="0"/>
                        <a:ea typeface="+mn-ea"/>
                        <a:cs typeface="+mn-cs"/>
                      </a:endParaRPr>
                    </a:p>
                  </a:txBody>
                  <a:tcPr marL="9525" marR="9525" marT="9525" marB="0" anchor="ctr">
                    <a:solidFill>
                      <a:schemeClr val="bg1">
                        <a:lumMod val="95000"/>
                      </a:schemeClr>
                    </a:solidFill>
                  </a:tcPr>
                </a:tc>
                <a:extLst>
                  <a:ext uri="{0D108BD9-81ED-4DB2-BD59-A6C34878D82A}">
                    <a16:rowId xmlns:a16="http://schemas.microsoft.com/office/drawing/2014/main" val="4154603376"/>
                  </a:ext>
                </a:extLst>
              </a:tr>
              <a:tr h="444382">
                <a:tc>
                  <a:txBody>
                    <a:bodyPr/>
                    <a:lstStyle/>
                    <a:p>
                      <a:pPr algn="l" fontAlgn="b"/>
                      <a:r>
                        <a:rPr lang="es-ES" sz="1800" b="1" u="none" strike="noStrike" dirty="0">
                          <a:effectLst/>
                        </a:rPr>
                        <a:t>EPS-S</a:t>
                      </a:r>
                      <a:endParaRPr lang="es-ES"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b"/>
                      <a:r>
                        <a:rPr lang="es-CO" sz="1800" b="0" i="0" u="none" strike="noStrike" dirty="0" smtClean="0">
                          <a:solidFill>
                            <a:srgbClr val="000000"/>
                          </a:solidFill>
                          <a:effectLst/>
                          <a:latin typeface="Calibri" panose="020F0502020204030204" pitchFamily="34" charset="0"/>
                        </a:rPr>
                        <a:t>4.581.772.421</a:t>
                      </a:r>
                      <a:endParaRPr lang="es-E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marL="0" algn="ctr" defTabSz="914400" rtl="0" eaLnBrk="1" fontAlgn="b" latinLnBrk="0" hangingPunct="1"/>
                      <a:r>
                        <a:rPr lang="es-ES" sz="2000" b="0" i="0" u="none" strike="noStrike" kern="1200" dirty="0">
                          <a:solidFill>
                            <a:srgbClr val="000000"/>
                          </a:solidFill>
                          <a:effectLst/>
                          <a:latin typeface="Calibri" panose="020F0502020204030204" pitchFamily="34" charset="0"/>
                          <a:ea typeface="+mn-ea"/>
                          <a:cs typeface="+mn-cs"/>
                        </a:rPr>
                        <a:t>59,1%</a:t>
                      </a:r>
                    </a:p>
                  </a:txBody>
                  <a:tcPr marL="9525" marR="9525" marT="9525" marB="0" anchor="ctr"/>
                </a:tc>
                <a:tc>
                  <a:txBody>
                    <a:bodyPr/>
                    <a:lstStyle/>
                    <a:p>
                      <a:pPr algn="r" fontAlgn="b"/>
                      <a:r>
                        <a:rPr lang="es-CO" sz="1800" b="0" i="0" u="none" strike="noStrike" dirty="0" smtClean="0">
                          <a:solidFill>
                            <a:srgbClr val="000000"/>
                          </a:solidFill>
                          <a:effectLst/>
                          <a:latin typeface="Calibri" panose="020F0502020204030204" pitchFamily="34" charset="0"/>
                        </a:rPr>
                        <a:t>5,967,558,398</a:t>
                      </a:r>
                      <a:endParaRPr lang="es-E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marL="0" algn="ctr" defTabSz="914400" rtl="0" eaLnBrk="1" fontAlgn="b" latinLnBrk="0" hangingPunct="1"/>
                      <a:r>
                        <a:rPr lang="es-CO" sz="2000" b="0" i="0" u="none" strike="noStrike" kern="1200" dirty="0" smtClean="0">
                          <a:solidFill>
                            <a:srgbClr val="000000"/>
                          </a:solidFill>
                          <a:effectLst/>
                          <a:latin typeface="Calibri" panose="020F0502020204030204" pitchFamily="34" charset="0"/>
                          <a:ea typeface="+mn-ea"/>
                          <a:cs typeface="+mn-cs"/>
                        </a:rPr>
                        <a:t>52%</a:t>
                      </a:r>
                      <a:endParaRPr lang="es-ES" sz="2000" b="0" i="0" u="none" strike="noStrike" kern="1200" dirty="0">
                        <a:solidFill>
                          <a:srgbClr val="000000"/>
                        </a:solidFill>
                        <a:effectLst/>
                        <a:latin typeface="Calibri" panose="020F0502020204030204" pitchFamily="34" charset="0"/>
                        <a:ea typeface="+mn-ea"/>
                        <a:cs typeface="+mn-cs"/>
                      </a:endParaRPr>
                    </a:p>
                  </a:txBody>
                  <a:tcPr marL="9525" marR="9525" marT="9525" marB="0" anchor="ctr"/>
                </a:tc>
                <a:tc>
                  <a:txBody>
                    <a:bodyPr/>
                    <a:lstStyle/>
                    <a:p>
                      <a:pPr marL="0" algn="ctr" defTabSz="914400" rtl="0" eaLnBrk="1" fontAlgn="b" latinLnBrk="0" hangingPunct="1"/>
                      <a:r>
                        <a:rPr lang="es-ES" sz="2000" b="0" i="0" u="none" strike="noStrike" kern="1200" dirty="0" smtClean="0">
                          <a:solidFill>
                            <a:srgbClr val="000000"/>
                          </a:solidFill>
                          <a:effectLst/>
                          <a:latin typeface="Calibri" panose="020F0502020204030204" pitchFamily="34" charset="0"/>
                          <a:ea typeface="+mn-ea"/>
                          <a:cs typeface="+mn-cs"/>
                        </a:rPr>
                        <a:t>     1,385,785,977 </a:t>
                      </a:r>
                      <a:endParaRPr lang="es-ES" sz="2000" b="0" i="0" u="none" strike="noStrike" kern="1200" dirty="0">
                        <a:solidFill>
                          <a:srgbClr val="000000"/>
                        </a:solidFill>
                        <a:effectLst/>
                        <a:latin typeface="Calibri" panose="020F0502020204030204" pitchFamily="34" charset="0"/>
                        <a:ea typeface="+mn-ea"/>
                        <a:cs typeface="+mn-cs"/>
                      </a:endParaRPr>
                    </a:p>
                  </a:txBody>
                  <a:tcPr marL="9525" marR="9525" marT="9525" marB="0" anchor="ctr"/>
                </a:tc>
                <a:extLst>
                  <a:ext uri="{0D108BD9-81ED-4DB2-BD59-A6C34878D82A}">
                    <a16:rowId xmlns:a16="http://schemas.microsoft.com/office/drawing/2014/main" val="1734472095"/>
                  </a:ext>
                </a:extLst>
              </a:tr>
              <a:tr h="393106">
                <a:tc>
                  <a:txBody>
                    <a:bodyPr/>
                    <a:lstStyle/>
                    <a:p>
                      <a:pPr algn="l" fontAlgn="b"/>
                      <a:r>
                        <a:rPr lang="es-ES" sz="1800" b="1" u="none" strike="noStrike" dirty="0">
                          <a:effectLst/>
                        </a:rPr>
                        <a:t>ARL</a:t>
                      </a:r>
                      <a:endParaRPr lang="es-ES" sz="1800" b="1"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c>
                  <a:txBody>
                    <a:bodyPr/>
                    <a:lstStyle/>
                    <a:p>
                      <a:pPr algn="r" fontAlgn="b"/>
                      <a:r>
                        <a:rPr lang="es-CO" sz="1800" b="0" i="0" u="none" strike="noStrike" dirty="0" smtClean="0">
                          <a:solidFill>
                            <a:srgbClr val="000000"/>
                          </a:solidFill>
                          <a:effectLst/>
                          <a:latin typeface="Calibri" panose="020F0502020204030204" pitchFamily="34" charset="0"/>
                        </a:rPr>
                        <a:t>73.715.274</a:t>
                      </a:r>
                      <a:endParaRPr lang="es-ES" sz="1800" b="0"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c>
                  <a:txBody>
                    <a:bodyPr/>
                    <a:lstStyle/>
                    <a:p>
                      <a:pPr marL="0" algn="ctr" defTabSz="914400" rtl="0" eaLnBrk="1" fontAlgn="b" latinLnBrk="0" hangingPunct="1"/>
                      <a:r>
                        <a:rPr lang="es-ES" sz="2000" b="0" i="0" u="none" strike="noStrike" kern="1200" dirty="0">
                          <a:solidFill>
                            <a:srgbClr val="000000"/>
                          </a:solidFill>
                          <a:effectLst/>
                          <a:latin typeface="Calibri" panose="020F0502020204030204" pitchFamily="34" charset="0"/>
                          <a:ea typeface="+mn-ea"/>
                          <a:cs typeface="+mn-cs"/>
                        </a:rPr>
                        <a:t>1,0%</a:t>
                      </a:r>
                    </a:p>
                  </a:txBody>
                  <a:tcPr marL="9525" marR="9525" marT="9525" marB="0" anchor="ctr">
                    <a:solidFill>
                      <a:schemeClr val="bg1">
                        <a:lumMod val="95000"/>
                      </a:schemeClr>
                    </a:solidFill>
                  </a:tcPr>
                </a:tc>
                <a:tc>
                  <a:txBody>
                    <a:bodyPr/>
                    <a:lstStyle/>
                    <a:p>
                      <a:pPr algn="r" fontAlgn="b"/>
                      <a:r>
                        <a:rPr lang="es-CO" sz="1800" b="0" i="0" u="none" strike="noStrike" dirty="0" smtClean="0">
                          <a:solidFill>
                            <a:srgbClr val="000000"/>
                          </a:solidFill>
                          <a:effectLst/>
                          <a:latin typeface="Calibri" panose="020F0502020204030204" pitchFamily="34" charset="0"/>
                        </a:rPr>
                        <a:t>123,045,023</a:t>
                      </a:r>
                      <a:endParaRPr lang="es-ES" sz="1800" b="0"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c>
                  <a:txBody>
                    <a:bodyPr/>
                    <a:lstStyle/>
                    <a:p>
                      <a:pPr marL="0" algn="ctr" defTabSz="914400" rtl="0" eaLnBrk="1" fontAlgn="b" latinLnBrk="0" hangingPunct="1"/>
                      <a:r>
                        <a:rPr lang="es-CO" sz="2000" b="0" i="0" u="none" strike="noStrike" kern="1200" dirty="0" smtClean="0">
                          <a:solidFill>
                            <a:srgbClr val="000000"/>
                          </a:solidFill>
                          <a:effectLst/>
                          <a:latin typeface="Calibri" panose="020F0502020204030204" pitchFamily="34" charset="0"/>
                          <a:ea typeface="+mn-ea"/>
                          <a:cs typeface="+mn-cs"/>
                        </a:rPr>
                        <a:t>1%</a:t>
                      </a:r>
                      <a:endParaRPr lang="es-ES" sz="2000" b="0" i="0" u="none" strike="noStrike" kern="1200" dirty="0">
                        <a:solidFill>
                          <a:srgbClr val="000000"/>
                        </a:solidFill>
                        <a:effectLst/>
                        <a:latin typeface="Calibri" panose="020F0502020204030204" pitchFamily="34" charset="0"/>
                        <a:ea typeface="+mn-ea"/>
                        <a:cs typeface="+mn-cs"/>
                      </a:endParaRPr>
                    </a:p>
                  </a:txBody>
                  <a:tcPr marL="9525" marR="9525" marT="9525" marB="0" anchor="ctr">
                    <a:solidFill>
                      <a:schemeClr val="bg1">
                        <a:lumMod val="95000"/>
                      </a:schemeClr>
                    </a:solidFill>
                  </a:tcPr>
                </a:tc>
                <a:tc>
                  <a:txBody>
                    <a:bodyPr/>
                    <a:lstStyle/>
                    <a:p>
                      <a:pPr marL="0" algn="ctr" defTabSz="914400" rtl="0" eaLnBrk="1" fontAlgn="b" latinLnBrk="0" hangingPunct="1"/>
                      <a:r>
                        <a:rPr lang="es-ES" sz="2000" b="0" i="0" u="none" strike="noStrike" kern="1200" dirty="0" smtClean="0">
                          <a:solidFill>
                            <a:srgbClr val="000000"/>
                          </a:solidFill>
                          <a:effectLst/>
                          <a:latin typeface="Calibri" panose="020F0502020204030204" pitchFamily="34" charset="0"/>
                          <a:ea typeface="+mn-ea"/>
                          <a:cs typeface="+mn-cs"/>
                        </a:rPr>
                        <a:t>           49,329,749</a:t>
                      </a:r>
                      <a:endParaRPr lang="es-ES" sz="2000" b="0" i="0" u="none" strike="noStrike" kern="1200" dirty="0">
                        <a:solidFill>
                          <a:srgbClr val="000000"/>
                        </a:solidFill>
                        <a:effectLst/>
                        <a:latin typeface="Calibri" panose="020F0502020204030204" pitchFamily="34" charset="0"/>
                        <a:ea typeface="+mn-ea"/>
                        <a:cs typeface="+mn-cs"/>
                      </a:endParaRPr>
                    </a:p>
                  </a:txBody>
                  <a:tcPr marL="9525" marR="9525" marT="9525" marB="0" anchor="ctr">
                    <a:solidFill>
                      <a:schemeClr val="bg1">
                        <a:lumMod val="95000"/>
                      </a:schemeClr>
                    </a:solidFill>
                  </a:tcPr>
                </a:tc>
                <a:extLst>
                  <a:ext uri="{0D108BD9-81ED-4DB2-BD59-A6C34878D82A}">
                    <a16:rowId xmlns:a16="http://schemas.microsoft.com/office/drawing/2014/main" val="2293060553"/>
                  </a:ext>
                </a:extLst>
              </a:tr>
              <a:tr h="331496">
                <a:tc>
                  <a:txBody>
                    <a:bodyPr/>
                    <a:lstStyle/>
                    <a:p>
                      <a:pPr algn="l" fontAlgn="b"/>
                      <a:r>
                        <a:rPr lang="es-ES" sz="1800" b="1" u="none" strike="noStrike" dirty="0">
                          <a:effectLst/>
                        </a:rPr>
                        <a:t>SOAT</a:t>
                      </a:r>
                      <a:endParaRPr lang="es-ES"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b"/>
                      <a:r>
                        <a:rPr lang="es-CO" sz="1800" b="0" i="0" u="none" strike="noStrike" dirty="0" smtClean="0">
                          <a:solidFill>
                            <a:srgbClr val="000000"/>
                          </a:solidFill>
                          <a:effectLst/>
                          <a:latin typeface="Calibri" panose="020F0502020204030204" pitchFamily="34" charset="0"/>
                        </a:rPr>
                        <a:t>277.852.534</a:t>
                      </a:r>
                      <a:endParaRPr lang="es-E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marL="0" algn="ctr" defTabSz="914400" rtl="0" eaLnBrk="1" fontAlgn="b" latinLnBrk="0" hangingPunct="1"/>
                      <a:r>
                        <a:rPr lang="es-ES" sz="2000" b="0" i="0" u="none" strike="noStrike" kern="1200" dirty="0">
                          <a:solidFill>
                            <a:srgbClr val="000000"/>
                          </a:solidFill>
                          <a:effectLst/>
                          <a:latin typeface="Calibri" panose="020F0502020204030204" pitchFamily="34" charset="0"/>
                          <a:ea typeface="+mn-ea"/>
                          <a:cs typeface="+mn-cs"/>
                        </a:rPr>
                        <a:t>3,6%</a:t>
                      </a:r>
                    </a:p>
                  </a:txBody>
                  <a:tcPr marL="9525" marR="9525" marT="9525" marB="0" anchor="ctr"/>
                </a:tc>
                <a:tc>
                  <a:txBody>
                    <a:bodyPr/>
                    <a:lstStyle/>
                    <a:p>
                      <a:pPr algn="r" fontAlgn="b"/>
                      <a:r>
                        <a:rPr lang="es-CO" sz="1800" b="0" i="0" u="none" strike="noStrike" dirty="0" smtClean="0">
                          <a:solidFill>
                            <a:srgbClr val="000000"/>
                          </a:solidFill>
                          <a:effectLst/>
                          <a:latin typeface="Calibri" panose="020F0502020204030204" pitchFamily="34" charset="0"/>
                        </a:rPr>
                        <a:t>752,687,472</a:t>
                      </a:r>
                      <a:endParaRPr lang="es-E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marL="0" algn="ctr" defTabSz="914400" rtl="0" eaLnBrk="1" fontAlgn="b" latinLnBrk="0" hangingPunct="1"/>
                      <a:r>
                        <a:rPr lang="es-CO" sz="2000" b="0" i="0" u="none" strike="noStrike" kern="1200" dirty="0" smtClean="0">
                          <a:solidFill>
                            <a:srgbClr val="000000"/>
                          </a:solidFill>
                          <a:effectLst/>
                          <a:latin typeface="Calibri" panose="020F0502020204030204" pitchFamily="34" charset="0"/>
                          <a:ea typeface="+mn-ea"/>
                          <a:cs typeface="+mn-cs"/>
                        </a:rPr>
                        <a:t>7%</a:t>
                      </a:r>
                      <a:endParaRPr lang="es-ES" sz="2000" b="0" i="0" u="none" strike="noStrike" kern="1200" dirty="0">
                        <a:solidFill>
                          <a:srgbClr val="000000"/>
                        </a:solidFill>
                        <a:effectLst/>
                        <a:latin typeface="Calibri" panose="020F0502020204030204" pitchFamily="34" charset="0"/>
                        <a:ea typeface="+mn-ea"/>
                        <a:cs typeface="+mn-cs"/>
                      </a:endParaRPr>
                    </a:p>
                  </a:txBody>
                  <a:tcPr marL="9525" marR="9525" marT="9525" marB="0" anchor="ctr"/>
                </a:tc>
                <a:tc>
                  <a:txBody>
                    <a:bodyPr/>
                    <a:lstStyle/>
                    <a:p>
                      <a:pPr marL="0" algn="ctr" defTabSz="914400" rtl="0" eaLnBrk="1" fontAlgn="b" latinLnBrk="0" hangingPunct="1"/>
                      <a:r>
                        <a:rPr lang="es-ES" sz="2000" b="0" i="0" u="none" strike="noStrike" kern="1200" dirty="0" smtClean="0">
                          <a:solidFill>
                            <a:srgbClr val="000000"/>
                          </a:solidFill>
                          <a:effectLst/>
                          <a:latin typeface="Calibri" panose="020F0502020204030204" pitchFamily="34" charset="0"/>
                          <a:ea typeface="+mn-ea"/>
                          <a:cs typeface="+mn-cs"/>
                        </a:rPr>
                        <a:t>         474,834,938 </a:t>
                      </a:r>
                      <a:endParaRPr lang="es-ES" sz="2000" b="0" i="0" u="none" strike="noStrike" kern="1200" dirty="0">
                        <a:solidFill>
                          <a:srgbClr val="000000"/>
                        </a:solidFill>
                        <a:effectLst/>
                        <a:latin typeface="Calibri" panose="020F0502020204030204" pitchFamily="34" charset="0"/>
                        <a:ea typeface="+mn-ea"/>
                        <a:cs typeface="+mn-cs"/>
                      </a:endParaRPr>
                    </a:p>
                  </a:txBody>
                  <a:tcPr marL="9525" marR="9525" marT="9525" marB="0" anchor="ctr"/>
                </a:tc>
                <a:extLst>
                  <a:ext uri="{0D108BD9-81ED-4DB2-BD59-A6C34878D82A}">
                    <a16:rowId xmlns:a16="http://schemas.microsoft.com/office/drawing/2014/main" val="2356162772"/>
                  </a:ext>
                </a:extLst>
              </a:tr>
              <a:tr h="369259">
                <a:tc>
                  <a:txBody>
                    <a:bodyPr/>
                    <a:lstStyle/>
                    <a:p>
                      <a:pPr algn="l" fontAlgn="b"/>
                      <a:r>
                        <a:rPr lang="es-ES" sz="1800" b="1" u="none" strike="noStrike" dirty="0">
                          <a:effectLst/>
                        </a:rPr>
                        <a:t>OTRAS</a:t>
                      </a:r>
                      <a:endParaRPr lang="es-ES" sz="1800" b="1"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c>
                  <a:txBody>
                    <a:bodyPr/>
                    <a:lstStyle/>
                    <a:p>
                      <a:pPr algn="r" fontAlgn="b"/>
                      <a:r>
                        <a:rPr lang="es-CO" sz="1800" b="0" i="0" u="none" strike="noStrike" dirty="0" smtClean="0">
                          <a:solidFill>
                            <a:srgbClr val="000000"/>
                          </a:solidFill>
                          <a:effectLst/>
                          <a:latin typeface="Calibri" panose="020F0502020204030204" pitchFamily="34" charset="0"/>
                        </a:rPr>
                        <a:t>1.007.515.390</a:t>
                      </a:r>
                      <a:endParaRPr lang="es-ES" sz="1800" b="0"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c>
                  <a:txBody>
                    <a:bodyPr/>
                    <a:lstStyle/>
                    <a:p>
                      <a:pPr marL="0" algn="ctr" defTabSz="914400" rtl="0" eaLnBrk="1" fontAlgn="b" latinLnBrk="0" hangingPunct="1"/>
                      <a:r>
                        <a:rPr lang="es-ES" sz="2000" b="0" i="0" u="none" strike="noStrike" kern="1200" dirty="0">
                          <a:solidFill>
                            <a:srgbClr val="000000"/>
                          </a:solidFill>
                          <a:effectLst/>
                          <a:latin typeface="Calibri" panose="020F0502020204030204" pitchFamily="34" charset="0"/>
                          <a:ea typeface="+mn-ea"/>
                          <a:cs typeface="+mn-cs"/>
                        </a:rPr>
                        <a:t>13,0%</a:t>
                      </a:r>
                    </a:p>
                  </a:txBody>
                  <a:tcPr marL="9525" marR="9525" marT="9525" marB="0" anchor="ctr">
                    <a:solidFill>
                      <a:schemeClr val="bg1">
                        <a:lumMod val="95000"/>
                      </a:schemeClr>
                    </a:solidFill>
                  </a:tcPr>
                </a:tc>
                <a:tc>
                  <a:txBody>
                    <a:bodyPr/>
                    <a:lstStyle/>
                    <a:p>
                      <a:pPr algn="r" fontAlgn="b"/>
                      <a:r>
                        <a:rPr lang="es-CO" sz="1800" b="0" i="0" u="none" strike="noStrike" dirty="0" smtClean="0">
                          <a:solidFill>
                            <a:srgbClr val="000000"/>
                          </a:solidFill>
                          <a:effectLst/>
                          <a:latin typeface="Calibri" panose="020F0502020204030204" pitchFamily="34" charset="0"/>
                        </a:rPr>
                        <a:t>1,046,175,427</a:t>
                      </a:r>
                      <a:endParaRPr lang="es-ES" sz="1800" b="0"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c>
                  <a:txBody>
                    <a:bodyPr/>
                    <a:lstStyle/>
                    <a:p>
                      <a:pPr marL="0" algn="ctr" defTabSz="914400" rtl="0" eaLnBrk="1" fontAlgn="b" latinLnBrk="0" hangingPunct="1"/>
                      <a:r>
                        <a:rPr lang="es-CO" sz="2000" b="0" i="0" u="none" strike="noStrike" kern="1200" dirty="0" smtClean="0">
                          <a:solidFill>
                            <a:srgbClr val="000000"/>
                          </a:solidFill>
                          <a:effectLst/>
                          <a:latin typeface="Calibri" panose="020F0502020204030204" pitchFamily="34" charset="0"/>
                          <a:ea typeface="+mn-ea"/>
                          <a:cs typeface="+mn-cs"/>
                        </a:rPr>
                        <a:t>9%</a:t>
                      </a:r>
                      <a:endParaRPr lang="es-ES" sz="2000" b="0" i="0" u="none" strike="noStrike" kern="1200" dirty="0">
                        <a:solidFill>
                          <a:srgbClr val="000000"/>
                        </a:solidFill>
                        <a:effectLst/>
                        <a:latin typeface="Calibri" panose="020F0502020204030204" pitchFamily="34" charset="0"/>
                        <a:ea typeface="+mn-ea"/>
                        <a:cs typeface="+mn-cs"/>
                      </a:endParaRPr>
                    </a:p>
                  </a:txBody>
                  <a:tcPr marL="9525" marR="9525" marT="9525" marB="0" anchor="ctr">
                    <a:solidFill>
                      <a:schemeClr val="bg1">
                        <a:lumMod val="95000"/>
                      </a:schemeClr>
                    </a:solidFill>
                  </a:tcPr>
                </a:tc>
                <a:tc>
                  <a:txBody>
                    <a:bodyPr/>
                    <a:lstStyle/>
                    <a:p>
                      <a:pPr marL="0" algn="ctr" defTabSz="914400" rtl="0" eaLnBrk="1" fontAlgn="b" latinLnBrk="0" hangingPunct="1"/>
                      <a:r>
                        <a:rPr lang="es-ES" sz="2000" b="0" i="0" u="none" strike="noStrike" kern="1200" dirty="0" smtClean="0">
                          <a:solidFill>
                            <a:srgbClr val="000000"/>
                          </a:solidFill>
                          <a:effectLst/>
                          <a:latin typeface="Calibri" panose="020F0502020204030204" pitchFamily="34" charset="0"/>
                          <a:ea typeface="+mn-ea"/>
                          <a:cs typeface="+mn-cs"/>
                        </a:rPr>
                        <a:t>         38,660,037 </a:t>
                      </a:r>
                      <a:endParaRPr lang="es-ES" sz="2000" b="0" i="0" u="none" strike="noStrike" kern="1200" dirty="0">
                        <a:solidFill>
                          <a:srgbClr val="000000"/>
                        </a:solidFill>
                        <a:effectLst/>
                        <a:latin typeface="Calibri" panose="020F0502020204030204" pitchFamily="34" charset="0"/>
                        <a:ea typeface="+mn-ea"/>
                        <a:cs typeface="+mn-cs"/>
                      </a:endParaRPr>
                    </a:p>
                  </a:txBody>
                  <a:tcPr marL="9525" marR="9525" marT="9525" marB="0" anchor="ctr">
                    <a:solidFill>
                      <a:schemeClr val="bg1">
                        <a:lumMod val="95000"/>
                      </a:schemeClr>
                    </a:solidFill>
                  </a:tcPr>
                </a:tc>
                <a:extLst>
                  <a:ext uri="{0D108BD9-81ED-4DB2-BD59-A6C34878D82A}">
                    <a16:rowId xmlns:a16="http://schemas.microsoft.com/office/drawing/2014/main" val="3980266419"/>
                  </a:ext>
                </a:extLst>
              </a:tr>
              <a:tr h="444617">
                <a:tc>
                  <a:txBody>
                    <a:bodyPr/>
                    <a:lstStyle/>
                    <a:p>
                      <a:pPr algn="l" fontAlgn="b"/>
                      <a:r>
                        <a:rPr lang="es-ES" sz="1800" b="1" u="none" strike="noStrike" dirty="0">
                          <a:effectLst/>
                        </a:rPr>
                        <a:t>TOTAL</a:t>
                      </a:r>
                      <a:endParaRPr lang="es-ES"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b"/>
                      <a:r>
                        <a:rPr lang="es-CO" sz="1800" b="1" i="0" u="none" strike="noStrike" dirty="0" smtClean="0">
                          <a:solidFill>
                            <a:srgbClr val="000000"/>
                          </a:solidFill>
                          <a:effectLst/>
                          <a:latin typeface="Calibri" panose="020F0502020204030204" pitchFamily="34" charset="0"/>
                        </a:rPr>
                        <a:t>7.756.259.892</a:t>
                      </a:r>
                      <a:endParaRPr lang="es-ES"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marL="0" algn="ctr" defTabSz="914400" rtl="0" eaLnBrk="1" fontAlgn="b" latinLnBrk="0" hangingPunct="1"/>
                      <a:r>
                        <a:rPr lang="es-ES" sz="2000" b="1" i="0" u="none" strike="noStrike" kern="1200" dirty="0">
                          <a:solidFill>
                            <a:srgbClr val="000000"/>
                          </a:solidFill>
                          <a:effectLst/>
                          <a:latin typeface="Calibri" panose="020F0502020204030204" pitchFamily="34" charset="0"/>
                          <a:ea typeface="+mn-ea"/>
                          <a:cs typeface="+mn-cs"/>
                        </a:rPr>
                        <a:t>100,0%</a:t>
                      </a:r>
                    </a:p>
                  </a:txBody>
                  <a:tcPr marL="9525" marR="9525" marT="9525" marB="0" anchor="ctr"/>
                </a:tc>
                <a:tc>
                  <a:txBody>
                    <a:bodyPr/>
                    <a:lstStyle/>
                    <a:p>
                      <a:pPr algn="r" fontAlgn="b"/>
                      <a:r>
                        <a:rPr lang="es-CO" sz="1800" b="1" i="0" u="none" strike="noStrike" dirty="0" smtClean="0">
                          <a:solidFill>
                            <a:srgbClr val="000000"/>
                          </a:solidFill>
                          <a:effectLst/>
                          <a:latin typeface="Calibri" panose="020F0502020204030204" pitchFamily="34" charset="0"/>
                        </a:rPr>
                        <a:t>11,490,970,806</a:t>
                      </a:r>
                      <a:endParaRPr lang="es-ES"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marL="0" algn="ctr" defTabSz="914400" rtl="0" eaLnBrk="1" fontAlgn="b" latinLnBrk="0" hangingPunct="1"/>
                      <a:r>
                        <a:rPr lang="es-ES" sz="2000" b="1" i="0" u="none" strike="noStrike" kern="1200" dirty="0">
                          <a:solidFill>
                            <a:srgbClr val="000000"/>
                          </a:solidFill>
                          <a:effectLst/>
                          <a:latin typeface="Calibri" panose="020F0502020204030204" pitchFamily="34" charset="0"/>
                          <a:ea typeface="+mn-ea"/>
                          <a:cs typeface="+mn-cs"/>
                        </a:rPr>
                        <a:t>100,0%</a:t>
                      </a:r>
                    </a:p>
                  </a:txBody>
                  <a:tcPr marL="9525" marR="9525" marT="9525" marB="0" anchor="ctr"/>
                </a:tc>
                <a:tc>
                  <a:txBody>
                    <a:bodyPr/>
                    <a:lstStyle/>
                    <a:p>
                      <a:pPr marL="0" algn="ctr" defTabSz="914400" rtl="0" eaLnBrk="1" fontAlgn="b" latinLnBrk="0" hangingPunct="1"/>
                      <a:r>
                        <a:rPr lang="es-ES" sz="2000" b="1" i="0" u="none" strike="noStrike" kern="1200" dirty="0" smtClean="0">
                          <a:solidFill>
                            <a:srgbClr val="000000"/>
                          </a:solidFill>
                          <a:effectLst/>
                          <a:latin typeface="Calibri" panose="020F0502020204030204" pitchFamily="34" charset="0"/>
                          <a:ea typeface="+mn-ea"/>
                          <a:cs typeface="+mn-cs"/>
                        </a:rPr>
                        <a:t>     3,734,710,914 </a:t>
                      </a:r>
                      <a:endParaRPr lang="es-ES" sz="2000" b="1" i="0" u="none" strike="noStrike" kern="1200" dirty="0">
                        <a:solidFill>
                          <a:srgbClr val="000000"/>
                        </a:solidFill>
                        <a:effectLst/>
                        <a:latin typeface="Calibri" panose="020F0502020204030204" pitchFamily="34" charset="0"/>
                        <a:ea typeface="+mn-ea"/>
                        <a:cs typeface="+mn-cs"/>
                      </a:endParaRPr>
                    </a:p>
                  </a:txBody>
                  <a:tcPr marL="9525" marR="9525" marT="9525" marB="0" anchor="ctr"/>
                </a:tc>
                <a:extLst>
                  <a:ext uri="{0D108BD9-81ED-4DB2-BD59-A6C34878D82A}">
                    <a16:rowId xmlns:a16="http://schemas.microsoft.com/office/drawing/2014/main" val="703460985"/>
                  </a:ext>
                </a:extLst>
              </a:tr>
            </a:tbl>
          </a:graphicData>
        </a:graphic>
      </p:graphicFrame>
      <p:sp>
        <p:nvSpPr>
          <p:cNvPr id="7" name="Subtítulo 2">
            <a:extLst>
              <a:ext uri="{FF2B5EF4-FFF2-40B4-BE49-F238E27FC236}">
                <a16:creationId xmlns:a16="http://schemas.microsoft.com/office/drawing/2014/main" id="{7B5BDAD4-FE42-4670-9B31-EACFB3062A4F}"/>
              </a:ext>
            </a:extLst>
          </p:cNvPr>
          <p:cNvSpPr txBox="1">
            <a:spLocks/>
          </p:cNvSpPr>
          <p:nvPr/>
        </p:nvSpPr>
        <p:spPr>
          <a:xfrm>
            <a:off x="4098921" y="5744138"/>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28783756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90833" y="252167"/>
            <a:ext cx="10597356" cy="1485900"/>
          </a:xfrm>
        </p:spPr>
        <p:txBody>
          <a:bodyPr>
            <a:normAutofit/>
          </a:bodyPr>
          <a:lstStyle/>
          <a:p>
            <a:r>
              <a:rPr lang="es-CO" sz="2800" b="1" dirty="0" smtClean="0">
                <a:solidFill>
                  <a:srgbClr val="006600"/>
                </a:solidFill>
              </a:rPr>
              <a:t>RECAUDO TODAS LAS ENTIDADES A 31 DE DICIEMBRE DE 2025 </a:t>
            </a:r>
            <a:endParaRPr lang="es-ES" sz="2800" dirty="0"/>
          </a:p>
        </p:txBody>
      </p:sp>
      <p:pic>
        <p:nvPicPr>
          <p:cNvPr id="5" name="Imagen 4">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5981700"/>
            <a:ext cx="2254199" cy="664811"/>
          </a:xfrm>
          <a:prstGeom prst="rect">
            <a:avLst/>
          </a:prstGeom>
        </p:spPr>
      </p:pic>
      <p:sp>
        <p:nvSpPr>
          <p:cNvPr id="7" name="Subtítulo 2">
            <a:extLst>
              <a:ext uri="{FF2B5EF4-FFF2-40B4-BE49-F238E27FC236}">
                <a16:creationId xmlns:a16="http://schemas.microsoft.com/office/drawing/2014/main" id="{7B5BDAD4-FE42-4670-9B31-EACFB3062A4F}"/>
              </a:ext>
            </a:extLst>
          </p:cNvPr>
          <p:cNvSpPr txBox="1">
            <a:spLocks/>
          </p:cNvSpPr>
          <p:nvPr/>
        </p:nvSpPr>
        <p:spPr>
          <a:xfrm>
            <a:off x="4098921" y="5744138"/>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graphicFrame>
        <p:nvGraphicFramePr>
          <p:cNvPr id="8" name="object 3"/>
          <p:cNvGraphicFramePr>
            <a:graphicFrameLocks noGrp="1"/>
          </p:cNvGraphicFramePr>
          <p:nvPr/>
        </p:nvGraphicFramePr>
        <p:xfrm>
          <a:off x="1624514" y="1514811"/>
          <a:ext cx="8313420" cy="3600450"/>
        </p:xfrm>
        <a:graphic>
          <a:graphicData uri="http://schemas.openxmlformats.org/drawingml/2006/table">
            <a:tbl>
              <a:tblPr firstRow="1" bandRow="1">
                <a:tableStyleId>{2D5ABB26-0587-4C30-8999-92F81FD0307C}</a:tableStyleId>
              </a:tblPr>
              <a:tblGrid>
                <a:gridCol w="6313170">
                  <a:extLst>
                    <a:ext uri="{9D8B030D-6E8A-4147-A177-3AD203B41FA5}">
                      <a16:colId xmlns:a16="http://schemas.microsoft.com/office/drawing/2014/main" val="20000"/>
                    </a:ext>
                  </a:extLst>
                </a:gridCol>
                <a:gridCol w="2000250">
                  <a:extLst>
                    <a:ext uri="{9D8B030D-6E8A-4147-A177-3AD203B41FA5}">
                      <a16:colId xmlns:a16="http://schemas.microsoft.com/office/drawing/2014/main" val="20001"/>
                    </a:ext>
                  </a:extLst>
                </a:gridCol>
              </a:tblGrid>
              <a:tr h="300355">
                <a:tc>
                  <a:txBody>
                    <a:bodyPr/>
                    <a:lstStyle/>
                    <a:p>
                      <a:pPr marL="13970" algn="ctr">
                        <a:lnSpc>
                          <a:spcPct val="100000"/>
                        </a:lnSpc>
                        <a:spcBef>
                          <a:spcPts val="85"/>
                        </a:spcBef>
                      </a:pPr>
                      <a:r>
                        <a:rPr sz="1750" b="1" spc="340" dirty="0">
                          <a:latin typeface="Calibri"/>
                          <a:cs typeface="Calibri"/>
                        </a:rPr>
                        <a:t>Recaudo</a:t>
                      </a:r>
                      <a:r>
                        <a:rPr sz="1750" b="1" spc="90" dirty="0">
                          <a:latin typeface="Calibri"/>
                          <a:cs typeface="Calibri"/>
                        </a:rPr>
                        <a:t> </a:t>
                      </a:r>
                      <a:r>
                        <a:rPr sz="1750" b="1" spc="330" dirty="0">
                          <a:latin typeface="Calibri"/>
                          <a:cs typeface="Calibri"/>
                        </a:rPr>
                        <a:t>por</a:t>
                      </a:r>
                      <a:r>
                        <a:rPr sz="1750" b="1" spc="40" dirty="0">
                          <a:latin typeface="Calibri"/>
                          <a:cs typeface="Calibri"/>
                        </a:rPr>
                        <a:t> </a:t>
                      </a:r>
                      <a:r>
                        <a:rPr sz="1750" b="1" spc="375" dirty="0">
                          <a:latin typeface="Calibri"/>
                          <a:cs typeface="Calibri"/>
                        </a:rPr>
                        <a:t>Régimen</a:t>
                      </a:r>
                      <a:r>
                        <a:rPr sz="1750" b="1" spc="100" dirty="0">
                          <a:latin typeface="Calibri"/>
                          <a:cs typeface="Calibri"/>
                        </a:rPr>
                        <a:t> </a:t>
                      </a:r>
                      <a:r>
                        <a:rPr sz="1750" b="1" spc="260" dirty="0">
                          <a:latin typeface="Calibri"/>
                          <a:cs typeface="Calibri"/>
                        </a:rPr>
                        <a:t>2025</a:t>
                      </a:r>
                      <a:endParaRPr sz="1750" dirty="0">
                        <a:latin typeface="Calibri"/>
                        <a:cs typeface="Calibri"/>
                      </a:endParaRPr>
                    </a:p>
                  </a:txBody>
                  <a:tcPr marL="0" marR="0" marT="10795" marB="0">
                    <a:lnL w="28575">
                      <a:solidFill>
                        <a:srgbClr val="000000"/>
                      </a:solidFill>
                      <a:prstDash val="solid"/>
                    </a:lnL>
                    <a:lnR w="28575">
                      <a:solidFill>
                        <a:srgbClr val="000000"/>
                      </a:solidFill>
                      <a:prstDash val="solid"/>
                    </a:lnR>
                    <a:lnT w="19050">
                      <a:solidFill>
                        <a:srgbClr val="000000"/>
                      </a:solidFill>
                      <a:prstDash val="solid"/>
                    </a:lnT>
                    <a:lnB w="19050">
                      <a:solidFill>
                        <a:srgbClr val="000000"/>
                      </a:solidFill>
                      <a:prstDash val="solid"/>
                    </a:lnB>
                    <a:solidFill>
                      <a:srgbClr val="00AF50"/>
                    </a:solidFill>
                  </a:tcPr>
                </a:tc>
                <a:tc>
                  <a:txBody>
                    <a:bodyPr/>
                    <a:lstStyle/>
                    <a:p>
                      <a:pPr marL="114300">
                        <a:lnSpc>
                          <a:spcPct val="100000"/>
                        </a:lnSpc>
                        <a:spcBef>
                          <a:spcPts val="85"/>
                        </a:spcBef>
                      </a:pPr>
                      <a:r>
                        <a:rPr sz="1750" b="1" spc="310" dirty="0">
                          <a:latin typeface="Calibri"/>
                          <a:cs typeface="Calibri"/>
                        </a:rPr>
                        <a:t>Valor</a:t>
                      </a:r>
                      <a:r>
                        <a:rPr sz="1750" b="1" spc="40" dirty="0">
                          <a:latin typeface="Calibri"/>
                          <a:cs typeface="Calibri"/>
                        </a:rPr>
                        <a:t> </a:t>
                      </a:r>
                      <a:r>
                        <a:rPr sz="1750" b="1" spc="310" dirty="0">
                          <a:latin typeface="Calibri"/>
                          <a:cs typeface="Calibri"/>
                        </a:rPr>
                        <a:t>recaudo</a:t>
                      </a:r>
                      <a:endParaRPr sz="1750">
                        <a:latin typeface="Calibri"/>
                        <a:cs typeface="Calibri"/>
                      </a:endParaRPr>
                    </a:p>
                  </a:txBody>
                  <a:tcPr marL="0" marR="0" marT="10795" marB="0">
                    <a:lnL w="28575">
                      <a:solidFill>
                        <a:srgbClr val="000000"/>
                      </a:solidFill>
                      <a:prstDash val="solid"/>
                    </a:lnL>
                    <a:lnR w="28575">
                      <a:solidFill>
                        <a:srgbClr val="000000"/>
                      </a:solidFill>
                      <a:prstDash val="solid"/>
                    </a:lnR>
                    <a:lnT w="19050">
                      <a:solidFill>
                        <a:srgbClr val="000000"/>
                      </a:solidFill>
                      <a:prstDash val="solid"/>
                    </a:lnT>
                    <a:lnB w="19050">
                      <a:solidFill>
                        <a:srgbClr val="000000"/>
                      </a:solidFill>
                      <a:prstDash val="solid"/>
                    </a:lnB>
                    <a:solidFill>
                      <a:srgbClr val="00AF50"/>
                    </a:solidFill>
                  </a:tcPr>
                </a:tc>
                <a:extLst>
                  <a:ext uri="{0D108BD9-81ED-4DB2-BD59-A6C34878D82A}">
                    <a16:rowId xmlns:a16="http://schemas.microsoft.com/office/drawing/2014/main" val="10000"/>
                  </a:ext>
                </a:extLst>
              </a:tr>
              <a:tr h="299720">
                <a:tc>
                  <a:txBody>
                    <a:bodyPr/>
                    <a:lstStyle/>
                    <a:p>
                      <a:pPr marL="51435">
                        <a:lnSpc>
                          <a:spcPct val="100000"/>
                        </a:lnSpc>
                        <a:spcBef>
                          <a:spcPts val="80"/>
                        </a:spcBef>
                      </a:pPr>
                      <a:r>
                        <a:rPr sz="1750" spc="350" dirty="0">
                          <a:latin typeface="Calibri"/>
                          <a:cs typeface="Calibri"/>
                        </a:rPr>
                        <a:t>ACCIDENTES</a:t>
                      </a:r>
                      <a:r>
                        <a:rPr sz="1750" spc="125" dirty="0">
                          <a:latin typeface="Calibri"/>
                          <a:cs typeface="Calibri"/>
                        </a:rPr>
                        <a:t> </a:t>
                      </a:r>
                      <a:r>
                        <a:rPr sz="1750" spc="370" dirty="0">
                          <a:latin typeface="Calibri"/>
                          <a:cs typeface="Calibri"/>
                        </a:rPr>
                        <a:t>DE</a:t>
                      </a:r>
                      <a:r>
                        <a:rPr sz="1750" spc="55" dirty="0">
                          <a:latin typeface="Calibri"/>
                          <a:cs typeface="Calibri"/>
                        </a:rPr>
                        <a:t> </a:t>
                      </a:r>
                      <a:r>
                        <a:rPr sz="1750" spc="350" dirty="0">
                          <a:latin typeface="Calibri"/>
                          <a:cs typeface="Calibri"/>
                        </a:rPr>
                        <a:t>TRANSITO</a:t>
                      </a:r>
                      <a:endParaRPr sz="1750">
                        <a:latin typeface="Calibri"/>
                        <a:cs typeface="Calibri"/>
                      </a:endParaRPr>
                    </a:p>
                  </a:txBody>
                  <a:tcPr marL="0" marR="0" marT="10160" marB="0">
                    <a:lnL w="28575">
                      <a:solidFill>
                        <a:srgbClr val="000000"/>
                      </a:solidFill>
                      <a:prstDash val="solid"/>
                    </a:lnL>
                    <a:lnR w="28575">
                      <a:solidFill>
                        <a:srgbClr val="000000"/>
                      </a:solidFill>
                      <a:prstDash val="solid"/>
                    </a:lnR>
                    <a:lnT w="19050">
                      <a:solidFill>
                        <a:srgbClr val="000000"/>
                      </a:solidFill>
                      <a:prstDash val="solid"/>
                    </a:lnT>
                    <a:lnB w="19050">
                      <a:solidFill>
                        <a:srgbClr val="000000"/>
                      </a:solidFill>
                      <a:prstDash val="solid"/>
                    </a:lnB>
                  </a:tcPr>
                </a:tc>
                <a:tc>
                  <a:txBody>
                    <a:bodyPr/>
                    <a:lstStyle/>
                    <a:p>
                      <a:pPr marR="29209" algn="r">
                        <a:lnSpc>
                          <a:spcPct val="100000"/>
                        </a:lnSpc>
                        <a:spcBef>
                          <a:spcPts val="80"/>
                        </a:spcBef>
                      </a:pPr>
                      <a:r>
                        <a:rPr sz="1750" spc="245" dirty="0">
                          <a:latin typeface="Calibri"/>
                          <a:cs typeface="Calibri"/>
                        </a:rPr>
                        <a:t>131.651.697</a:t>
                      </a:r>
                      <a:endParaRPr sz="1750">
                        <a:latin typeface="Calibri"/>
                        <a:cs typeface="Calibri"/>
                      </a:endParaRPr>
                    </a:p>
                  </a:txBody>
                  <a:tcPr marL="0" marR="0" marT="10160" marB="0">
                    <a:lnL w="28575">
                      <a:solidFill>
                        <a:srgbClr val="000000"/>
                      </a:solidFill>
                      <a:prstDash val="solid"/>
                    </a:lnL>
                    <a:lnR w="28575">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1"/>
                  </a:ext>
                </a:extLst>
              </a:tr>
              <a:tr h="300355">
                <a:tc>
                  <a:txBody>
                    <a:bodyPr/>
                    <a:lstStyle/>
                    <a:p>
                      <a:pPr marL="51435">
                        <a:lnSpc>
                          <a:spcPct val="100000"/>
                        </a:lnSpc>
                        <a:spcBef>
                          <a:spcPts val="80"/>
                        </a:spcBef>
                      </a:pPr>
                      <a:r>
                        <a:rPr sz="1750" spc="375" dirty="0">
                          <a:latin typeface="Calibri"/>
                          <a:cs typeface="Calibri"/>
                        </a:rPr>
                        <a:t>AMINISTRADORAS</a:t>
                      </a:r>
                      <a:r>
                        <a:rPr sz="1750" spc="130" dirty="0">
                          <a:latin typeface="Calibri"/>
                          <a:cs typeface="Calibri"/>
                        </a:rPr>
                        <a:t> </a:t>
                      </a:r>
                      <a:r>
                        <a:rPr sz="1750" spc="370" dirty="0">
                          <a:latin typeface="Calibri"/>
                          <a:cs typeface="Calibri"/>
                        </a:rPr>
                        <a:t>DE</a:t>
                      </a:r>
                      <a:r>
                        <a:rPr sz="1750" spc="60" dirty="0">
                          <a:latin typeface="Calibri"/>
                          <a:cs typeface="Calibri"/>
                        </a:rPr>
                        <a:t> </a:t>
                      </a:r>
                      <a:r>
                        <a:rPr sz="1750" spc="335" dirty="0">
                          <a:latin typeface="Calibri"/>
                          <a:cs typeface="Calibri"/>
                        </a:rPr>
                        <a:t>RIESGOS</a:t>
                      </a:r>
                      <a:r>
                        <a:rPr sz="1750" spc="130" dirty="0">
                          <a:latin typeface="Calibri"/>
                          <a:cs typeface="Calibri"/>
                        </a:rPr>
                        <a:t> </a:t>
                      </a:r>
                      <a:r>
                        <a:rPr sz="1750" spc="350" dirty="0">
                          <a:latin typeface="Calibri"/>
                          <a:cs typeface="Calibri"/>
                        </a:rPr>
                        <a:t>PROFESIONALES</a:t>
                      </a:r>
                      <a:endParaRPr sz="1750">
                        <a:latin typeface="Calibri"/>
                        <a:cs typeface="Calibri"/>
                      </a:endParaRPr>
                    </a:p>
                  </a:txBody>
                  <a:tcPr marL="0" marR="0" marT="10160" marB="0">
                    <a:lnL w="28575">
                      <a:solidFill>
                        <a:srgbClr val="000000"/>
                      </a:solidFill>
                      <a:prstDash val="solid"/>
                    </a:lnL>
                    <a:lnR w="28575">
                      <a:solidFill>
                        <a:srgbClr val="000000"/>
                      </a:solidFill>
                      <a:prstDash val="solid"/>
                    </a:lnR>
                    <a:lnT w="19050">
                      <a:solidFill>
                        <a:srgbClr val="000000"/>
                      </a:solidFill>
                      <a:prstDash val="solid"/>
                    </a:lnT>
                    <a:lnB w="19050">
                      <a:solidFill>
                        <a:srgbClr val="000000"/>
                      </a:solidFill>
                      <a:prstDash val="solid"/>
                    </a:lnB>
                  </a:tcPr>
                </a:tc>
                <a:tc>
                  <a:txBody>
                    <a:bodyPr/>
                    <a:lstStyle/>
                    <a:p>
                      <a:pPr marR="29209" algn="r">
                        <a:lnSpc>
                          <a:spcPct val="100000"/>
                        </a:lnSpc>
                        <a:spcBef>
                          <a:spcPts val="80"/>
                        </a:spcBef>
                      </a:pPr>
                      <a:r>
                        <a:rPr sz="1750" spc="245" dirty="0">
                          <a:latin typeface="Calibri"/>
                          <a:cs typeface="Calibri"/>
                        </a:rPr>
                        <a:t>106.559.237</a:t>
                      </a:r>
                      <a:endParaRPr sz="1750">
                        <a:latin typeface="Calibri"/>
                        <a:cs typeface="Calibri"/>
                      </a:endParaRPr>
                    </a:p>
                  </a:txBody>
                  <a:tcPr marL="0" marR="0" marT="10160" marB="0">
                    <a:lnL w="28575">
                      <a:solidFill>
                        <a:srgbClr val="000000"/>
                      </a:solidFill>
                      <a:prstDash val="solid"/>
                    </a:lnL>
                    <a:lnR w="28575">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2"/>
                  </a:ext>
                </a:extLst>
              </a:tr>
              <a:tr h="299720">
                <a:tc>
                  <a:txBody>
                    <a:bodyPr/>
                    <a:lstStyle/>
                    <a:p>
                      <a:pPr marL="51435">
                        <a:lnSpc>
                          <a:spcPct val="100000"/>
                        </a:lnSpc>
                        <a:spcBef>
                          <a:spcPts val="85"/>
                        </a:spcBef>
                      </a:pPr>
                      <a:r>
                        <a:rPr sz="1750" spc="385" dirty="0">
                          <a:latin typeface="Calibri"/>
                          <a:cs typeface="Calibri"/>
                        </a:rPr>
                        <a:t>ASEGURADORAS</a:t>
                      </a:r>
                      <a:r>
                        <a:rPr sz="1750" spc="114" dirty="0">
                          <a:latin typeface="Calibri"/>
                          <a:cs typeface="Calibri"/>
                        </a:rPr>
                        <a:t> </a:t>
                      </a:r>
                      <a:r>
                        <a:rPr sz="1750" spc="370" dirty="0">
                          <a:latin typeface="Calibri"/>
                          <a:cs typeface="Calibri"/>
                        </a:rPr>
                        <a:t>DE</a:t>
                      </a:r>
                      <a:r>
                        <a:rPr sz="1750" spc="50" dirty="0">
                          <a:latin typeface="Calibri"/>
                          <a:cs typeface="Calibri"/>
                        </a:rPr>
                        <a:t> </a:t>
                      </a:r>
                      <a:r>
                        <a:rPr sz="1750" spc="350" dirty="0">
                          <a:latin typeface="Calibri"/>
                          <a:cs typeface="Calibri"/>
                        </a:rPr>
                        <a:t>VIDA</a:t>
                      </a:r>
                      <a:endParaRPr sz="1750">
                        <a:latin typeface="Calibri"/>
                        <a:cs typeface="Calibri"/>
                      </a:endParaRPr>
                    </a:p>
                  </a:txBody>
                  <a:tcPr marL="0" marR="0" marT="10795" marB="0">
                    <a:lnL w="28575">
                      <a:solidFill>
                        <a:srgbClr val="000000"/>
                      </a:solidFill>
                      <a:prstDash val="solid"/>
                    </a:lnL>
                    <a:lnR w="28575">
                      <a:solidFill>
                        <a:srgbClr val="000000"/>
                      </a:solidFill>
                      <a:prstDash val="solid"/>
                    </a:lnR>
                    <a:lnT w="19050">
                      <a:solidFill>
                        <a:srgbClr val="000000"/>
                      </a:solidFill>
                      <a:prstDash val="solid"/>
                    </a:lnT>
                    <a:lnB w="19050">
                      <a:solidFill>
                        <a:srgbClr val="000000"/>
                      </a:solidFill>
                      <a:prstDash val="solid"/>
                    </a:lnB>
                  </a:tcPr>
                </a:tc>
                <a:tc>
                  <a:txBody>
                    <a:bodyPr/>
                    <a:lstStyle/>
                    <a:p>
                      <a:pPr marR="29845" algn="r">
                        <a:lnSpc>
                          <a:spcPct val="100000"/>
                        </a:lnSpc>
                        <a:spcBef>
                          <a:spcPts val="85"/>
                        </a:spcBef>
                      </a:pPr>
                      <a:r>
                        <a:rPr sz="1750" spc="245" dirty="0">
                          <a:latin typeface="Calibri"/>
                          <a:cs typeface="Calibri"/>
                        </a:rPr>
                        <a:t>10.689.759</a:t>
                      </a:r>
                      <a:endParaRPr sz="1750">
                        <a:latin typeface="Calibri"/>
                        <a:cs typeface="Calibri"/>
                      </a:endParaRPr>
                    </a:p>
                  </a:txBody>
                  <a:tcPr marL="0" marR="0" marT="10795" marB="0">
                    <a:lnL w="28575">
                      <a:solidFill>
                        <a:srgbClr val="000000"/>
                      </a:solidFill>
                      <a:prstDash val="solid"/>
                    </a:lnL>
                    <a:lnR w="28575">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3"/>
                  </a:ext>
                </a:extLst>
              </a:tr>
              <a:tr h="300355">
                <a:tc>
                  <a:txBody>
                    <a:bodyPr/>
                    <a:lstStyle/>
                    <a:p>
                      <a:pPr marL="51435">
                        <a:lnSpc>
                          <a:spcPct val="100000"/>
                        </a:lnSpc>
                        <a:spcBef>
                          <a:spcPts val="85"/>
                        </a:spcBef>
                      </a:pPr>
                      <a:r>
                        <a:rPr sz="1750" spc="350" dirty="0">
                          <a:latin typeface="Calibri"/>
                          <a:cs typeface="Calibri"/>
                        </a:rPr>
                        <a:t>ENTIDADES</a:t>
                      </a:r>
                      <a:r>
                        <a:rPr sz="1750" spc="135" dirty="0">
                          <a:latin typeface="Calibri"/>
                          <a:cs typeface="Calibri"/>
                        </a:rPr>
                        <a:t> </a:t>
                      </a:r>
                      <a:r>
                        <a:rPr sz="1750" spc="330" dirty="0">
                          <a:latin typeface="Calibri"/>
                          <a:cs typeface="Calibri"/>
                        </a:rPr>
                        <a:t>PARTICULARES</a:t>
                      </a:r>
                      <a:endParaRPr sz="1750">
                        <a:latin typeface="Calibri"/>
                        <a:cs typeface="Calibri"/>
                      </a:endParaRPr>
                    </a:p>
                  </a:txBody>
                  <a:tcPr marL="0" marR="0" marT="10795" marB="0">
                    <a:lnL w="28575">
                      <a:solidFill>
                        <a:srgbClr val="000000"/>
                      </a:solidFill>
                      <a:prstDash val="solid"/>
                    </a:lnL>
                    <a:lnR w="28575">
                      <a:solidFill>
                        <a:srgbClr val="000000"/>
                      </a:solidFill>
                      <a:prstDash val="solid"/>
                    </a:lnR>
                    <a:lnT w="19050">
                      <a:solidFill>
                        <a:srgbClr val="000000"/>
                      </a:solidFill>
                      <a:prstDash val="solid"/>
                    </a:lnT>
                    <a:lnB w="19050">
                      <a:solidFill>
                        <a:srgbClr val="000000"/>
                      </a:solidFill>
                      <a:prstDash val="solid"/>
                    </a:lnB>
                  </a:tcPr>
                </a:tc>
                <a:tc>
                  <a:txBody>
                    <a:bodyPr/>
                    <a:lstStyle/>
                    <a:p>
                      <a:pPr marR="29845" algn="r">
                        <a:lnSpc>
                          <a:spcPct val="100000"/>
                        </a:lnSpc>
                        <a:spcBef>
                          <a:spcPts val="85"/>
                        </a:spcBef>
                      </a:pPr>
                      <a:r>
                        <a:rPr sz="1750" spc="240" dirty="0">
                          <a:latin typeface="Calibri"/>
                          <a:cs typeface="Calibri"/>
                        </a:rPr>
                        <a:t>1.320.198.831</a:t>
                      </a:r>
                      <a:endParaRPr sz="1750">
                        <a:latin typeface="Calibri"/>
                        <a:cs typeface="Calibri"/>
                      </a:endParaRPr>
                    </a:p>
                  </a:txBody>
                  <a:tcPr marL="0" marR="0" marT="10795" marB="0">
                    <a:lnL w="28575">
                      <a:solidFill>
                        <a:srgbClr val="000000"/>
                      </a:solidFill>
                      <a:prstDash val="solid"/>
                    </a:lnL>
                    <a:lnR w="28575">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4"/>
                  </a:ext>
                </a:extLst>
              </a:tr>
              <a:tr h="299720">
                <a:tc>
                  <a:txBody>
                    <a:bodyPr/>
                    <a:lstStyle/>
                    <a:p>
                      <a:pPr marL="51435">
                        <a:lnSpc>
                          <a:spcPct val="100000"/>
                        </a:lnSpc>
                        <a:spcBef>
                          <a:spcPts val="80"/>
                        </a:spcBef>
                      </a:pPr>
                      <a:r>
                        <a:rPr sz="1750" spc="340" dirty="0">
                          <a:latin typeface="Calibri"/>
                          <a:cs typeface="Calibri"/>
                        </a:rPr>
                        <a:t>EPS</a:t>
                      </a:r>
                      <a:r>
                        <a:rPr sz="1750" spc="114" dirty="0">
                          <a:latin typeface="Calibri"/>
                          <a:cs typeface="Calibri"/>
                        </a:rPr>
                        <a:t> </a:t>
                      </a:r>
                      <a:r>
                        <a:rPr sz="1750" spc="350" dirty="0">
                          <a:latin typeface="Calibri"/>
                          <a:cs typeface="Calibri"/>
                        </a:rPr>
                        <a:t>CONTRIBUTIVO</a:t>
                      </a:r>
                      <a:endParaRPr sz="1750">
                        <a:latin typeface="Calibri"/>
                        <a:cs typeface="Calibri"/>
                      </a:endParaRPr>
                    </a:p>
                  </a:txBody>
                  <a:tcPr marL="0" marR="0" marT="10160" marB="0">
                    <a:lnL w="28575">
                      <a:solidFill>
                        <a:srgbClr val="000000"/>
                      </a:solidFill>
                      <a:prstDash val="solid"/>
                    </a:lnL>
                    <a:lnR w="28575">
                      <a:solidFill>
                        <a:srgbClr val="000000"/>
                      </a:solidFill>
                      <a:prstDash val="solid"/>
                    </a:lnR>
                    <a:lnT w="19050">
                      <a:solidFill>
                        <a:srgbClr val="000000"/>
                      </a:solidFill>
                      <a:prstDash val="solid"/>
                    </a:lnT>
                    <a:lnB w="19050">
                      <a:solidFill>
                        <a:srgbClr val="000000"/>
                      </a:solidFill>
                      <a:prstDash val="solid"/>
                    </a:lnB>
                  </a:tcPr>
                </a:tc>
                <a:tc>
                  <a:txBody>
                    <a:bodyPr/>
                    <a:lstStyle/>
                    <a:p>
                      <a:pPr marR="29845" algn="r">
                        <a:lnSpc>
                          <a:spcPct val="100000"/>
                        </a:lnSpc>
                        <a:spcBef>
                          <a:spcPts val="80"/>
                        </a:spcBef>
                      </a:pPr>
                      <a:r>
                        <a:rPr sz="1750" spc="240" dirty="0">
                          <a:latin typeface="Calibri"/>
                          <a:cs typeface="Calibri"/>
                        </a:rPr>
                        <a:t>5.580.156.668</a:t>
                      </a:r>
                      <a:endParaRPr sz="1750">
                        <a:latin typeface="Calibri"/>
                        <a:cs typeface="Calibri"/>
                      </a:endParaRPr>
                    </a:p>
                  </a:txBody>
                  <a:tcPr marL="0" marR="0" marT="10160" marB="0">
                    <a:lnL w="28575">
                      <a:solidFill>
                        <a:srgbClr val="000000"/>
                      </a:solidFill>
                      <a:prstDash val="solid"/>
                    </a:lnL>
                    <a:lnR w="28575">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5"/>
                  </a:ext>
                </a:extLst>
              </a:tr>
              <a:tr h="300355">
                <a:tc>
                  <a:txBody>
                    <a:bodyPr/>
                    <a:lstStyle/>
                    <a:p>
                      <a:pPr marL="51435">
                        <a:lnSpc>
                          <a:spcPct val="100000"/>
                        </a:lnSpc>
                        <a:spcBef>
                          <a:spcPts val="85"/>
                        </a:spcBef>
                      </a:pPr>
                      <a:r>
                        <a:rPr sz="1750" spc="380" dirty="0">
                          <a:latin typeface="Calibri"/>
                          <a:cs typeface="Calibri"/>
                        </a:rPr>
                        <a:t>OTRAS</a:t>
                      </a:r>
                      <a:r>
                        <a:rPr sz="1750" spc="114" dirty="0">
                          <a:latin typeface="Calibri"/>
                          <a:cs typeface="Calibri"/>
                        </a:rPr>
                        <a:t> </a:t>
                      </a:r>
                      <a:r>
                        <a:rPr sz="1750" spc="370" dirty="0">
                          <a:latin typeface="Calibri"/>
                          <a:cs typeface="Calibri"/>
                        </a:rPr>
                        <a:t>CUENTAS</a:t>
                      </a:r>
                      <a:r>
                        <a:rPr sz="1750" spc="114" dirty="0">
                          <a:latin typeface="Calibri"/>
                          <a:cs typeface="Calibri"/>
                        </a:rPr>
                        <a:t> </a:t>
                      </a:r>
                      <a:r>
                        <a:rPr sz="1750" spc="415" dirty="0">
                          <a:latin typeface="Calibri"/>
                          <a:cs typeface="Calibri"/>
                        </a:rPr>
                        <a:t>POR</a:t>
                      </a:r>
                      <a:r>
                        <a:rPr sz="1750" spc="75" dirty="0">
                          <a:latin typeface="Calibri"/>
                          <a:cs typeface="Calibri"/>
                        </a:rPr>
                        <a:t> </a:t>
                      </a:r>
                      <a:r>
                        <a:rPr sz="1750" spc="385" dirty="0">
                          <a:latin typeface="Calibri"/>
                          <a:cs typeface="Calibri"/>
                        </a:rPr>
                        <a:t>COBRAR</a:t>
                      </a:r>
                      <a:endParaRPr sz="1750">
                        <a:latin typeface="Calibri"/>
                        <a:cs typeface="Calibri"/>
                      </a:endParaRPr>
                    </a:p>
                  </a:txBody>
                  <a:tcPr marL="0" marR="0" marT="10795" marB="0">
                    <a:lnL w="28575">
                      <a:solidFill>
                        <a:srgbClr val="000000"/>
                      </a:solidFill>
                      <a:prstDash val="solid"/>
                    </a:lnL>
                    <a:lnR w="28575">
                      <a:solidFill>
                        <a:srgbClr val="000000"/>
                      </a:solidFill>
                      <a:prstDash val="solid"/>
                    </a:lnR>
                    <a:lnT w="19050">
                      <a:solidFill>
                        <a:srgbClr val="000000"/>
                      </a:solidFill>
                      <a:prstDash val="solid"/>
                    </a:lnT>
                    <a:lnB w="19050">
                      <a:solidFill>
                        <a:srgbClr val="000000"/>
                      </a:solidFill>
                      <a:prstDash val="solid"/>
                    </a:lnB>
                  </a:tcPr>
                </a:tc>
                <a:tc>
                  <a:txBody>
                    <a:bodyPr/>
                    <a:lstStyle/>
                    <a:p>
                      <a:pPr marR="29845" algn="r">
                        <a:lnSpc>
                          <a:spcPct val="100000"/>
                        </a:lnSpc>
                        <a:spcBef>
                          <a:spcPts val="85"/>
                        </a:spcBef>
                      </a:pPr>
                      <a:r>
                        <a:rPr sz="1750" spc="245" dirty="0">
                          <a:latin typeface="Calibri"/>
                          <a:cs typeface="Calibri"/>
                        </a:rPr>
                        <a:t>48.699.419</a:t>
                      </a:r>
                      <a:endParaRPr sz="1750">
                        <a:latin typeface="Calibri"/>
                        <a:cs typeface="Calibri"/>
                      </a:endParaRPr>
                    </a:p>
                  </a:txBody>
                  <a:tcPr marL="0" marR="0" marT="10795" marB="0">
                    <a:lnL w="28575">
                      <a:solidFill>
                        <a:srgbClr val="000000"/>
                      </a:solidFill>
                      <a:prstDash val="solid"/>
                    </a:lnL>
                    <a:lnR w="28575">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6"/>
                  </a:ext>
                </a:extLst>
              </a:tr>
              <a:tr h="299720">
                <a:tc>
                  <a:txBody>
                    <a:bodyPr/>
                    <a:lstStyle/>
                    <a:p>
                      <a:pPr marL="51435">
                        <a:lnSpc>
                          <a:spcPct val="100000"/>
                        </a:lnSpc>
                        <a:spcBef>
                          <a:spcPts val="85"/>
                        </a:spcBef>
                      </a:pPr>
                      <a:r>
                        <a:rPr sz="1750" spc="380" dirty="0">
                          <a:latin typeface="Calibri"/>
                          <a:cs typeface="Calibri"/>
                        </a:rPr>
                        <a:t>POBLACION</a:t>
                      </a:r>
                      <a:r>
                        <a:rPr sz="1750" spc="150" dirty="0">
                          <a:latin typeface="Calibri"/>
                          <a:cs typeface="Calibri"/>
                        </a:rPr>
                        <a:t> </a:t>
                      </a:r>
                      <a:r>
                        <a:rPr sz="1750" spc="385" dirty="0">
                          <a:latin typeface="Calibri"/>
                          <a:cs typeface="Calibri"/>
                        </a:rPr>
                        <a:t>POBRE</a:t>
                      </a:r>
                      <a:r>
                        <a:rPr sz="1750" spc="45" dirty="0">
                          <a:latin typeface="Calibri"/>
                          <a:cs typeface="Calibri"/>
                        </a:rPr>
                        <a:t> </a:t>
                      </a:r>
                      <a:r>
                        <a:rPr sz="1750" spc="484" dirty="0">
                          <a:latin typeface="Calibri"/>
                          <a:cs typeface="Calibri"/>
                        </a:rPr>
                        <a:t>NO</a:t>
                      </a:r>
                      <a:r>
                        <a:rPr sz="1750" spc="110" dirty="0">
                          <a:latin typeface="Calibri"/>
                          <a:cs typeface="Calibri"/>
                        </a:rPr>
                        <a:t> </a:t>
                      </a:r>
                      <a:r>
                        <a:rPr sz="1750" spc="370" dirty="0">
                          <a:latin typeface="Calibri"/>
                          <a:cs typeface="Calibri"/>
                        </a:rPr>
                        <a:t>ASEGURADA</a:t>
                      </a:r>
                      <a:endParaRPr sz="1750">
                        <a:latin typeface="Calibri"/>
                        <a:cs typeface="Calibri"/>
                      </a:endParaRPr>
                    </a:p>
                  </a:txBody>
                  <a:tcPr marL="0" marR="0" marT="10795" marB="0">
                    <a:lnL w="28575">
                      <a:solidFill>
                        <a:srgbClr val="000000"/>
                      </a:solidFill>
                      <a:prstDash val="solid"/>
                    </a:lnL>
                    <a:lnR w="28575">
                      <a:solidFill>
                        <a:srgbClr val="000000"/>
                      </a:solidFill>
                      <a:prstDash val="solid"/>
                    </a:lnR>
                    <a:lnT w="19050">
                      <a:solidFill>
                        <a:srgbClr val="000000"/>
                      </a:solidFill>
                      <a:prstDash val="solid"/>
                    </a:lnT>
                    <a:lnB w="19050">
                      <a:solidFill>
                        <a:srgbClr val="000000"/>
                      </a:solidFill>
                      <a:prstDash val="solid"/>
                    </a:lnB>
                  </a:tcPr>
                </a:tc>
                <a:tc>
                  <a:txBody>
                    <a:bodyPr/>
                    <a:lstStyle/>
                    <a:p>
                      <a:pPr marR="29209" algn="r">
                        <a:lnSpc>
                          <a:spcPct val="100000"/>
                        </a:lnSpc>
                        <a:spcBef>
                          <a:spcPts val="85"/>
                        </a:spcBef>
                      </a:pPr>
                      <a:r>
                        <a:rPr sz="1750" spc="245" dirty="0">
                          <a:latin typeface="Calibri"/>
                          <a:cs typeface="Calibri"/>
                        </a:rPr>
                        <a:t>392.471.478</a:t>
                      </a:r>
                      <a:endParaRPr sz="1750">
                        <a:latin typeface="Calibri"/>
                        <a:cs typeface="Calibri"/>
                      </a:endParaRPr>
                    </a:p>
                  </a:txBody>
                  <a:tcPr marL="0" marR="0" marT="10795" marB="0">
                    <a:lnL w="28575">
                      <a:solidFill>
                        <a:srgbClr val="000000"/>
                      </a:solidFill>
                      <a:prstDash val="solid"/>
                    </a:lnL>
                    <a:lnR w="28575">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7"/>
                  </a:ext>
                </a:extLst>
              </a:tr>
              <a:tr h="300355">
                <a:tc>
                  <a:txBody>
                    <a:bodyPr/>
                    <a:lstStyle/>
                    <a:p>
                      <a:pPr marL="51435">
                        <a:lnSpc>
                          <a:spcPct val="100000"/>
                        </a:lnSpc>
                        <a:spcBef>
                          <a:spcPts val="85"/>
                        </a:spcBef>
                      </a:pPr>
                      <a:r>
                        <a:rPr sz="1750" spc="345" dirty="0">
                          <a:latin typeface="Calibri"/>
                          <a:cs typeface="Calibri"/>
                        </a:rPr>
                        <a:t>REGIMEN</a:t>
                      </a:r>
                      <a:r>
                        <a:rPr sz="1750" spc="160" dirty="0">
                          <a:latin typeface="Calibri"/>
                          <a:cs typeface="Calibri"/>
                        </a:rPr>
                        <a:t> </a:t>
                      </a:r>
                      <a:r>
                        <a:rPr sz="1750" spc="320" dirty="0">
                          <a:latin typeface="Calibri"/>
                          <a:cs typeface="Calibri"/>
                        </a:rPr>
                        <a:t>ESPECIAL</a:t>
                      </a:r>
                      <a:endParaRPr sz="1750">
                        <a:latin typeface="Calibri"/>
                        <a:cs typeface="Calibri"/>
                      </a:endParaRPr>
                    </a:p>
                  </a:txBody>
                  <a:tcPr marL="0" marR="0" marT="10795" marB="0">
                    <a:lnL w="28575">
                      <a:solidFill>
                        <a:srgbClr val="000000"/>
                      </a:solidFill>
                      <a:prstDash val="solid"/>
                    </a:lnL>
                    <a:lnR w="28575">
                      <a:solidFill>
                        <a:srgbClr val="000000"/>
                      </a:solidFill>
                      <a:prstDash val="solid"/>
                    </a:lnR>
                    <a:lnT w="19050">
                      <a:solidFill>
                        <a:srgbClr val="000000"/>
                      </a:solidFill>
                      <a:prstDash val="solid"/>
                    </a:lnT>
                    <a:lnB w="19050">
                      <a:solidFill>
                        <a:srgbClr val="000000"/>
                      </a:solidFill>
                      <a:prstDash val="solid"/>
                    </a:lnB>
                  </a:tcPr>
                </a:tc>
                <a:tc>
                  <a:txBody>
                    <a:bodyPr/>
                    <a:lstStyle/>
                    <a:p>
                      <a:pPr marR="29209" algn="r">
                        <a:lnSpc>
                          <a:spcPct val="100000"/>
                        </a:lnSpc>
                        <a:spcBef>
                          <a:spcPts val="85"/>
                        </a:spcBef>
                      </a:pPr>
                      <a:r>
                        <a:rPr sz="1750" spc="245" dirty="0">
                          <a:latin typeface="Calibri"/>
                          <a:cs typeface="Calibri"/>
                        </a:rPr>
                        <a:t>110.044.489</a:t>
                      </a:r>
                      <a:endParaRPr sz="1750">
                        <a:latin typeface="Calibri"/>
                        <a:cs typeface="Calibri"/>
                      </a:endParaRPr>
                    </a:p>
                  </a:txBody>
                  <a:tcPr marL="0" marR="0" marT="10795" marB="0">
                    <a:lnL w="28575">
                      <a:solidFill>
                        <a:srgbClr val="000000"/>
                      </a:solidFill>
                      <a:prstDash val="solid"/>
                    </a:lnL>
                    <a:lnR w="28575">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8"/>
                  </a:ext>
                </a:extLst>
              </a:tr>
              <a:tr h="299720">
                <a:tc>
                  <a:txBody>
                    <a:bodyPr/>
                    <a:lstStyle/>
                    <a:p>
                      <a:pPr marL="51435">
                        <a:lnSpc>
                          <a:spcPct val="100000"/>
                        </a:lnSpc>
                        <a:spcBef>
                          <a:spcPts val="85"/>
                        </a:spcBef>
                      </a:pPr>
                      <a:r>
                        <a:rPr sz="1750" spc="345" dirty="0">
                          <a:latin typeface="Calibri"/>
                          <a:cs typeface="Calibri"/>
                        </a:rPr>
                        <a:t>REGIMEN</a:t>
                      </a:r>
                      <a:r>
                        <a:rPr sz="1750" spc="160" dirty="0">
                          <a:latin typeface="Calibri"/>
                          <a:cs typeface="Calibri"/>
                        </a:rPr>
                        <a:t> </a:t>
                      </a:r>
                      <a:r>
                        <a:rPr sz="1750" spc="340" dirty="0">
                          <a:latin typeface="Calibri"/>
                          <a:cs typeface="Calibri"/>
                        </a:rPr>
                        <a:t>SUBSIDIADO</a:t>
                      </a:r>
                      <a:endParaRPr sz="1750">
                        <a:latin typeface="Calibri"/>
                        <a:cs typeface="Calibri"/>
                      </a:endParaRPr>
                    </a:p>
                  </a:txBody>
                  <a:tcPr marL="0" marR="0" marT="10795" marB="0">
                    <a:lnL w="28575">
                      <a:solidFill>
                        <a:srgbClr val="000000"/>
                      </a:solidFill>
                      <a:prstDash val="solid"/>
                    </a:lnL>
                    <a:lnR w="28575">
                      <a:solidFill>
                        <a:srgbClr val="000000"/>
                      </a:solidFill>
                      <a:prstDash val="solid"/>
                    </a:lnR>
                    <a:lnT w="19050">
                      <a:solidFill>
                        <a:srgbClr val="000000"/>
                      </a:solidFill>
                      <a:prstDash val="solid"/>
                    </a:lnT>
                    <a:lnB w="19050">
                      <a:solidFill>
                        <a:srgbClr val="000000"/>
                      </a:solidFill>
                      <a:prstDash val="solid"/>
                    </a:lnB>
                  </a:tcPr>
                </a:tc>
                <a:tc>
                  <a:txBody>
                    <a:bodyPr/>
                    <a:lstStyle/>
                    <a:p>
                      <a:pPr marR="29845" algn="r">
                        <a:lnSpc>
                          <a:spcPct val="100000"/>
                        </a:lnSpc>
                        <a:spcBef>
                          <a:spcPts val="85"/>
                        </a:spcBef>
                      </a:pPr>
                      <a:r>
                        <a:rPr sz="1750" spc="240" dirty="0">
                          <a:latin typeface="Calibri"/>
                          <a:cs typeface="Calibri"/>
                        </a:rPr>
                        <a:t>3.934.946.379</a:t>
                      </a:r>
                      <a:endParaRPr sz="1750">
                        <a:latin typeface="Calibri"/>
                        <a:cs typeface="Calibri"/>
                      </a:endParaRPr>
                    </a:p>
                  </a:txBody>
                  <a:tcPr marL="0" marR="0" marT="10795" marB="0">
                    <a:lnL w="28575">
                      <a:solidFill>
                        <a:srgbClr val="000000"/>
                      </a:solidFill>
                      <a:prstDash val="solid"/>
                    </a:lnL>
                    <a:lnR w="28575">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9"/>
                  </a:ext>
                </a:extLst>
              </a:tr>
              <a:tr h="300355">
                <a:tc>
                  <a:txBody>
                    <a:bodyPr/>
                    <a:lstStyle/>
                    <a:p>
                      <a:pPr marL="51435">
                        <a:lnSpc>
                          <a:spcPct val="100000"/>
                        </a:lnSpc>
                        <a:spcBef>
                          <a:spcPts val="85"/>
                        </a:spcBef>
                      </a:pPr>
                      <a:r>
                        <a:rPr sz="1750" spc="360" dirty="0">
                          <a:latin typeface="Calibri"/>
                          <a:cs typeface="Calibri"/>
                        </a:rPr>
                        <a:t>SALUD</a:t>
                      </a:r>
                      <a:r>
                        <a:rPr sz="1750" spc="70" dirty="0">
                          <a:latin typeface="Calibri"/>
                          <a:cs typeface="Calibri"/>
                        </a:rPr>
                        <a:t> </a:t>
                      </a:r>
                      <a:r>
                        <a:rPr sz="1750" spc="320" dirty="0">
                          <a:latin typeface="Calibri"/>
                          <a:cs typeface="Calibri"/>
                        </a:rPr>
                        <a:t>PUBLICA</a:t>
                      </a:r>
                      <a:endParaRPr sz="1750">
                        <a:latin typeface="Calibri"/>
                        <a:cs typeface="Calibri"/>
                      </a:endParaRPr>
                    </a:p>
                  </a:txBody>
                  <a:tcPr marL="0" marR="0" marT="10795" marB="0">
                    <a:lnL w="28575">
                      <a:solidFill>
                        <a:srgbClr val="000000"/>
                      </a:solidFill>
                      <a:prstDash val="solid"/>
                    </a:lnL>
                    <a:lnR w="28575">
                      <a:solidFill>
                        <a:srgbClr val="000000"/>
                      </a:solidFill>
                      <a:prstDash val="solid"/>
                    </a:lnR>
                    <a:lnT w="19050">
                      <a:solidFill>
                        <a:srgbClr val="000000"/>
                      </a:solidFill>
                      <a:prstDash val="solid"/>
                    </a:lnT>
                    <a:lnB w="19050">
                      <a:solidFill>
                        <a:srgbClr val="000000"/>
                      </a:solidFill>
                      <a:prstDash val="solid"/>
                    </a:lnB>
                  </a:tcPr>
                </a:tc>
                <a:tc>
                  <a:txBody>
                    <a:bodyPr/>
                    <a:lstStyle/>
                    <a:p>
                      <a:pPr marR="29209" algn="r">
                        <a:lnSpc>
                          <a:spcPct val="100000"/>
                        </a:lnSpc>
                        <a:spcBef>
                          <a:spcPts val="85"/>
                        </a:spcBef>
                      </a:pPr>
                      <a:r>
                        <a:rPr sz="1750" spc="245" dirty="0">
                          <a:latin typeface="Calibri"/>
                          <a:cs typeface="Calibri"/>
                        </a:rPr>
                        <a:t>286.268.640</a:t>
                      </a:r>
                      <a:endParaRPr sz="1750">
                        <a:latin typeface="Calibri"/>
                        <a:cs typeface="Calibri"/>
                      </a:endParaRPr>
                    </a:p>
                  </a:txBody>
                  <a:tcPr marL="0" marR="0" marT="10795" marB="0">
                    <a:lnL w="28575">
                      <a:solidFill>
                        <a:srgbClr val="000000"/>
                      </a:solidFill>
                      <a:prstDash val="solid"/>
                    </a:lnL>
                    <a:lnR w="28575">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10"/>
                  </a:ext>
                </a:extLst>
              </a:tr>
              <a:tr h="299720">
                <a:tc>
                  <a:txBody>
                    <a:bodyPr/>
                    <a:lstStyle/>
                    <a:p>
                      <a:pPr marL="15240" algn="ctr">
                        <a:lnSpc>
                          <a:spcPct val="100000"/>
                        </a:lnSpc>
                        <a:spcBef>
                          <a:spcPts val="85"/>
                        </a:spcBef>
                      </a:pPr>
                      <a:r>
                        <a:rPr sz="1750" b="1" spc="260" dirty="0">
                          <a:latin typeface="Calibri"/>
                          <a:cs typeface="Calibri"/>
                        </a:rPr>
                        <a:t>Total</a:t>
                      </a:r>
                      <a:r>
                        <a:rPr sz="1750" b="1" spc="150" dirty="0">
                          <a:latin typeface="Calibri"/>
                          <a:cs typeface="Calibri"/>
                        </a:rPr>
                        <a:t> </a:t>
                      </a:r>
                      <a:r>
                        <a:rPr sz="1750" b="1" spc="300" dirty="0">
                          <a:latin typeface="Calibri"/>
                          <a:cs typeface="Calibri"/>
                        </a:rPr>
                        <a:t>general</a:t>
                      </a:r>
                      <a:endParaRPr sz="1750">
                        <a:latin typeface="Calibri"/>
                        <a:cs typeface="Calibri"/>
                      </a:endParaRPr>
                    </a:p>
                  </a:txBody>
                  <a:tcPr marL="0" marR="0" marT="10795" marB="0">
                    <a:lnL w="28575">
                      <a:solidFill>
                        <a:srgbClr val="000000"/>
                      </a:solidFill>
                      <a:prstDash val="solid"/>
                    </a:lnL>
                    <a:lnR w="28575">
                      <a:solidFill>
                        <a:srgbClr val="000000"/>
                      </a:solidFill>
                      <a:prstDash val="solid"/>
                    </a:lnR>
                    <a:lnT w="19050">
                      <a:solidFill>
                        <a:srgbClr val="000000"/>
                      </a:solidFill>
                      <a:prstDash val="solid"/>
                    </a:lnT>
                    <a:lnB w="19050">
                      <a:solidFill>
                        <a:srgbClr val="000000"/>
                      </a:solidFill>
                      <a:prstDash val="solid"/>
                    </a:lnB>
                    <a:solidFill>
                      <a:srgbClr val="00AF50"/>
                    </a:solidFill>
                  </a:tcPr>
                </a:tc>
                <a:tc>
                  <a:txBody>
                    <a:bodyPr/>
                    <a:lstStyle/>
                    <a:p>
                      <a:pPr marR="28575" algn="r">
                        <a:lnSpc>
                          <a:spcPct val="100000"/>
                        </a:lnSpc>
                        <a:spcBef>
                          <a:spcPts val="85"/>
                        </a:spcBef>
                      </a:pPr>
                      <a:r>
                        <a:rPr sz="1750" b="1" spc="235" dirty="0">
                          <a:latin typeface="Calibri"/>
                          <a:cs typeface="Calibri"/>
                        </a:rPr>
                        <a:t>11.921.686.598</a:t>
                      </a:r>
                      <a:endParaRPr sz="1750" dirty="0">
                        <a:latin typeface="Calibri"/>
                        <a:cs typeface="Calibri"/>
                      </a:endParaRPr>
                    </a:p>
                  </a:txBody>
                  <a:tcPr marL="0" marR="0" marT="10795" marB="0">
                    <a:lnL w="28575">
                      <a:solidFill>
                        <a:srgbClr val="000000"/>
                      </a:solidFill>
                      <a:prstDash val="solid"/>
                    </a:lnL>
                    <a:lnR w="28575">
                      <a:solidFill>
                        <a:srgbClr val="000000"/>
                      </a:solidFill>
                      <a:prstDash val="solid"/>
                    </a:lnR>
                    <a:lnT w="19050">
                      <a:solidFill>
                        <a:srgbClr val="000000"/>
                      </a:solidFill>
                      <a:prstDash val="solid"/>
                    </a:lnT>
                    <a:lnB w="19050">
                      <a:solidFill>
                        <a:srgbClr val="000000"/>
                      </a:solidFill>
                      <a:prstDash val="solid"/>
                    </a:lnB>
                    <a:solidFill>
                      <a:srgbClr val="00AF50"/>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2313437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480803" y="278652"/>
            <a:ext cx="6465360" cy="475836"/>
          </a:xfrm>
          <a:prstGeom prst="rect">
            <a:avLst/>
          </a:prstGeom>
        </p:spPr>
        <p:txBody>
          <a:bodyPr wrap="none">
            <a:spAutoFit/>
          </a:bodyPr>
          <a:lstStyle/>
          <a:p>
            <a:pPr algn="ctr" defTabSz="914400">
              <a:lnSpc>
                <a:spcPct val="89000"/>
              </a:lnSpc>
              <a:spcBef>
                <a:spcPct val="0"/>
              </a:spcBef>
            </a:pPr>
            <a:r>
              <a:rPr lang="es-ES" sz="2800" b="1" spc="-120" dirty="0" smtClean="0">
                <a:solidFill>
                  <a:schemeClr val="tx2">
                    <a:lumMod val="75000"/>
                  </a:schemeClr>
                </a:solidFill>
                <a:latin typeface="Calibri" panose="020F0502020204030204" pitchFamily="34" charset="0"/>
                <a:ea typeface="+mj-ea"/>
                <a:cs typeface="Calibri" panose="020F0502020204030204" pitchFamily="34" charset="0"/>
              </a:rPr>
              <a:t>TOTAL CARTERA  A 31 DE DICIEMBRE DE 2025. </a:t>
            </a:r>
            <a:endParaRPr lang="es-ES" sz="2800" b="1" spc="-120" dirty="0">
              <a:solidFill>
                <a:schemeClr val="tx2">
                  <a:lumMod val="75000"/>
                </a:schemeClr>
              </a:solidFill>
              <a:latin typeface="Calibri" panose="020F0502020204030204" pitchFamily="34" charset="0"/>
              <a:ea typeface="+mj-ea"/>
              <a:cs typeface="Calibri" panose="020F0502020204030204" pitchFamily="34" charset="0"/>
            </a:endParaRPr>
          </a:p>
        </p:txBody>
      </p:sp>
      <p:pic>
        <p:nvPicPr>
          <p:cNvPr id="6" name="Imagen 5">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5981700"/>
            <a:ext cx="2254199" cy="664811"/>
          </a:xfrm>
          <a:prstGeom prst="rect">
            <a:avLst/>
          </a:prstGeom>
        </p:spPr>
      </p:pic>
      <p:sp>
        <p:nvSpPr>
          <p:cNvPr id="7" name="Subtítulo 2">
            <a:extLst>
              <a:ext uri="{FF2B5EF4-FFF2-40B4-BE49-F238E27FC236}">
                <a16:creationId xmlns:a16="http://schemas.microsoft.com/office/drawing/2014/main" id="{7B5BDAD4-FE42-4670-9B31-EACFB3062A4F}"/>
              </a:ext>
            </a:extLst>
          </p:cNvPr>
          <p:cNvSpPr txBox="1">
            <a:spLocks/>
          </p:cNvSpPr>
          <p:nvPr/>
        </p:nvSpPr>
        <p:spPr>
          <a:xfrm>
            <a:off x="4098921" y="6255856"/>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graphicFrame>
        <p:nvGraphicFramePr>
          <p:cNvPr id="3" name="Tabla 2"/>
          <p:cNvGraphicFramePr>
            <a:graphicFrameLocks noGrp="1"/>
          </p:cNvGraphicFramePr>
          <p:nvPr>
            <p:extLst>
              <p:ext uri="{D42A27DB-BD31-4B8C-83A1-F6EECF244321}">
                <p14:modId xmlns:p14="http://schemas.microsoft.com/office/powerpoint/2010/main" val="1648626507"/>
              </p:ext>
            </p:extLst>
          </p:nvPr>
        </p:nvGraphicFramePr>
        <p:xfrm>
          <a:off x="2301129" y="754488"/>
          <a:ext cx="7334852" cy="5344190"/>
        </p:xfrm>
        <a:graphic>
          <a:graphicData uri="http://schemas.openxmlformats.org/drawingml/2006/table">
            <a:tbl>
              <a:tblPr firstRow="1" bandRow="1"/>
              <a:tblGrid>
                <a:gridCol w="3577977">
                  <a:extLst>
                    <a:ext uri="{9D8B030D-6E8A-4147-A177-3AD203B41FA5}">
                      <a16:colId xmlns:a16="http://schemas.microsoft.com/office/drawing/2014/main" val="1854952569"/>
                    </a:ext>
                  </a:extLst>
                </a:gridCol>
                <a:gridCol w="3756875">
                  <a:extLst>
                    <a:ext uri="{9D8B030D-6E8A-4147-A177-3AD203B41FA5}">
                      <a16:colId xmlns:a16="http://schemas.microsoft.com/office/drawing/2014/main" val="2170933773"/>
                    </a:ext>
                  </a:extLst>
                </a:gridCol>
              </a:tblGrid>
              <a:tr h="290796">
                <a:tc>
                  <a:txBody>
                    <a:bodyPr/>
                    <a:lstStyle/>
                    <a:p>
                      <a:pPr algn="ctr" fontAlgn="ctr"/>
                      <a:r>
                        <a:rPr lang="es-ES" sz="2000" b="1" i="0" u="none" strike="noStrike" dirty="0">
                          <a:solidFill>
                            <a:srgbClr val="000000"/>
                          </a:solidFill>
                          <a:effectLst/>
                          <a:latin typeface="Calibri" panose="020F0502020204030204" pitchFamily="34" charset="0"/>
                        </a:rPr>
                        <a:t>ENTIDAD</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AF50"/>
                    </a:solidFill>
                  </a:tcPr>
                </a:tc>
                <a:tc>
                  <a:txBody>
                    <a:bodyPr/>
                    <a:lstStyle/>
                    <a:p>
                      <a:pPr algn="ctr" fontAlgn="ctr"/>
                      <a:r>
                        <a:rPr lang="es-ES" sz="2000" b="1" i="0" u="none" strike="noStrike" dirty="0">
                          <a:solidFill>
                            <a:srgbClr val="000000"/>
                          </a:solidFill>
                          <a:effectLst/>
                          <a:latin typeface="Calibri" panose="020F0502020204030204" pitchFamily="34" charset="0"/>
                        </a:rPr>
                        <a:t>Total general</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AF50"/>
                    </a:solidFill>
                  </a:tcPr>
                </a:tc>
                <a:extLst>
                  <a:ext uri="{0D108BD9-81ED-4DB2-BD59-A6C34878D82A}">
                    <a16:rowId xmlns:a16="http://schemas.microsoft.com/office/drawing/2014/main" val="1803065691"/>
                  </a:ext>
                </a:extLst>
              </a:tr>
              <a:tr h="290796">
                <a:tc>
                  <a:txBody>
                    <a:bodyPr/>
                    <a:lstStyle/>
                    <a:p>
                      <a:pPr algn="l" fontAlgn="ctr"/>
                      <a:r>
                        <a:rPr lang="es-ES" sz="2000" b="1" i="0" u="none" strike="noStrike" dirty="0">
                          <a:solidFill>
                            <a:srgbClr val="000000"/>
                          </a:solidFill>
                          <a:effectLst/>
                          <a:latin typeface="Calibri" panose="020F0502020204030204" pitchFamily="34" charset="0"/>
                        </a:rPr>
                        <a:t>ADMINISTRACIÓN ANTERIOR</a:t>
                      </a:r>
                    </a:p>
                  </a:txBody>
                  <a:tcPr marL="8976" marR="8976" marT="8976"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0"/>
                    </a:solidFill>
                  </a:tcPr>
                </a:tc>
                <a:tc>
                  <a:txBody>
                    <a:bodyPr/>
                    <a:lstStyle/>
                    <a:p>
                      <a:pPr algn="ctr" fontAlgn="ctr"/>
                      <a:r>
                        <a:rPr lang="es-ES" sz="2000" b="1" i="0" u="none" strike="noStrike">
                          <a:solidFill>
                            <a:srgbClr val="000000"/>
                          </a:solidFill>
                          <a:effectLst/>
                          <a:latin typeface="Calibri" panose="020F0502020204030204" pitchFamily="34" charset="0"/>
                        </a:rPr>
                        <a:t>$ 1.294.807.098</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0"/>
                    </a:solidFill>
                  </a:tcPr>
                </a:tc>
                <a:extLst>
                  <a:ext uri="{0D108BD9-81ED-4DB2-BD59-A6C34878D82A}">
                    <a16:rowId xmlns:a16="http://schemas.microsoft.com/office/drawing/2014/main" val="1151910328"/>
                  </a:ext>
                </a:extLst>
              </a:tr>
              <a:tr h="573272">
                <a:tc>
                  <a:txBody>
                    <a:bodyPr/>
                    <a:lstStyle/>
                    <a:p>
                      <a:pPr algn="l" fontAlgn="ctr"/>
                      <a:r>
                        <a:rPr lang="es-ES" sz="2000" b="0" i="0" u="none" strike="noStrike" dirty="0">
                          <a:solidFill>
                            <a:srgbClr val="000000"/>
                          </a:solidFill>
                          <a:effectLst/>
                          <a:latin typeface="Calibri" panose="020F0502020204030204" pitchFamily="34" charset="0"/>
                        </a:rPr>
                        <a:t>ALIANZA MEDELLIN ANTIOQUIA EPS S.A.S</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2000" b="0" i="0" u="none" strike="noStrike">
                          <a:solidFill>
                            <a:srgbClr val="000000"/>
                          </a:solidFill>
                          <a:effectLst/>
                          <a:latin typeface="Calibri" panose="020F0502020204030204" pitchFamily="34" charset="0"/>
                        </a:rPr>
                        <a:t>$ 629.195.478</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4717525"/>
                  </a:ext>
                </a:extLst>
              </a:tr>
              <a:tr h="290796">
                <a:tc>
                  <a:txBody>
                    <a:bodyPr/>
                    <a:lstStyle/>
                    <a:p>
                      <a:pPr algn="l" fontAlgn="ctr"/>
                      <a:r>
                        <a:rPr lang="es-ES" sz="2000" b="0" i="0" u="none" strike="noStrike" dirty="0">
                          <a:solidFill>
                            <a:srgbClr val="000000"/>
                          </a:solidFill>
                          <a:effectLst/>
                          <a:latin typeface="Calibri" panose="020F0502020204030204" pitchFamily="34" charset="0"/>
                        </a:rPr>
                        <a:t>CAFESALUD EPS</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2000" b="0" i="0" u="none" strike="noStrike">
                          <a:solidFill>
                            <a:srgbClr val="000000"/>
                          </a:solidFill>
                          <a:effectLst/>
                          <a:latin typeface="Calibri" panose="020F0502020204030204" pitchFamily="34" charset="0"/>
                        </a:rPr>
                        <a:t>$ 153.898.312</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0661373"/>
                  </a:ext>
                </a:extLst>
              </a:tr>
              <a:tr h="290796">
                <a:tc>
                  <a:txBody>
                    <a:bodyPr/>
                    <a:lstStyle/>
                    <a:p>
                      <a:pPr algn="l" fontAlgn="ctr"/>
                      <a:r>
                        <a:rPr lang="es-ES" sz="2000" b="0" i="0" u="none" strike="noStrike" dirty="0">
                          <a:solidFill>
                            <a:srgbClr val="000000"/>
                          </a:solidFill>
                          <a:effectLst/>
                          <a:latin typeface="Calibri" panose="020F0502020204030204" pitchFamily="34" charset="0"/>
                        </a:rPr>
                        <a:t>ECOOPSOS EPS SAS</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2000" b="0" i="0" u="none" strike="noStrike">
                          <a:solidFill>
                            <a:srgbClr val="000000"/>
                          </a:solidFill>
                          <a:effectLst/>
                          <a:latin typeface="Calibri" panose="020F0502020204030204" pitchFamily="34" charset="0"/>
                        </a:rPr>
                        <a:t>$ 69.283.482</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6973167"/>
                  </a:ext>
                </a:extLst>
              </a:tr>
              <a:tr h="327751">
                <a:tc>
                  <a:txBody>
                    <a:bodyPr/>
                    <a:lstStyle/>
                    <a:p>
                      <a:pPr algn="l" fontAlgn="ctr"/>
                      <a:r>
                        <a:rPr lang="es-ES" sz="2000" b="0" i="0" u="none" strike="noStrike" dirty="0">
                          <a:solidFill>
                            <a:srgbClr val="000000"/>
                          </a:solidFill>
                          <a:effectLst/>
                          <a:latin typeface="Calibri" panose="020F0502020204030204" pitchFamily="34" charset="0"/>
                        </a:rPr>
                        <a:t>FUNDACION MEDICO PREVENTIVA</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2000" b="0" i="0" u="none" strike="noStrike">
                          <a:solidFill>
                            <a:srgbClr val="000000"/>
                          </a:solidFill>
                          <a:effectLst/>
                          <a:latin typeface="Calibri" panose="020F0502020204030204" pitchFamily="34" charset="0"/>
                        </a:rPr>
                        <a:t>$ 54.455.196</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4938077"/>
                  </a:ext>
                </a:extLst>
              </a:tr>
              <a:tr h="290796">
                <a:tc>
                  <a:txBody>
                    <a:bodyPr/>
                    <a:lstStyle/>
                    <a:p>
                      <a:pPr algn="l" fontAlgn="ctr"/>
                      <a:r>
                        <a:rPr lang="es-ES" sz="2000" b="0" i="0" u="none" strike="noStrike" dirty="0">
                          <a:solidFill>
                            <a:srgbClr val="000000"/>
                          </a:solidFill>
                          <a:effectLst/>
                          <a:latin typeface="Calibri" panose="020F0502020204030204" pitchFamily="34" charset="0"/>
                        </a:rPr>
                        <a:t>ADRES</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2000" b="0" i="0" u="none" strike="noStrike" dirty="0">
                          <a:solidFill>
                            <a:srgbClr val="000000"/>
                          </a:solidFill>
                          <a:effectLst/>
                          <a:latin typeface="Calibri" panose="020F0502020204030204" pitchFamily="34" charset="0"/>
                        </a:rPr>
                        <a:t>$ 32.015.316</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0366919"/>
                  </a:ext>
                </a:extLst>
              </a:tr>
              <a:tr h="327751">
                <a:tc>
                  <a:txBody>
                    <a:bodyPr/>
                    <a:lstStyle/>
                    <a:p>
                      <a:pPr algn="l" fontAlgn="ctr"/>
                      <a:r>
                        <a:rPr lang="es-ES" sz="2000" b="0" i="0" u="none" strike="noStrike" dirty="0">
                          <a:solidFill>
                            <a:srgbClr val="000000"/>
                          </a:solidFill>
                          <a:effectLst/>
                          <a:latin typeface="Calibri" panose="020F0502020204030204" pitchFamily="34" charset="0"/>
                        </a:rPr>
                        <a:t>EPS SURAMERICANA SA</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2000" b="0" i="0" u="none" strike="noStrike">
                          <a:solidFill>
                            <a:srgbClr val="000000"/>
                          </a:solidFill>
                          <a:effectLst/>
                          <a:latin typeface="Calibri" panose="020F0502020204030204" pitchFamily="34" charset="0"/>
                        </a:rPr>
                        <a:t>$ 30.170.984</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2469006"/>
                  </a:ext>
                </a:extLst>
              </a:tr>
              <a:tr h="290796">
                <a:tc>
                  <a:txBody>
                    <a:bodyPr/>
                    <a:lstStyle/>
                    <a:p>
                      <a:pPr algn="l" fontAlgn="ctr"/>
                      <a:r>
                        <a:rPr lang="es-ES" sz="2000" b="0" i="0" u="none" strike="noStrike">
                          <a:solidFill>
                            <a:srgbClr val="000000"/>
                          </a:solidFill>
                          <a:effectLst/>
                          <a:latin typeface="Calibri" panose="020F0502020204030204" pitchFamily="34" charset="0"/>
                        </a:rPr>
                        <a:t>MUNDIAL DE SEGUROS S.A.</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2000" b="0" i="0" u="none" strike="noStrike" dirty="0">
                          <a:solidFill>
                            <a:srgbClr val="000000"/>
                          </a:solidFill>
                          <a:effectLst/>
                          <a:latin typeface="Calibri" panose="020F0502020204030204" pitchFamily="34" charset="0"/>
                        </a:rPr>
                        <a:t>$ 29.286.718</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9646602"/>
                  </a:ext>
                </a:extLst>
              </a:tr>
              <a:tr h="573272">
                <a:tc>
                  <a:txBody>
                    <a:bodyPr/>
                    <a:lstStyle/>
                    <a:p>
                      <a:pPr algn="l" fontAlgn="ctr"/>
                      <a:r>
                        <a:rPr lang="es-ES" sz="2000" b="0" i="0" u="none" strike="noStrike">
                          <a:solidFill>
                            <a:srgbClr val="000000"/>
                          </a:solidFill>
                          <a:effectLst/>
                          <a:latin typeface="Calibri" panose="020F0502020204030204" pitchFamily="34" charset="0"/>
                        </a:rPr>
                        <a:t>SEGUROS DE VIDA SURAMERICANA S.A</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2000" b="0" i="0" u="none" strike="noStrike" dirty="0">
                          <a:solidFill>
                            <a:srgbClr val="000000"/>
                          </a:solidFill>
                          <a:effectLst/>
                          <a:latin typeface="Calibri" panose="020F0502020204030204" pitchFamily="34" charset="0"/>
                        </a:rPr>
                        <a:t>$ 28.012.096</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3222272"/>
                  </a:ext>
                </a:extLst>
              </a:tr>
              <a:tr h="290796">
                <a:tc>
                  <a:txBody>
                    <a:bodyPr/>
                    <a:lstStyle/>
                    <a:p>
                      <a:pPr algn="l" fontAlgn="ctr"/>
                      <a:r>
                        <a:rPr lang="es-ES" sz="2000" b="0" i="0" u="none" strike="noStrike">
                          <a:solidFill>
                            <a:srgbClr val="000000"/>
                          </a:solidFill>
                          <a:effectLst/>
                          <a:latin typeface="Calibri" panose="020F0502020204030204" pitchFamily="34" charset="0"/>
                        </a:rPr>
                        <a:t>SEGUROS DEL ESTADO SOAT</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2000" b="0" i="0" u="none" strike="noStrike" dirty="0">
                          <a:solidFill>
                            <a:srgbClr val="000000"/>
                          </a:solidFill>
                          <a:effectLst/>
                          <a:latin typeface="Calibri" panose="020F0502020204030204" pitchFamily="34" charset="0"/>
                        </a:rPr>
                        <a:t>$ 22.795.783</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7325882"/>
                  </a:ext>
                </a:extLst>
              </a:tr>
              <a:tr h="290796">
                <a:tc>
                  <a:txBody>
                    <a:bodyPr/>
                    <a:lstStyle/>
                    <a:p>
                      <a:pPr algn="l" fontAlgn="ctr"/>
                      <a:r>
                        <a:rPr lang="es-ES" sz="2000" b="0" i="0" u="none" strike="noStrike">
                          <a:solidFill>
                            <a:srgbClr val="000000"/>
                          </a:solidFill>
                          <a:effectLst/>
                          <a:latin typeface="Calibri" panose="020F0502020204030204" pitchFamily="34" charset="0"/>
                        </a:rPr>
                        <a:t>AXA COLPATRIA SEGUROS S.A</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2000" b="0" i="0" u="none" strike="noStrike" dirty="0">
                          <a:solidFill>
                            <a:srgbClr val="000000"/>
                          </a:solidFill>
                          <a:effectLst/>
                          <a:latin typeface="Calibri" panose="020F0502020204030204" pitchFamily="34" charset="0"/>
                        </a:rPr>
                        <a:t>$ 19.506.768</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2057852"/>
                  </a:ext>
                </a:extLst>
              </a:tr>
              <a:tr h="290796">
                <a:tc>
                  <a:txBody>
                    <a:bodyPr/>
                    <a:lstStyle/>
                    <a:p>
                      <a:pPr algn="l" fontAlgn="ctr"/>
                      <a:r>
                        <a:rPr lang="es-ES" sz="2000" b="0" i="0" u="none" strike="noStrike">
                          <a:solidFill>
                            <a:srgbClr val="000000"/>
                          </a:solidFill>
                          <a:effectLst/>
                          <a:latin typeface="Calibri" panose="020F0502020204030204" pitchFamily="34" charset="0"/>
                        </a:rPr>
                        <a:t>SALUDCOOP EPS</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2000" b="0" i="0" u="none" strike="noStrike" dirty="0">
                          <a:solidFill>
                            <a:srgbClr val="000000"/>
                          </a:solidFill>
                          <a:effectLst/>
                          <a:latin typeface="Calibri" panose="020F0502020204030204" pitchFamily="34" charset="0"/>
                        </a:rPr>
                        <a:t>$ 19.415.488</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5405950"/>
                  </a:ext>
                </a:extLst>
              </a:tr>
              <a:tr h="290796">
                <a:tc>
                  <a:txBody>
                    <a:bodyPr/>
                    <a:lstStyle/>
                    <a:p>
                      <a:pPr algn="l" fontAlgn="ctr"/>
                      <a:r>
                        <a:rPr lang="es-ES" sz="2000" b="0" i="0" u="none" strike="noStrike">
                          <a:solidFill>
                            <a:srgbClr val="000000"/>
                          </a:solidFill>
                          <a:effectLst/>
                          <a:latin typeface="Calibri" panose="020F0502020204030204" pitchFamily="34" charset="0"/>
                        </a:rPr>
                        <a:t>ECOOPSOS ARS</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2000" b="0" i="0" u="none" strike="noStrike" dirty="0">
                          <a:solidFill>
                            <a:srgbClr val="000000"/>
                          </a:solidFill>
                          <a:effectLst/>
                          <a:latin typeface="Calibri" panose="020F0502020204030204" pitchFamily="34" charset="0"/>
                        </a:rPr>
                        <a:t>$ 18.083.461</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3712547"/>
                  </a:ext>
                </a:extLst>
              </a:tr>
              <a:tr h="290796">
                <a:tc>
                  <a:txBody>
                    <a:bodyPr/>
                    <a:lstStyle/>
                    <a:p>
                      <a:pPr algn="l" fontAlgn="ctr"/>
                      <a:r>
                        <a:rPr lang="es-ES" sz="2000" b="0" i="0" u="none" strike="noStrike">
                          <a:solidFill>
                            <a:srgbClr val="000000"/>
                          </a:solidFill>
                          <a:effectLst/>
                          <a:latin typeface="Calibri" panose="020F0502020204030204" pitchFamily="34" charset="0"/>
                        </a:rPr>
                        <a:t>COOMEVA E.P.S.</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2000" b="0" i="0" u="none" strike="noStrike" dirty="0">
                          <a:solidFill>
                            <a:srgbClr val="000000"/>
                          </a:solidFill>
                          <a:effectLst/>
                          <a:latin typeface="Calibri" panose="020F0502020204030204" pitchFamily="34" charset="0"/>
                        </a:rPr>
                        <a:t>$ 17.786.713</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2798395"/>
                  </a:ext>
                </a:extLst>
              </a:tr>
            </a:tbl>
          </a:graphicData>
        </a:graphic>
      </p:graphicFrame>
    </p:spTree>
    <p:extLst>
      <p:ext uri="{BB962C8B-B14F-4D97-AF65-F5344CB8AC3E}">
        <p14:creationId xmlns:p14="http://schemas.microsoft.com/office/powerpoint/2010/main" val="28621564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87E6FE8-0A60-2D48-8780-534D778F845F}"/>
              </a:ext>
            </a:extLst>
          </p:cNvPr>
          <p:cNvPicPr>
            <a:picLocks noChangeAspect="1"/>
          </p:cNvPicPr>
          <p:nvPr/>
        </p:nvPicPr>
        <p:blipFill>
          <a:blip r:embed="rId2"/>
          <a:stretch>
            <a:fillRect/>
          </a:stretch>
        </p:blipFill>
        <p:spPr>
          <a:xfrm>
            <a:off x="840680" y="5399108"/>
            <a:ext cx="3115743" cy="918899"/>
          </a:xfrm>
          <a:prstGeom prst="rect">
            <a:avLst/>
          </a:prstGeom>
        </p:spPr>
      </p:pic>
      <p:sp>
        <p:nvSpPr>
          <p:cNvPr id="5" name="Subtítulo 4"/>
          <p:cNvSpPr>
            <a:spLocks noGrp="1"/>
          </p:cNvSpPr>
          <p:nvPr>
            <p:ph type="subTitle" idx="1"/>
          </p:nvPr>
        </p:nvSpPr>
        <p:spPr>
          <a:xfrm>
            <a:off x="2611538" y="2011824"/>
            <a:ext cx="6831673" cy="1086237"/>
          </a:xfrm>
        </p:spPr>
        <p:txBody>
          <a:bodyPr>
            <a:noAutofit/>
          </a:bodyPr>
          <a:lstStyle/>
          <a:p>
            <a:r>
              <a:rPr lang="es-CO" sz="6600" b="1" dirty="0">
                <a:solidFill>
                  <a:schemeClr val="tx2">
                    <a:lumMod val="75000"/>
                  </a:schemeClr>
                </a:solidFill>
                <a:latin typeface="Arial Black" panose="020B0A04020102020204" pitchFamily="34" charset="0"/>
              </a:rPr>
              <a:t>ASPECTOS </a:t>
            </a:r>
            <a:r>
              <a:rPr lang="es-CO" sz="6600" b="1" dirty="0" smtClean="0">
                <a:solidFill>
                  <a:schemeClr val="tx2">
                    <a:lumMod val="75000"/>
                  </a:schemeClr>
                </a:solidFill>
                <a:latin typeface="Arial Black" panose="020B0A04020102020204" pitchFamily="34" charset="0"/>
              </a:rPr>
              <a:t>GENERALES</a:t>
            </a:r>
            <a:endParaRPr lang="es-ES" sz="6600" b="1" dirty="0">
              <a:solidFill>
                <a:schemeClr val="tx2">
                  <a:lumMod val="75000"/>
                </a:schemeClr>
              </a:solidFill>
              <a:latin typeface="Arial Black" panose="020B0A04020102020204" pitchFamily="34" charset="0"/>
            </a:endParaRPr>
          </a:p>
        </p:txBody>
      </p:sp>
      <p:sp>
        <p:nvSpPr>
          <p:cNvPr id="7" name="Subtítulo 2">
            <a:extLst>
              <a:ext uri="{FF2B5EF4-FFF2-40B4-BE49-F238E27FC236}">
                <a16:creationId xmlns:a16="http://schemas.microsoft.com/office/drawing/2014/main" id="{7B5BDAD4-FE42-4670-9B31-EACFB3062A4F}"/>
              </a:ext>
            </a:extLst>
          </p:cNvPr>
          <p:cNvSpPr txBox="1">
            <a:spLocks/>
          </p:cNvSpPr>
          <p:nvPr/>
        </p:nvSpPr>
        <p:spPr>
          <a:xfrm>
            <a:off x="3956423" y="5647643"/>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Tree>
    <p:extLst>
      <p:ext uri="{BB962C8B-B14F-4D97-AF65-F5344CB8AC3E}">
        <p14:creationId xmlns:p14="http://schemas.microsoft.com/office/powerpoint/2010/main" val="16452728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841247" y="5398008"/>
            <a:ext cx="3115055" cy="920496"/>
          </a:xfrm>
          <a:prstGeom prst="rect">
            <a:avLst/>
          </a:prstGeom>
        </p:spPr>
      </p:pic>
      <p:sp>
        <p:nvSpPr>
          <p:cNvPr id="5" name="object 5"/>
          <p:cNvSpPr txBox="1"/>
          <p:nvPr/>
        </p:nvSpPr>
        <p:spPr>
          <a:xfrm>
            <a:off x="4821173" y="802005"/>
            <a:ext cx="5384800" cy="329565"/>
          </a:xfrm>
          <a:prstGeom prst="rect">
            <a:avLst/>
          </a:prstGeom>
        </p:spPr>
        <p:txBody>
          <a:bodyPr vert="horz" wrap="square" lIns="0" tIns="11430" rIns="0" bIns="0" rtlCol="0">
            <a:spAutoFit/>
          </a:bodyPr>
          <a:lstStyle/>
          <a:p>
            <a:pPr marL="12700">
              <a:lnSpc>
                <a:spcPct val="100000"/>
              </a:lnSpc>
              <a:spcBef>
                <a:spcPts val="90"/>
              </a:spcBef>
            </a:pPr>
            <a:r>
              <a:rPr sz="2000" spc="-50" dirty="0">
                <a:solidFill>
                  <a:srgbClr val="43904F"/>
                </a:solidFill>
                <a:latin typeface="Franklin Gothic Medium"/>
                <a:cs typeface="Franklin Gothic Medium"/>
              </a:rPr>
              <a:t>PRINCIPALES</a:t>
            </a:r>
            <a:r>
              <a:rPr sz="2000" spc="-40" dirty="0">
                <a:solidFill>
                  <a:srgbClr val="43904F"/>
                </a:solidFill>
                <a:latin typeface="Franklin Gothic Medium"/>
                <a:cs typeface="Franklin Gothic Medium"/>
              </a:rPr>
              <a:t> </a:t>
            </a:r>
            <a:r>
              <a:rPr sz="2000" spc="-20" dirty="0">
                <a:solidFill>
                  <a:srgbClr val="43904F"/>
                </a:solidFill>
                <a:latin typeface="Franklin Gothic Medium"/>
                <a:cs typeface="Franklin Gothic Medium"/>
              </a:rPr>
              <a:t>ENTIDADES</a:t>
            </a:r>
            <a:r>
              <a:rPr sz="2000" spc="5" dirty="0">
                <a:solidFill>
                  <a:srgbClr val="43904F"/>
                </a:solidFill>
                <a:latin typeface="Franklin Gothic Medium"/>
                <a:cs typeface="Franklin Gothic Medium"/>
              </a:rPr>
              <a:t> </a:t>
            </a:r>
            <a:r>
              <a:rPr sz="2000" dirty="0">
                <a:solidFill>
                  <a:srgbClr val="43904F"/>
                </a:solidFill>
                <a:latin typeface="Franklin Gothic Medium"/>
                <a:cs typeface="Franklin Gothic Medium"/>
              </a:rPr>
              <a:t>-</a:t>
            </a:r>
            <a:r>
              <a:rPr sz="2000" spc="-55" dirty="0">
                <a:solidFill>
                  <a:srgbClr val="43904F"/>
                </a:solidFill>
                <a:latin typeface="Franklin Gothic Medium"/>
                <a:cs typeface="Franklin Gothic Medium"/>
              </a:rPr>
              <a:t> </a:t>
            </a:r>
            <a:r>
              <a:rPr sz="2000" spc="-60" dirty="0">
                <a:solidFill>
                  <a:srgbClr val="43904F"/>
                </a:solidFill>
                <a:latin typeface="Franklin Gothic Medium"/>
                <a:cs typeface="Franklin Gothic Medium"/>
              </a:rPr>
              <a:t>CARTERA</a:t>
            </a:r>
            <a:r>
              <a:rPr sz="2000" spc="10" dirty="0">
                <a:solidFill>
                  <a:srgbClr val="43904F"/>
                </a:solidFill>
                <a:latin typeface="Franklin Gothic Medium"/>
                <a:cs typeface="Franklin Gothic Medium"/>
              </a:rPr>
              <a:t> </a:t>
            </a:r>
            <a:r>
              <a:rPr sz="2000" spc="-65" dirty="0">
                <a:solidFill>
                  <a:srgbClr val="43904F"/>
                </a:solidFill>
                <a:latin typeface="Franklin Gothic Medium"/>
                <a:cs typeface="Franklin Gothic Medium"/>
              </a:rPr>
              <a:t>POR</a:t>
            </a:r>
            <a:r>
              <a:rPr sz="2000" spc="-60" dirty="0">
                <a:solidFill>
                  <a:srgbClr val="43904F"/>
                </a:solidFill>
                <a:latin typeface="Franklin Gothic Medium"/>
                <a:cs typeface="Franklin Gothic Medium"/>
              </a:rPr>
              <a:t> </a:t>
            </a:r>
            <a:r>
              <a:rPr sz="2000" spc="-10" dirty="0">
                <a:solidFill>
                  <a:srgbClr val="43904F"/>
                </a:solidFill>
                <a:latin typeface="Franklin Gothic Medium"/>
                <a:cs typeface="Franklin Gothic Medium"/>
              </a:rPr>
              <a:t>EDADES</a:t>
            </a:r>
            <a:endParaRPr sz="2000">
              <a:latin typeface="Franklin Gothic Medium"/>
              <a:cs typeface="Franklin Gothic Medium"/>
            </a:endParaRPr>
          </a:p>
        </p:txBody>
      </p:sp>
      <p:sp>
        <p:nvSpPr>
          <p:cNvPr id="8" name="object 8"/>
          <p:cNvSpPr txBox="1"/>
          <p:nvPr/>
        </p:nvSpPr>
        <p:spPr>
          <a:xfrm>
            <a:off x="4275201" y="5721502"/>
            <a:ext cx="3375025" cy="330200"/>
          </a:xfrm>
          <a:prstGeom prst="rect">
            <a:avLst/>
          </a:prstGeom>
        </p:spPr>
        <p:txBody>
          <a:bodyPr vert="horz" wrap="square" lIns="0" tIns="0" rIns="0" bIns="0" rtlCol="0">
            <a:spAutoFit/>
          </a:bodyPr>
          <a:lstStyle/>
          <a:p>
            <a:pPr marL="12700">
              <a:lnSpc>
                <a:spcPts val="2380"/>
              </a:lnSpc>
            </a:pPr>
            <a:r>
              <a:rPr sz="2400" b="1" i="1" dirty="0">
                <a:solidFill>
                  <a:srgbClr val="214727"/>
                </a:solidFill>
                <a:latin typeface="Calibri"/>
                <a:cs typeface="Calibri"/>
              </a:rPr>
              <a:t>“Más</a:t>
            </a:r>
            <a:r>
              <a:rPr sz="2400" b="1" i="1" spc="-50" dirty="0">
                <a:solidFill>
                  <a:srgbClr val="214727"/>
                </a:solidFill>
                <a:latin typeface="Calibri"/>
                <a:cs typeface="Calibri"/>
              </a:rPr>
              <a:t> </a:t>
            </a:r>
            <a:r>
              <a:rPr sz="2400" b="1" i="1" dirty="0">
                <a:solidFill>
                  <a:srgbClr val="214727"/>
                </a:solidFill>
                <a:latin typeface="Calibri"/>
                <a:cs typeface="Calibri"/>
              </a:rPr>
              <a:t>y</a:t>
            </a:r>
            <a:r>
              <a:rPr sz="2400" b="1" i="1" spc="-60" dirty="0">
                <a:solidFill>
                  <a:srgbClr val="214727"/>
                </a:solidFill>
                <a:latin typeface="Calibri"/>
                <a:cs typeface="Calibri"/>
              </a:rPr>
              <a:t> </a:t>
            </a:r>
            <a:r>
              <a:rPr sz="2400" b="1" i="1" dirty="0">
                <a:solidFill>
                  <a:srgbClr val="214727"/>
                </a:solidFill>
                <a:latin typeface="Calibri"/>
                <a:cs typeface="Calibri"/>
              </a:rPr>
              <a:t>Mejores</a:t>
            </a:r>
            <a:r>
              <a:rPr sz="2400" b="1" i="1" spc="-45" dirty="0">
                <a:solidFill>
                  <a:srgbClr val="214727"/>
                </a:solidFill>
                <a:latin typeface="Calibri"/>
                <a:cs typeface="Calibri"/>
              </a:rPr>
              <a:t> </a:t>
            </a:r>
            <a:r>
              <a:rPr sz="2400" b="1" i="1" spc="-10" dirty="0">
                <a:solidFill>
                  <a:srgbClr val="214727"/>
                </a:solidFill>
                <a:latin typeface="Calibri"/>
                <a:cs typeface="Calibri"/>
              </a:rPr>
              <a:t>Servicios”.</a:t>
            </a:r>
            <a:endParaRPr sz="2400">
              <a:latin typeface="Calibri"/>
              <a:cs typeface="Calibri"/>
            </a:endParaRPr>
          </a:p>
        </p:txBody>
      </p:sp>
      <p:graphicFrame>
        <p:nvGraphicFramePr>
          <p:cNvPr id="6" name="object 6"/>
          <p:cNvGraphicFramePr>
            <a:graphicFrameLocks noGrp="1"/>
          </p:cNvGraphicFramePr>
          <p:nvPr>
            <p:extLst>
              <p:ext uri="{D42A27DB-BD31-4B8C-83A1-F6EECF244321}">
                <p14:modId xmlns:p14="http://schemas.microsoft.com/office/powerpoint/2010/main" val="3850540170"/>
              </p:ext>
            </p:extLst>
          </p:nvPr>
        </p:nvGraphicFramePr>
        <p:xfrm>
          <a:off x="1366518" y="1264538"/>
          <a:ext cx="10387677" cy="4248118"/>
        </p:xfrm>
        <a:graphic>
          <a:graphicData uri="http://schemas.openxmlformats.org/drawingml/2006/table">
            <a:tbl>
              <a:tblPr firstRow="1" bandRow="1">
                <a:tableStyleId>{2D5ABB26-0587-4C30-8999-92F81FD0307C}</a:tableStyleId>
              </a:tblPr>
              <a:tblGrid>
                <a:gridCol w="2637673">
                  <a:extLst>
                    <a:ext uri="{9D8B030D-6E8A-4147-A177-3AD203B41FA5}">
                      <a16:colId xmlns:a16="http://schemas.microsoft.com/office/drawing/2014/main" val="20000"/>
                    </a:ext>
                  </a:extLst>
                </a:gridCol>
                <a:gridCol w="834051">
                  <a:extLst>
                    <a:ext uri="{9D8B030D-6E8A-4147-A177-3AD203B41FA5}">
                      <a16:colId xmlns:a16="http://schemas.microsoft.com/office/drawing/2014/main" val="20001"/>
                    </a:ext>
                  </a:extLst>
                </a:gridCol>
                <a:gridCol w="671039">
                  <a:extLst>
                    <a:ext uri="{9D8B030D-6E8A-4147-A177-3AD203B41FA5}">
                      <a16:colId xmlns:a16="http://schemas.microsoft.com/office/drawing/2014/main" val="20002"/>
                    </a:ext>
                  </a:extLst>
                </a:gridCol>
                <a:gridCol w="888390">
                  <a:extLst>
                    <a:ext uri="{9D8B030D-6E8A-4147-A177-3AD203B41FA5}">
                      <a16:colId xmlns:a16="http://schemas.microsoft.com/office/drawing/2014/main" val="20003"/>
                    </a:ext>
                  </a:extLst>
                </a:gridCol>
                <a:gridCol w="707046">
                  <a:extLst>
                    <a:ext uri="{9D8B030D-6E8A-4147-A177-3AD203B41FA5}">
                      <a16:colId xmlns:a16="http://schemas.microsoft.com/office/drawing/2014/main" val="20004"/>
                    </a:ext>
                  </a:extLst>
                </a:gridCol>
                <a:gridCol w="652708">
                  <a:extLst>
                    <a:ext uri="{9D8B030D-6E8A-4147-A177-3AD203B41FA5}">
                      <a16:colId xmlns:a16="http://schemas.microsoft.com/office/drawing/2014/main" val="20005"/>
                    </a:ext>
                  </a:extLst>
                </a:gridCol>
                <a:gridCol w="525047">
                  <a:extLst>
                    <a:ext uri="{9D8B030D-6E8A-4147-A177-3AD203B41FA5}">
                      <a16:colId xmlns:a16="http://schemas.microsoft.com/office/drawing/2014/main" val="20006"/>
                    </a:ext>
                  </a:extLst>
                </a:gridCol>
                <a:gridCol w="757455">
                  <a:extLst>
                    <a:ext uri="{9D8B030D-6E8A-4147-A177-3AD203B41FA5}">
                      <a16:colId xmlns:a16="http://schemas.microsoft.com/office/drawing/2014/main" val="20007"/>
                    </a:ext>
                  </a:extLst>
                </a:gridCol>
                <a:gridCol w="985935">
                  <a:extLst>
                    <a:ext uri="{9D8B030D-6E8A-4147-A177-3AD203B41FA5}">
                      <a16:colId xmlns:a16="http://schemas.microsoft.com/office/drawing/2014/main" val="20008"/>
                    </a:ext>
                  </a:extLst>
                </a:gridCol>
                <a:gridCol w="1016705">
                  <a:extLst>
                    <a:ext uri="{9D8B030D-6E8A-4147-A177-3AD203B41FA5}">
                      <a16:colId xmlns:a16="http://schemas.microsoft.com/office/drawing/2014/main" val="20009"/>
                    </a:ext>
                  </a:extLst>
                </a:gridCol>
                <a:gridCol w="711628">
                  <a:extLst>
                    <a:ext uri="{9D8B030D-6E8A-4147-A177-3AD203B41FA5}">
                      <a16:colId xmlns:a16="http://schemas.microsoft.com/office/drawing/2014/main" val="20010"/>
                    </a:ext>
                  </a:extLst>
                </a:gridCol>
              </a:tblGrid>
              <a:tr h="275565">
                <a:tc>
                  <a:txBody>
                    <a:bodyPr/>
                    <a:lstStyle/>
                    <a:p>
                      <a:pPr algn="ctr">
                        <a:lnSpc>
                          <a:spcPct val="100000"/>
                        </a:lnSpc>
                        <a:spcBef>
                          <a:spcPts val="480"/>
                        </a:spcBef>
                      </a:pPr>
                      <a:r>
                        <a:rPr sz="900" b="1" spc="-10" dirty="0">
                          <a:latin typeface="Calibri"/>
                          <a:cs typeface="Calibri"/>
                        </a:rPr>
                        <a:t>ENTIDAD</a:t>
                      </a:r>
                      <a:endParaRPr sz="900" dirty="0">
                        <a:latin typeface="Calibri"/>
                        <a:cs typeface="Calibri"/>
                      </a:endParaRPr>
                    </a:p>
                  </a:txBody>
                  <a:tcPr marL="0" marR="0" marT="609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00AF50"/>
                    </a:solidFill>
                  </a:tcPr>
                </a:tc>
                <a:tc>
                  <a:txBody>
                    <a:bodyPr/>
                    <a:lstStyle/>
                    <a:p>
                      <a:pPr marL="141605" algn="ctr">
                        <a:lnSpc>
                          <a:spcPct val="100000"/>
                        </a:lnSpc>
                        <a:spcBef>
                          <a:spcPts val="480"/>
                        </a:spcBef>
                      </a:pPr>
                      <a:r>
                        <a:rPr sz="900" b="1" dirty="0">
                          <a:latin typeface="Calibri"/>
                          <a:cs typeface="Calibri"/>
                        </a:rPr>
                        <a:t>a)</a:t>
                      </a:r>
                      <a:r>
                        <a:rPr sz="900" b="1" spc="-10" dirty="0">
                          <a:latin typeface="Calibri"/>
                          <a:cs typeface="Calibri"/>
                        </a:rPr>
                        <a:t> </a:t>
                      </a:r>
                      <a:r>
                        <a:rPr sz="900" b="1" dirty="0">
                          <a:latin typeface="Calibri"/>
                          <a:cs typeface="Calibri"/>
                        </a:rPr>
                        <a:t>0</a:t>
                      </a:r>
                      <a:r>
                        <a:rPr sz="900" b="1" spc="-15" dirty="0">
                          <a:latin typeface="Calibri"/>
                          <a:cs typeface="Calibri"/>
                        </a:rPr>
                        <a:t> </a:t>
                      </a:r>
                      <a:r>
                        <a:rPr sz="900" b="1" dirty="0">
                          <a:latin typeface="Calibri"/>
                          <a:cs typeface="Calibri"/>
                        </a:rPr>
                        <a:t>- 30</a:t>
                      </a:r>
                      <a:r>
                        <a:rPr sz="900" b="1" spc="-20" dirty="0">
                          <a:latin typeface="Calibri"/>
                          <a:cs typeface="Calibri"/>
                        </a:rPr>
                        <a:t> días</a:t>
                      </a:r>
                      <a:endParaRPr sz="900" dirty="0">
                        <a:latin typeface="Calibri"/>
                        <a:cs typeface="Calibri"/>
                      </a:endParaRPr>
                    </a:p>
                  </a:txBody>
                  <a:tcPr marL="0" marR="0" marT="609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00AF50"/>
                    </a:solidFill>
                  </a:tcPr>
                </a:tc>
                <a:tc>
                  <a:txBody>
                    <a:bodyPr/>
                    <a:lstStyle/>
                    <a:p>
                      <a:pPr marL="38735" algn="ctr">
                        <a:lnSpc>
                          <a:spcPct val="100000"/>
                        </a:lnSpc>
                        <a:spcBef>
                          <a:spcPts val="480"/>
                        </a:spcBef>
                      </a:pPr>
                      <a:r>
                        <a:rPr sz="900" b="1" dirty="0">
                          <a:latin typeface="Calibri"/>
                          <a:cs typeface="Calibri"/>
                        </a:rPr>
                        <a:t>b)</a:t>
                      </a:r>
                      <a:r>
                        <a:rPr sz="900" b="1" spc="-30" dirty="0">
                          <a:latin typeface="Calibri"/>
                          <a:cs typeface="Calibri"/>
                        </a:rPr>
                        <a:t> </a:t>
                      </a:r>
                      <a:r>
                        <a:rPr sz="900" b="1" dirty="0">
                          <a:latin typeface="Calibri"/>
                          <a:cs typeface="Calibri"/>
                        </a:rPr>
                        <a:t>31</a:t>
                      </a:r>
                      <a:r>
                        <a:rPr sz="900" b="1" spc="-5" dirty="0">
                          <a:latin typeface="Calibri"/>
                          <a:cs typeface="Calibri"/>
                        </a:rPr>
                        <a:t> </a:t>
                      </a:r>
                      <a:r>
                        <a:rPr sz="900" b="1" dirty="0">
                          <a:latin typeface="Calibri"/>
                          <a:cs typeface="Calibri"/>
                        </a:rPr>
                        <a:t>-</a:t>
                      </a:r>
                      <a:r>
                        <a:rPr sz="900" b="1" spc="5" dirty="0">
                          <a:latin typeface="Calibri"/>
                          <a:cs typeface="Calibri"/>
                        </a:rPr>
                        <a:t> </a:t>
                      </a:r>
                      <a:r>
                        <a:rPr sz="900" b="1" dirty="0">
                          <a:latin typeface="Calibri"/>
                          <a:cs typeface="Calibri"/>
                        </a:rPr>
                        <a:t>60</a:t>
                      </a:r>
                      <a:r>
                        <a:rPr sz="900" b="1" spc="-35" dirty="0">
                          <a:latin typeface="Calibri"/>
                          <a:cs typeface="Calibri"/>
                        </a:rPr>
                        <a:t> </a:t>
                      </a:r>
                      <a:r>
                        <a:rPr sz="900" b="1" spc="-20" dirty="0">
                          <a:latin typeface="Calibri"/>
                          <a:cs typeface="Calibri"/>
                        </a:rPr>
                        <a:t>días</a:t>
                      </a:r>
                      <a:endParaRPr sz="900">
                        <a:latin typeface="Calibri"/>
                        <a:cs typeface="Calibri"/>
                      </a:endParaRPr>
                    </a:p>
                  </a:txBody>
                  <a:tcPr marL="0" marR="0" marT="609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00AF50"/>
                    </a:solidFill>
                  </a:tcPr>
                </a:tc>
                <a:tc>
                  <a:txBody>
                    <a:bodyPr/>
                    <a:lstStyle/>
                    <a:p>
                      <a:pPr marL="147955" algn="ctr">
                        <a:lnSpc>
                          <a:spcPct val="100000"/>
                        </a:lnSpc>
                        <a:spcBef>
                          <a:spcPts val="480"/>
                        </a:spcBef>
                      </a:pPr>
                      <a:r>
                        <a:rPr sz="900" b="1" dirty="0">
                          <a:latin typeface="Calibri"/>
                          <a:cs typeface="Calibri"/>
                        </a:rPr>
                        <a:t>c)</a:t>
                      </a:r>
                      <a:r>
                        <a:rPr sz="900" b="1" spc="-5" dirty="0">
                          <a:latin typeface="Calibri"/>
                          <a:cs typeface="Calibri"/>
                        </a:rPr>
                        <a:t> </a:t>
                      </a:r>
                      <a:r>
                        <a:rPr sz="900" b="1" dirty="0">
                          <a:latin typeface="Calibri"/>
                          <a:cs typeface="Calibri"/>
                        </a:rPr>
                        <a:t>61</a:t>
                      </a:r>
                      <a:r>
                        <a:rPr sz="900" b="1" spc="-30" dirty="0">
                          <a:latin typeface="Calibri"/>
                          <a:cs typeface="Calibri"/>
                        </a:rPr>
                        <a:t> </a:t>
                      </a:r>
                      <a:r>
                        <a:rPr sz="900" b="1" dirty="0">
                          <a:latin typeface="Calibri"/>
                          <a:cs typeface="Calibri"/>
                        </a:rPr>
                        <a:t>- 90</a:t>
                      </a:r>
                      <a:r>
                        <a:rPr sz="900" b="1" spc="-10" dirty="0">
                          <a:latin typeface="Calibri"/>
                          <a:cs typeface="Calibri"/>
                        </a:rPr>
                        <a:t> </a:t>
                      </a:r>
                      <a:r>
                        <a:rPr sz="900" b="1" spc="-20" dirty="0">
                          <a:latin typeface="Calibri"/>
                          <a:cs typeface="Calibri"/>
                        </a:rPr>
                        <a:t>días</a:t>
                      </a:r>
                      <a:endParaRPr sz="900">
                        <a:latin typeface="Calibri"/>
                        <a:cs typeface="Calibri"/>
                      </a:endParaRPr>
                    </a:p>
                  </a:txBody>
                  <a:tcPr marL="0" marR="0" marT="609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00AF50"/>
                    </a:solidFill>
                  </a:tcPr>
                </a:tc>
                <a:tc>
                  <a:txBody>
                    <a:bodyPr/>
                    <a:lstStyle/>
                    <a:p>
                      <a:pPr marL="29845" algn="ctr">
                        <a:lnSpc>
                          <a:spcPct val="100000"/>
                        </a:lnSpc>
                        <a:spcBef>
                          <a:spcPts val="480"/>
                        </a:spcBef>
                      </a:pPr>
                      <a:r>
                        <a:rPr sz="900" b="1" dirty="0">
                          <a:latin typeface="Calibri"/>
                          <a:cs typeface="Calibri"/>
                        </a:rPr>
                        <a:t>d)</a:t>
                      </a:r>
                      <a:r>
                        <a:rPr sz="900" b="1" spc="-30" dirty="0">
                          <a:latin typeface="Calibri"/>
                          <a:cs typeface="Calibri"/>
                        </a:rPr>
                        <a:t> </a:t>
                      </a:r>
                      <a:r>
                        <a:rPr sz="900" b="1" dirty="0">
                          <a:latin typeface="Calibri"/>
                          <a:cs typeface="Calibri"/>
                        </a:rPr>
                        <a:t>91</a:t>
                      </a:r>
                      <a:r>
                        <a:rPr sz="900" b="1" spc="-5" dirty="0">
                          <a:latin typeface="Calibri"/>
                          <a:cs typeface="Calibri"/>
                        </a:rPr>
                        <a:t> </a:t>
                      </a:r>
                      <a:r>
                        <a:rPr sz="900" b="1" dirty="0">
                          <a:latin typeface="Calibri"/>
                          <a:cs typeface="Calibri"/>
                        </a:rPr>
                        <a:t>-</a:t>
                      </a:r>
                      <a:r>
                        <a:rPr sz="900" b="1" spc="5" dirty="0">
                          <a:latin typeface="Calibri"/>
                          <a:cs typeface="Calibri"/>
                        </a:rPr>
                        <a:t> </a:t>
                      </a:r>
                      <a:r>
                        <a:rPr sz="900" b="1" dirty="0">
                          <a:latin typeface="Calibri"/>
                          <a:cs typeface="Calibri"/>
                        </a:rPr>
                        <a:t>120</a:t>
                      </a:r>
                      <a:r>
                        <a:rPr sz="900" b="1" spc="-30" dirty="0">
                          <a:latin typeface="Calibri"/>
                          <a:cs typeface="Calibri"/>
                        </a:rPr>
                        <a:t> </a:t>
                      </a:r>
                      <a:r>
                        <a:rPr sz="900" b="1" spc="-20" dirty="0">
                          <a:latin typeface="Calibri"/>
                          <a:cs typeface="Calibri"/>
                        </a:rPr>
                        <a:t>días</a:t>
                      </a:r>
                      <a:endParaRPr sz="900" dirty="0">
                        <a:latin typeface="Calibri"/>
                        <a:cs typeface="Calibri"/>
                      </a:endParaRPr>
                    </a:p>
                  </a:txBody>
                  <a:tcPr marL="0" marR="0" marT="609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00AF50"/>
                    </a:solidFill>
                  </a:tcPr>
                </a:tc>
                <a:tc>
                  <a:txBody>
                    <a:bodyPr/>
                    <a:lstStyle/>
                    <a:p>
                      <a:pPr marL="72390" algn="ctr">
                        <a:lnSpc>
                          <a:spcPct val="100000"/>
                        </a:lnSpc>
                      </a:pPr>
                      <a:r>
                        <a:rPr sz="900" b="1" dirty="0">
                          <a:latin typeface="Calibri"/>
                          <a:cs typeface="Calibri"/>
                        </a:rPr>
                        <a:t>e)</a:t>
                      </a:r>
                      <a:r>
                        <a:rPr sz="900" b="1" spc="-25" dirty="0">
                          <a:latin typeface="Calibri"/>
                          <a:cs typeface="Calibri"/>
                        </a:rPr>
                        <a:t> </a:t>
                      </a:r>
                      <a:r>
                        <a:rPr sz="900" b="1" dirty="0">
                          <a:latin typeface="Calibri"/>
                          <a:cs typeface="Calibri"/>
                        </a:rPr>
                        <a:t>121</a:t>
                      </a:r>
                      <a:r>
                        <a:rPr sz="900" b="1" spc="-5" dirty="0">
                          <a:latin typeface="Calibri"/>
                          <a:cs typeface="Calibri"/>
                        </a:rPr>
                        <a:t> </a:t>
                      </a:r>
                      <a:r>
                        <a:rPr sz="900" b="1" dirty="0">
                          <a:latin typeface="Calibri"/>
                          <a:cs typeface="Calibri"/>
                        </a:rPr>
                        <a:t>-</a:t>
                      </a:r>
                      <a:r>
                        <a:rPr sz="900" b="1" spc="-20" dirty="0">
                          <a:latin typeface="Calibri"/>
                          <a:cs typeface="Calibri"/>
                        </a:rPr>
                        <a:t> </a:t>
                      </a:r>
                      <a:r>
                        <a:rPr sz="900" b="1" spc="-25" dirty="0">
                          <a:latin typeface="Calibri"/>
                          <a:cs typeface="Calibri"/>
                        </a:rPr>
                        <a:t>180</a:t>
                      </a:r>
                      <a:endParaRPr sz="900" dirty="0">
                        <a:latin typeface="Calibri"/>
                        <a:cs typeface="Calibri"/>
                      </a:endParaRPr>
                    </a:p>
                    <a:p>
                      <a:pPr marL="234315" algn="ctr">
                        <a:lnSpc>
                          <a:spcPts val="910"/>
                        </a:lnSpc>
                      </a:pPr>
                      <a:r>
                        <a:rPr sz="900" b="1" spc="-20" dirty="0">
                          <a:latin typeface="Calibri"/>
                          <a:cs typeface="Calibri"/>
                        </a:rPr>
                        <a:t>días</a:t>
                      </a:r>
                      <a:endParaRPr sz="900" dirty="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00AF50"/>
                    </a:solidFill>
                  </a:tcPr>
                </a:tc>
                <a:tc>
                  <a:txBody>
                    <a:bodyPr/>
                    <a:lstStyle/>
                    <a:p>
                      <a:pPr marL="20955" algn="ctr">
                        <a:lnSpc>
                          <a:spcPct val="100000"/>
                        </a:lnSpc>
                      </a:pPr>
                      <a:r>
                        <a:rPr sz="900" b="1" dirty="0">
                          <a:latin typeface="Calibri"/>
                          <a:cs typeface="Calibri"/>
                        </a:rPr>
                        <a:t>f)</a:t>
                      </a:r>
                      <a:r>
                        <a:rPr sz="900" b="1" spc="-10" dirty="0">
                          <a:latin typeface="Calibri"/>
                          <a:cs typeface="Calibri"/>
                        </a:rPr>
                        <a:t> </a:t>
                      </a:r>
                      <a:r>
                        <a:rPr sz="900" b="1" dirty="0">
                          <a:latin typeface="Calibri"/>
                          <a:cs typeface="Calibri"/>
                        </a:rPr>
                        <a:t>181</a:t>
                      </a:r>
                      <a:r>
                        <a:rPr sz="900" b="1" spc="-35" dirty="0">
                          <a:latin typeface="Calibri"/>
                          <a:cs typeface="Calibri"/>
                        </a:rPr>
                        <a:t> </a:t>
                      </a:r>
                      <a:r>
                        <a:rPr sz="900" b="1" dirty="0">
                          <a:latin typeface="Calibri"/>
                          <a:cs typeface="Calibri"/>
                        </a:rPr>
                        <a:t>- </a:t>
                      </a:r>
                      <a:r>
                        <a:rPr sz="900" b="1" spc="-25" dirty="0">
                          <a:latin typeface="Calibri"/>
                          <a:cs typeface="Calibri"/>
                        </a:rPr>
                        <a:t>360</a:t>
                      </a:r>
                      <a:endParaRPr sz="900">
                        <a:latin typeface="Calibri"/>
                        <a:cs typeface="Calibri"/>
                      </a:endParaRPr>
                    </a:p>
                    <a:p>
                      <a:pPr marL="173355" algn="ctr">
                        <a:lnSpc>
                          <a:spcPts val="910"/>
                        </a:lnSpc>
                      </a:pPr>
                      <a:r>
                        <a:rPr sz="900" b="1" spc="-20" dirty="0">
                          <a:latin typeface="Calibri"/>
                          <a:cs typeface="Calibri"/>
                        </a:rPr>
                        <a:t>días</a:t>
                      </a:r>
                      <a:endParaRPr sz="9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00AF50"/>
                    </a:solidFill>
                  </a:tcPr>
                </a:tc>
                <a:tc>
                  <a:txBody>
                    <a:bodyPr/>
                    <a:lstStyle/>
                    <a:p>
                      <a:pPr marL="41910" algn="ctr">
                        <a:lnSpc>
                          <a:spcPct val="100000"/>
                        </a:lnSpc>
                        <a:spcBef>
                          <a:spcPts val="480"/>
                        </a:spcBef>
                      </a:pPr>
                      <a:r>
                        <a:rPr sz="900" b="1" dirty="0">
                          <a:latin typeface="Calibri"/>
                          <a:cs typeface="Calibri"/>
                        </a:rPr>
                        <a:t>g)</a:t>
                      </a:r>
                      <a:r>
                        <a:rPr sz="900" b="1" spc="-25" dirty="0">
                          <a:latin typeface="Calibri"/>
                          <a:cs typeface="Calibri"/>
                        </a:rPr>
                        <a:t> </a:t>
                      </a:r>
                      <a:r>
                        <a:rPr sz="900" b="1" dirty="0">
                          <a:latin typeface="Calibri"/>
                          <a:cs typeface="Calibri"/>
                        </a:rPr>
                        <a:t>361 </a:t>
                      </a:r>
                      <a:r>
                        <a:rPr sz="900" b="1" spc="-15" dirty="0">
                          <a:latin typeface="Calibri"/>
                          <a:cs typeface="Calibri"/>
                        </a:rPr>
                        <a:t>-</a:t>
                      </a:r>
                      <a:r>
                        <a:rPr sz="900" b="1" dirty="0">
                          <a:latin typeface="Calibri"/>
                          <a:cs typeface="Calibri"/>
                        </a:rPr>
                        <a:t>720</a:t>
                      </a:r>
                      <a:r>
                        <a:rPr sz="900" b="1" spc="-25" dirty="0">
                          <a:latin typeface="Calibri"/>
                          <a:cs typeface="Calibri"/>
                        </a:rPr>
                        <a:t> </a:t>
                      </a:r>
                      <a:r>
                        <a:rPr sz="900" b="1" spc="-20" dirty="0">
                          <a:latin typeface="Calibri"/>
                          <a:cs typeface="Calibri"/>
                        </a:rPr>
                        <a:t>días</a:t>
                      </a:r>
                      <a:endParaRPr sz="900">
                        <a:latin typeface="Calibri"/>
                        <a:cs typeface="Calibri"/>
                      </a:endParaRPr>
                    </a:p>
                  </a:txBody>
                  <a:tcPr marL="0" marR="0" marT="609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00AF50"/>
                    </a:solidFill>
                  </a:tcPr>
                </a:tc>
                <a:tc>
                  <a:txBody>
                    <a:bodyPr/>
                    <a:lstStyle/>
                    <a:p>
                      <a:pPr marL="228600" algn="ctr">
                        <a:lnSpc>
                          <a:spcPct val="100000"/>
                        </a:lnSpc>
                        <a:spcBef>
                          <a:spcPts val="480"/>
                        </a:spcBef>
                      </a:pPr>
                      <a:r>
                        <a:rPr sz="900" b="1" dirty="0">
                          <a:latin typeface="Calibri"/>
                          <a:cs typeface="Calibri"/>
                        </a:rPr>
                        <a:t>h)</a:t>
                      </a:r>
                      <a:r>
                        <a:rPr sz="900" b="1" spc="-25" dirty="0">
                          <a:latin typeface="Calibri"/>
                          <a:cs typeface="Calibri"/>
                        </a:rPr>
                        <a:t> </a:t>
                      </a:r>
                      <a:r>
                        <a:rPr sz="900" b="1" dirty="0">
                          <a:latin typeface="Calibri"/>
                          <a:cs typeface="Calibri"/>
                        </a:rPr>
                        <a:t>&gt;720</a:t>
                      </a:r>
                      <a:r>
                        <a:rPr sz="900" b="1" spc="-10" dirty="0">
                          <a:latin typeface="Calibri"/>
                          <a:cs typeface="Calibri"/>
                        </a:rPr>
                        <a:t> </a:t>
                      </a:r>
                      <a:r>
                        <a:rPr sz="900" b="1" spc="-20" dirty="0">
                          <a:latin typeface="Calibri"/>
                          <a:cs typeface="Calibri"/>
                        </a:rPr>
                        <a:t>días</a:t>
                      </a:r>
                      <a:endParaRPr sz="900" dirty="0">
                        <a:latin typeface="Calibri"/>
                        <a:cs typeface="Calibri"/>
                      </a:endParaRPr>
                    </a:p>
                  </a:txBody>
                  <a:tcPr marL="0" marR="0" marT="609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00AF50"/>
                    </a:solidFill>
                  </a:tcPr>
                </a:tc>
                <a:tc>
                  <a:txBody>
                    <a:bodyPr/>
                    <a:lstStyle/>
                    <a:p>
                      <a:pPr marL="2540" algn="ctr">
                        <a:lnSpc>
                          <a:spcPct val="100000"/>
                        </a:lnSpc>
                        <a:spcBef>
                          <a:spcPts val="480"/>
                        </a:spcBef>
                      </a:pPr>
                      <a:r>
                        <a:rPr sz="900" b="1" dirty="0">
                          <a:latin typeface="Calibri"/>
                          <a:cs typeface="Calibri"/>
                        </a:rPr>
                        <a:t>Total</a:t>
                      </a:r>
                      <a:r>
                        <a:rPr sz="900" b="1" spc="-30" dirty="0">
                          <a:latin typeface="Calibri"/>
                          <a:cs typeface="Calibri"/>
                        </a:rPr>
                        <a:t> </a:t>
                      </a:r>
                      <a:r>
                        <a:rPr sz="900" b="1" spc="-10" dirty="0">
                          <a:latin typeface="Calibri"/>
                          <a:cs typeface="Calibri"/>
                        </a:rPr>
                        <a:t>general</a:t>
                      </a:r>
                      <a:endParaRPr sz="900" dirty="0">
                        <a:latin typeface="Calibri"/>
                        <a:cs typeface="Calibri"/>
                      </a:endParaRPr>
                    </a:p>
                  </a:txBody>
                  <a:tcPr marL="0" marR="0" marT="609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00AF50"/>
                    </a:solidFill>
                  </a:tcPr>
                </a:tc>
                <a:tc rowSpan="15">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tcPr>
                </a:tc>
                <a:extLst>
                  <a:ext uri="{0D108BD9-81ED-4DB2-BD59-A6C34878D82A}">
                    <a16:rowId xmlns:a16="http://schemas.microsoft.com/office/drawing/2014/main" val="10000"/>
                  </a:ext>
                </a:extLst>
              </a:tr>
              <a:tr h="275565">
                <a:tc>
                  <a:txBody>
                    <a:bodyPr/>
                    <a:lstStyle/>
                    <a:p>
                      <a:pPr>
                        <a:lnSpc>
                          <a:spcPct val="100000"/>
                        </a:lnSpc>
                        <a:spcBef>
                          <a:spcPts val="65"/>
                        </a:spcBef>
                      </a:pPr>
                      <a:endParaRPr sz="900" dirty="0">
                        <a:latin typeface="Times New Roman"/>
                        <a:cs typeface="Times New Roman"/>
                      </a:endParaRPr>
                    </a:p>
                    <a:p>
                      <a:pPr marL="6985">
                        <a:lnSpc>
                          <a:spcPts val="885"/>
                        </a:lnSpc>
                      </a:pPr>
                      <a:r>
                        <a:rPr sz="900" b="1" spc="-10" dirty="0">
                          <a:latin typeface="Calibri"/>
                          <a:cs typeface="Calibri"/>
                        </a:rPr>
                        <a:t>ADMINISTRACIÓN</a:t>
                      </a:r>
                      <a:r>
                        <a:rPr sz="900" b="1" spc="40" dirty="0">
                          <a:latin typeface="Calibri"/>
                          <a:cs typeface="Calibri"/>
                        </a:rPr>
                        <a:t> </a:t>
                      </a:r>
                      <a:r>
                        <a:rPr sz="900" b="1" spc="-10" dirty="0">
                          <a:latin typeface="Calibri"/>
                          <a:cs typeface="Calibri"/>
                        </a:rPr>
                        <a:t>ANTERIOR</a:t>
                      </a:r>
                      <a:endParaRPr sz="900" dirty="0">
                        <a:latin typeface="Calibri"/>
                        <a:cs typeface="Calibri"/>
                      </a:endParaRPr>
                    </a:p>
                  </a:txBody>
                  <a:tcPr marL="0" marR="0" marT="8255" marB="0">
                    <a:lnR w="6350">
                      <a:solidFill>
                        <a:srgbClr val="000000"/>
                      </a:solidFill>
                      <a:prstDash val="solid"/>
                    </a:lnR>
                    <a:lnT w="6350">
                      <a:solidFill>
                        <a:srgbClr val="000000"/>
                      </a:solidFill>
                      <a:prstDash val="solid"/>
                    </a:lnT>
                    <a:lnB w="6350">
                      <a:solidFill>
                        <a:srgbClr val="000000"/>
                      </a:solidFill>
                      <a:prstDash val="solid"/>
                    </a:lnB>
                    <a:solidFill>
                      <a:srgbClr val="DCE6F0"/>
                    </a:solidFill>
                  </a:tcPr>
                </a:tc>
                <a:tc>
                  <a:txBody>
                    <a:bodyPr/>
                    <a:lstStyle/>
                    <a:p>
                      <a:pPr>
                        <a:lnSpc>
                          <a:spcPct val="100000"/>
                        </a:lnSpc>
                        <a:spcBef>
                          <a:spcPts val="65"/>
                        </a:spcBef>
                      </a:pPr>
                      <a:endParaRPr sz="900">
                        <a:latin typeface="Times New Roman"/>
                        <a:cs typeface="Times New Roman"/>
                      </a:endParaRPr>
                    </a:p>
                    <a:p>
                      <a:pPr marL="20320" algn="ctr">
                        <a:lnSpc>
                          <a:spcPts val="885"/>
                        </a:lnSpc>
                        <a:tabLst>
                          <a:tab pos="760730" algn="l"/>
                        </a:tabLst>
                      </a:pPr>
                      <a:r>
                        <a:rPr sz="900" b="1" spc="-50" dirty="0">
                          <a:latin typeface="Calibri"/>
                          <a:cs typeface="Calibri"/>
                        </a:rPr>
                        <a:t>$</a:t>
                      </a:r>
                      <a:r>
                        <a:rPr sz="900" b="1" dirty="0">
                          <a:latin typeface="Calibri"/>
                          <a:cs typeface="Calibri"/>
                        </a:rPr>
                        <a:t>	</a:t>
                      </a:r>
                      <a:r>
                        <a:rPr sz="900" b="1" spc="-50" dirty="0">
                          <a:latin typeface="Calibri"/>
                          <a:cs typeface="Calibri"/>
                        </a:rPr>
                        <a:t>-</a:t>
                      </a:r>
                      <a:endParaRPr sz="900">
                        <a:latin typeface="Calibri"/>
                        <a:cs typeface="Calibri"/>
                      </a:endParaRPr>
                    </a:p>
                  </a:txBody>
                  <a:tcPr marL="0" marR="0" marT="82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CE6F0"/>
                    </a:solidFill>
                  </a:tcPr>
                </a:tc>
                <a:tc>
                  <a:txBody>
                    <a:bodyPr/>
                    <a:lstStyle/>
                    <a:p>
                      <a:pPr>
                        <a:lnSpc>
                          <a:spcPct val="100000"/>
                        </a:lnSpc>
                        <a:spcBef>
                          <a:spcPts val="65"/>
                        </a:spcBef>
                      </a:pPr>
                      <a:endParaRPr sz="900">
                        <a:latin typeface="Times New Roman"/>
                        <a:cs typeface="Times New Roman"/>
                      </a:endParaRPr>
                    </a:p>
                    <a:p>
                      <a:pPr marL="1905" algn="ctr">
                        <a:lnSpc>
                          <a:spcPts val="885"/>
                        </a:lnSpc>
                        <a:tabLst>
                          <a:tab pos="566420" algn="l"/>
                        </a:tabLst>
                      </a:pPr>
                      <a:r>
                        <a:rPr sz="900" b="1" spc="-50" dirty="0">
                          <a:latin typeface="Calibri"/>
                          <a:cs typeface="Calibri"/>
                        </a:rPr>
                        <a:t>$</a:t>
                      </a:r>
                      <a:r>
                        <a:rPr sz="900" b="1" dirty="0">
                          <a:latin typeface="Calibri"/>
                          <a:cs typeface="Calibri"/>
                        </a:rPr>
                        <a:t>	</a:t>
                      </a:r>
                      <a:r>
                        <a:rPr sz="900" b="1" spc="-50" dirty="0">
                          <a:latin typeface="Calibri"/>
                          <a:cs typeface="Calibri"/>
                        </a:rPr>
                        <a:t>-</a:t>
                      </a:r>
                      <a:endParaRPr sz="900">
                        <a:latin typeface="Calibri"/>
                        <a:cs typeface="Calibri"/>
                      </a:endParaRPr>
                    </a:p>
                  </a:txBody>
                  <a:tcPr marL="0" marR="0" marT="82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CE6F0"/>
                    </a:solidFill>
                  </a:tcPr>
                </a:tc>
                <a:tc>
                  <a:txBody>
                    <a:bodyPr/>
                    <a:lstStyle/>
                    <a:p>
                      <a:pPr>
                        <a:lnSpc>
                          <a:spcPct val="100000"/>
                        </a:lnSpc>
                        <a:spcBef>
                          <a:spcPts val="65"/>
                        </a:spcBef>
                      </a:pPr>
                      <a:endParaRPr sz="900">
                        <a:latin typeface="Times New Roman"/>
                        <a:cs typeface="Times New Roman"/>
                      </a:endParaRPr>
                    </a:p>
                    <a:p>
                      <a:pPr marL="13970" algn="ctr">
                        <a:lnSpc>
                          <a:spcPts val="885"/>
                        </a:lnSpc>
                        <a:tabLst>
                          <a:tab pos="800735" algn="l"/>
                        </a:tabLst>
                      </a:pPr>
                      <a:r>
                        <a:rPr sz="900" b="1" spc="-50" dirty="0">
                          <a:latin typeface="Calibri"/>
                          <a:cs typeface="Calibri"/>
                        </a:rPr>
                        <a:t>$</a:t>
                      </a:r>
                      <a:r>
                        <a:rPr sz="900" b="1" dirty="0">
                          <a:latin typeface="Calibri"/>
                          <a:cs typeface="Calibri"/>
                        </a:rPr>
                        <a:t>	</a:t>
                      </a:r>
                      <a:r>
                        <a:rPr sz="900" b="1" spc="-60" dirty="0">
                          <a:latin typeface="Calibri"/>
                          <a:cs typeface="Calibri"/>
                        </a:rPr>
                        <a:t>-</a:t>
                      </a:r>
                      <a:endParaRPr sz="900">
                        <a:latin typeface="Calibri"/>
                        <a:cs typeface="Calibri"/>
                      </a:endParaRPr>
                    </a:p>
                  </a:txBody>
                  <a:tcPr marL="0" marR="0" marT="82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CE6F0"/>
                    </a:solidFill>
                  </a:tcPr>
                </a:tc>
                <a:tc>
                  <a:txBody>
                    <a:bodyPr/>
                    <a:lstStyle/>
                    <a:p>
                      <a:pPr>
                        <a:lnSpc>
                          <a:spcPct val="100000"/>
                        </a:lnSpc>
                        <a:spcBef>
                          <a:spcPts val="65"/>
                        </a:spcBef>
                      </a:pPr>
                      <a:endParaRPr sz="900">
                        <a:latin typeface="Times New Roman"/>
                        <a:cs typeface="Times New Roman"/>
                      </a:endParaRPr>
                    </a:p>
                    <a:p>
                      <a:pPr marL="10160" algn="ctr">
                        <a:lnSpc>
                          <a:spcPts val="885"/>
                        </a:lnSpc>
                        <a:tabLst>
                          <a:tab pos="617220" algn="l"/>
                        </a:tabLst>
                      </a:pPr>
                      <a:r>
                        <a:rPr sz="900" b="1" spc="-50" dirty="0">
                          <a:latin typeface="Calibri"/>
                          <a:cs typeface="Calibri"/>
                        </a:rPr>
                        <a:t>$</a:t>
                      </a:r>
                      <a:r>
                        <a:rPr sz="900" b="1" dirty="0">
                          <a:latin typeface="Calibri"/>
                          <a:cs typeface="Calibri"/>
                        </a:rPr>
                        <a:t>	</a:t>
                      </a:r>
                      <a:r>
                        <a:rPr sz="900" b="1" spc="-50" dirty="0">
                          <a:latin typeface="Calibri"/>
                          <a:cs typeface="Calibri"/>
                        </a:rPr>
                        <a:t>-</a:t>
                      </a:r>
                      <a:endParaRPr sz="900">
                        <a:latin typeface="Calibri"/>
                        <a:cs typeface="Calibri"/>
                      </a:endParaRPr>
                    </a:p>
                  </a:txBody>
                  <a:tcPr marL="0" marR="0" marT="82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CE6F0"/>
                    </a:solidFill>
                  </a:tcPr>
                </a:tc>
                <a:tc>
                  <a:txBody>
                    <a:bodyPr/>
                    <a:lstStyle/>
                    <a:p>
                      <a:pPr>
                        <a:lnSpc>
                          <a:spcPct val="100000"/>
                        </a:lnSpc>
                        <a:spcBef>
                          <a:spcPts val="65"/>
                        </a:spcBef>
                      </a:pPr>
                      <a:endParaRPr sz="900" dirty="0">
                        <a:latin typeface="Times New Roman"/>
                        <a:cs typeface="Times New Roman"/>
                      </a:endParaRPr>
                    </a:p>
                    <a:p>
                      <a:pPr algn="ctr">
                        <a:lnSpc>
                          <a:spcPts val="885"/>
                        </a:lnSpc>
                        <a:tabLst>
                          <a:tab pos="539115" algn="l"/>
                        </a:tabLst>
                      </a:pPr>
                      <a:r>
                        <a:rPr sz="900" b="1" spc="-50" dirty="0">
                          <a:latin typeface="Calibri"/>
                          <a:cs typeface="Calibri"/>
                        </a:rPr>
                        <a:t>$</a:t>
                      </a:r>
                      <a:r>
                        <a:rPr sz="900" b="1" dirty="0">
                          <a:latin typeface="Calibri"/>
                          <a:cs typeface="Calibri"/>
                        </a:rPr>
                        <a:t>	</a:t>
                      </a:r>
                      <a:r>
                        <a:rPr sz="900" b="1" spc="-50" dirty="0">
                          <a:latin typeface="Calibri"/>
                          <a:cs typeface="Calibri"/>
                        </a:rPr>
                        <a:t>-</a:t>
                      </a:r>
                      <a:endParaRPr sz="900" dirty="0">
                        <a:latin typeface="Calibri"/>
                        <a:cs typeface="Calibri"/>
                      </a:endParaRPr>
                    </a:p>
                  </a:txBody>
                  <a:tcPr marL="0" marR="0" marT="82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CE6F0"/>
                    </a:solidFill>
                  </a:tcPr>
                </a:tc>
                <a:tc>
                  <a:txBody>
                    <a:bodyPr/>
                    <a:lstStyle/>
                    <a:p>
                      <a:pPr marL="29845">
                        <a:lnSpc>
                          <a:spcPct val="100000"/>
                        </a:lnSpc>
                        <a:spcBef>
                          <a:spcPts val="25"/>
                        </a:spcBef>
                      </a:pPr>
                      <a:r>
                        <a:rPr sz="900" b="1" spc="-50" dirty="0">
                          <a:latin typeface="Calibri"/>
                          <a:cs typeface="Calibri"/>
                        </a:rPr>
                        <a:t>$</a:t>
                      </a:r>
                      <a:endParaRPr sz="900" dirty="0">
                        <a:latin typeface="Calibri"/>
                        <a:cs typeface="Calibri"/>
                      </a:endParaRPr>
                    </a:p>
                    <a:p>
                      <a:pPr marL="8255">
                        <a:lnSpc>
                          <a:spcPts val="885"/>
                        </a:lnSpc>
                      </a:pPr>
                      <a:r>
                        <a:rPr sz="900" b="1" spc="-50" dirty="0">
                          <a:latin typeface="Calibri"/>
                          <a:cs typeface="Calibri"/>
                        </a:rPr>
                        <a:t>-</a:t>
                      </a:r>
                      <a:endParaRPr sz="900" dirty="0">
                        <a:latin typeface="Calibri"/>
                        <a:cs typeface="Calibri"/>
                      </a:endParaRPr>
                    </a:p>
                  </a:txBody>
                  <a:tcPr marL="0" marR="0" marT="31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CE6F0"/>
                    </a:solidFill>
                  </a:tcPr>
                </a:tc>
                <a:tc>
                  <a:txBody>
                    <a:bodyPr/>
                    <a:lstStyle/>
                    <a:p>
                      <a:pPr>
                        <a:lnSpc>
                          <a:spcPct val="100000"/>
                        </a:lnSpc>
                        <a:spcBef>
                          <a:spcPts val="65"/>
                        </a:spcBef>
                      </a:pPr>
                      <a:endParaRPr sz="900" dirty="0">
                        <a:latin typeface="Times New Roman"/>
                        <a:cs typeface="Times New Roman"/>
                      </a:endParaRPr>
                    </a:p>
                    <a:p>
                      <a:pPr marR="50165" algn="ctr">
                        <a:lnSpc>
                          <a:spcPts val="885"/>
                        </a:lnSpc>
                        <a:tabLst>
                          <a:tab pos="585470" algn="l"/>
                        </a:tabLst>
                      </a:pPr>
                      <a:r>
                        <a:rPr sz="900" b="1" spc="-50" dirty="0">
                          <a:latin typeface="Calibri"/>
                          <a:cs typeface="Calibri"/>
                        </a:rPr>
                        <a:t>$</a:t>
                      </a:r>
                      <a:r>
                        <a:rPr sz="900" b="1" dirty="0">
                          <a:latin typeface="Calibri"/>
                          <a:cs typeface="Calibri"/>
                        </a:rPr>
                        <a:t>	</a:t>
                      </a:r>
                      <a:r>
                        <a:rPr sz="900" b="1" spc="-50" dirty="0">
                          <a:latin typeface="Calibri"/>
                          <a:cs typeface="Calibri"/>
                        </a:rPr>
                        <a:t>-</a:t>
                      </a:r>
                      <a:endParaRPr sz="900" dirty="0">
                        <a:latin typeface="Calibri"/>
                        <a:cs typeface="Calibri"/>
                      </a:endParaRPr>
                    </a:p>
                  </a:txBody>
                  <a:tcPr marL="0" marR="0" marT="82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CE6F0"/>
                    </a:solidFill>
                  </a:tcPr>
                </a:tc>
                <a:tc>
                  <a:txBody>
                    <a:bodyPr/>
                    <a:lstStyle/>
                    <a:p>
                      <a:pPr>
                        <a:lnSpc>
                          <a:spcPct val="100000"/>
                        </a:lnSpc>
                        <a:spcBef>
                          <a:spcPts val="65"/>
                        </a:spcBef>
                      </a:pPr>
                      <a:endParaRPr sz="900">
                        <a:latin typeface="Times New Roman"/>
                        <a:cs typeface="Times New Roman"/>
                      </a:endParaRPr>
                    </a:p>
                    <a:p>
                      <a:pPr marR="18415" algn="ctr">
                        <a:lnSpc>
                          <a:spcPts val="885"/>
                        </a:lnSpc>
                        <a:tabLst>
                          <a:tab pos="273050" algn="l"/>
                        </a:tabLst>
                      </a:pPr>
                      <a:r>
                        <a:rPr sz="900" b="1" spc="-50" dirty="0">
                          <a:latin typeface="Calibri"/>
                          <a:cs typeface="Calibri"/>
                        </a:rPr>
                        <a:t>$</a:t>
                      </a:r>
                      <a:r>
                        <a:rPr sz="900" b="1" dirty="0">
                          <a:latin typeface="Calibri"/>
                          <a:cs typeface="Calibri"/>
                        </a:rPr>
                        <a:t>	</a:t>
                      </a:r>
                      <a:r>
                        <a:rPr sz="900" b="1" spc="-10" dirty="0">
                          <a:latin typeface="Calibri"/>
                          <a:cs typeface="Calibri"/>
                        </a:rPr>
                        <a:t>1.294.807.098</a:t>
                      </a:r>
                      <a:endParaRPr sz="900">
                        <a:latin typeface="Calibri"/>
                        <a:cs typeface="Calibri"/>
                      </a:endParaRPr>
                    </a:p>
                  </a:txBody>
                  <a:tcPr marL="0" marR="0" marT="82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CE6F0"/>
                    </a:solidFill>
                  </a:tcPr>
                </a:tc>
                <a:tc>
                  <a:txBody>
                    <a:bodyPr/>
                    <a:lstStyle/>
                    <a:p>
                      <a:pPr>
                        <a:lnSpc>
                          <a:spcPct val="100000"/>
                        </a:lnSpc>
                        <a:spcBef>
                          <a:spcPts val="65"/>
                        </a:spcBef>
                      </a:pPr>
                      <a:endParaRPr sz="900">
                        <a:latin typeface="Times New Roman"/>
                        <a:cs typeface="Times New Roman"/>
                      </a:endParaRPr>
                    </a:p>
                    <a:p>
                      <a:pPr marR="47625" algn="ctr">
                        <a:lnSpc>
                          <a:spcPts val="885"/>
                        </a:lnSpc>
                        <a:tabLst>
                          <a:tab pos="273050" algn="l"/>
                        </a:tabLst>
                      </a:pPr>
                      <a:r>
                        <a:rPr sz="900" b="1" spc="-50" dirty="0">
                          <a:latin typeface="Calibri"/>
                          <a:cs typeface="Calibri"/>
                        </a:rPr>
                        <a:t>$</a:t>
                      </a:r>
                      <a:r>
                        <a:rPr sz="900" b="1" dirty="0">
                          <a:latin typeface="Calibri"/>
                          <a:cs typeface="Calibri"/>
                        </a:rPr>
                        <a:t>	</a:t>
                      </a:r>
                      <a:r>
                        <a:rPr sz="900" b="1" spc="-10" dirty="0">
                          <a:latin typeface="Calibri"/>
                          <a:cs typeface="Calibri"/>
                        </a:rPr>
                        <a:t>1.294.807.098</a:t>
                      </a:r>
                      <a:endParaRPr sz="900">
                        <a:latin typeface="Calibri"/>
                        <a:cs typeface="Calibri"/>
                      </a:endParaRPr>
                    </a:p>
                  </a:txBody>
                  <a:tcPr marL="0" marR="0" marT="82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CE6F0"/>
                    </a:solidFill>
                  </a:tcPr>
                </a:tc>
                <a:tc vMerge="1">
                  <a:txBody>
                    <a:bodyPr/>
                    <a:lstStyle/>
                    <a:p>
                      <a:endParaRPr/>
                    </a:p>
                  </a:txBody>
                  <a:tcPr marL="0" marR="0" marT="0" marB="0">
                    <a:lnL w="6350">
                      <a:solidFill>
                        <a:srgbClr val="000000"/>
                      </a:solidFill>
                      <a:prstDash val="solid"/>
                    </a:lnL>
                  </a:tcPr>
                </a:tc>
                <a:extLst>
                  <a:ext uri="{0D108BD9-81ED-4DB2-BD59-A6C34878D82A}">
                    <a16:rowId xmlns:a16="http://schemas.microsoft.com/office/drawing/2014/main" val="10001"/>
                  </a:ext>
                </a:extLst>
              </a:tr>
              <a:tr h="275565">
                <a:tc>
                  <a:txBody>
                    <a:bodyPr/>
                    <a:lstStyle/>
                    <a:p>
                      <a:pPr>
                        <a:lnSpc>
                          <a:spcPct val="100000"/>
                        </a:lnSpc>
                        <a:spcBef>
                          <a:spcPts val="65"/>
                        </a:spcBef>
                      </a:pPr>
                      <a:endParaRPr sz="900" dirty="0">
                        <a:latin typeface="Times New Roman"/>
                        <a:cs typeface="Times New Roman"/>
                      </a:endParaRPr>
                    </a:p>
                    <a:p>
                      <a:pPr marL="59690">
                        <a:lnSpc>
                          <a:spcPts val="885"/>
                        </a:lnSpc>
                      </a:pPr>
                      <a:r>
                        <a:rPr sz="900" spc="-10" dirty="0">
                          <a:latin typeface="Calibri"/>
                          <a:cs typeface="Calibri"/>
                        </a:rPr>
                        <a:t>ALIANZA</a:t>
                      </a:r>
                      <a:r>
                        <a:rPr sz="900" spc="20" dirty="0">
                          <a:latin typeface="Calibri"/>
                          <a:cs typeface="Calibri"/>
                        </a:rPr>
                        <a:t> </a:t>
                      </a:r>
                      <a:r>
                        <a:rPr sz="900" spc="-10" dirty="0">
                          <a:latin typeface="Calibri"/>
                          <a:cs typeface="Calibri"/>
                        </a:rPr>
                        <a:t>MEDELLIN</a:t>
                      </a:r>
                      <a:r>
                        <a:rPr sz="900" spc="40" dirty="0">
                          <a:latin typeface="Calibri"/>
                          <a:cs typeface="Calibri"/>
                        </a:rPr>
                        <a:t> </a:t>
                      </a:r>
                      <a:r>
                        <a:rPr sz="900" spc="-10" dirty="0">
                          <a:latin typeface="Calibri"/>
                          <a:cs typeface="Calibri"/>
                        </a:rPr>
                        <a:t>ANTIOQUIA</a:t>
                      </a:r>
                      <a:r>
                        <a:rPr sz="900" spc="25" dirty="0">
                          <a:latin typeface="Calibri"/>
                          <a:cs typeface="Calibri"/>
                        </a:rPr>
                        <a:t> </a:t>
                      </a:r>
                      <a:r>
                        <a:rPr sz="900" dirty="0">
                          <a:latin typeface="Calibri"/>
                          <a:cs typeface="Calibri"/>
                        </a:rPr>
                        <a:t>EPS</a:t>
                      </a:r>
                      <a:r>
                        <a:rPr sz="900" spc="-10" dirty="0">
                          <a:latin typeface="Calibri"/>
                          <a:cs typeface="Calibri"/>
                        </a:rPr>
                        <a:t> S.A.S</a:t>
                      </a:r>
                      <a:endParaRPr sz="900" dirty="0">
                        <a:latin typeface="Calibri"/>
                        <a:cs typeface="Calibri"/>
                      </a:endParaRPr>
                    </a:p>
                  </a:txBody>
                  <a:tcPr marL="0" marR="0" marT="82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65"/>
                        </a:spcBef>
                      </a:pPr>
                      <a:endParaRPr sz="900">
                        <a:latin typeface="Times New Roman"/>
                        <a:cs typeface="Times New Roman"/>
                      </a:endParaRPr>
                    </a:p>
                    <a:p>
                      <a:pPr marL="20320" algn="ctr">
                        <a:lnSpc>
                          <a:spcPts val="885"/>
                        </a:lnSpc>
                        <a:tabLst>
                          <a:tab pos="760730" algn="l"/>
                        </a:tabLst>
                      </a:pPr>
                      <a:r>
                        <a:rPr sz="900" spc="-50" dirty="0">
                          <a:latin typeface="Calibri"/>
                          <a:cs typeface="Calibri"/>
                        </a:rPr>
                        <a:t>$</a:t>
                      </a:r>
                      <a:r>
                        <a:rPr sz="900" dirty="0">
                          <a:latin typeface="Calibri"/>
                          <a:cs typeface="Calibri"/>
                        </a:rPr>
                        <a:t>	</a:t>
                      </a:r>
                      <a:r>
                        <a:rPr sz="900" spc="-50" dirty="0">
                          <a:latin typeface="Calibri"/>
                          <a:cs typeface="Calibri"/>
                        </a:rPr>
                        <a:t>-</a:t>
                      </a:r>
                      <a:endParaRPr sz="900">
                        <a:latin typeface="Calibri"/>
                        <a:cs typeface="Calibri"/>
                      </a:endParaRPr>
                    </a:p>
                  </a:txBody>
                  <a:tcPr marL="0" marR="0" marT="82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65"/>
                        </a:spcBef>
                      </a:pPr>
                      <a:endParaRPr sz="900">
                        <a:latin typeface="Times New Roman"/>
                        <a:cs typeface="Times New Roman"/>
                      </a:endParaRPr>
                    </a:p>
                    <a:p>
                      <a:pPr marL="1905" algn="ctr">
                        <a:lnSpc>
                          <a:spcPts val="885"/>
                        </a:lnSpc>
                        <a:tabLst>
                          <a:tab pos="566420" algn="l"/>
                        </a:tabLst>
                      </a:pPr>
                      <a:r>
                        <a:rPr sz="900" spc="-50" dirty="0">
                          <a:latin typeface="Calibri"/>
                          <a:cs typeface="Calibri"/>
                        </a:rPr>
                        <a:t>$</a:t>
                      </a:r>
                      <a:r>
                        <a:rPr sz="900" dirty="0">
                          <a:latin typeface="Calibri"/>
                          <a:cs typeface="Calibri"/>
                        </a:rPr>
                        <a:t>	</a:t>
                      </a:r>
                      <a:r>
                        <a:rPr sz="900" spc="-50" dirty="0">
                          <a:latin typeface="Calibri"/>
                          <a:cs typeface="Calibri"/>
                        </a:rPr>
                        <a:t>-</a:t>
                      </a:r>
                      <a:endParaRPr sz="900">
                        <a:latin typeface="Calibri"/>
                        <a:cs typeface="Calibri"/>
                      </a:endParaRPr>
                    </a:p>
                  </a:txBody>
                  <a:tcPr marL="0" marR="0" marT="82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65"/>
                        </a:spcBef>
                      </a:pPr>
                      <a:endParaRPr sz="900">
                        <a:latin typeface="Times New Roman"/>
                        <a:cs typeface="Times New Roman"/>
                      </a:endParaRPr>
                    </a:p>
                    <a:p>
                      <a:pPr marL="13970" algn="ctr">
                        <a:lnSpc>
                          <a:spcPts val="885"/>
                        </a:lnSpc>
                        <a:tabLst>
                          <a:tab pos="800735" algn="l"/>
                        </a:tabLst>
                      </a:pPr>
                      <a:r>
                        <a:rPr sz="900" spc="-50" dirty="0">
                          <a:latin typeface="Calibri"/>
                          <a:cs typeface="Calibri"/>
                        </a:rPr>
                        <a:t>$</a:t>
                      </a:r>
                      <a:r>
                        <a:rPr sz="900" dirty="0">
                          <a:latin typeface="Calibri"/>
                          <a:cs typeface="Calibri"/>
                        </a:rPr>
                        <a:t>	</a:t>
                      </a:r>
                      <a:r>
                        <a:rPr sz="900" spc="-60" dirty="0">
                          <a:latin typeface="Calibri"/>
                          <a:cs typeface="Calibri"/>
                        </a:rPr>
                        <a:t>-</a:t>
                      </a:r>
                      <a:endParaRPr sz="900">
                        <a:latin typeface="Calibri"/>
                        <a:cs typeface="Calibri"/>
                      </a:endParaRPr>
                    </a:p>
                  </a:txBody>
                  <a:tcPr marL="0" marR="0" marT="82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65"/>
                        </a:spcBef>
                      </a:pPr>
                      <a:endParaRPr sz="900">
                        <a:latin typeface="Times New Roman"/>
                        <a:cs typeface="Times New Roman"/>
                      </a:endParaRPr>
                    </a:p>
                    <a:p>
                      <a:pPr marL="10160" algn="ctr">
                        <a:lnSpc>
                          <a:spcPts val="885"/>
                        </a:lnSpc>
                        <a:tabLst>
                          <a:tab pos="617220" algn="l"/>
                        </a:tabLst>
                      </a:pPr>
                      <a:r>
                        <a:rPr sz="900" spc="-50" dirty="0">
                          <a:latin typeface="Calibri"/>
                          <a:cs typeface="Calibri"/>
                        </a:rPr>
                        <a:t>$</a:t>
                      </a:r>
                      <a:r>
                        <a:rPr sz="900" dirty="0">
                          <a:latin typeface="Calibri"/>
                          <a:cs typeface="Calibri"/>
                        </a:rPr>
                        <a:t>	</a:t>
                      </a:r>
                      <a:r>
                        <a:rPr sz="900" spc="-50" dirty="0">
                          <a:latin typeface="Calibri"/>
                          <a:cs typeface="Calibri"/>
                        </a:rPr>
                        <a:t>-</a:t>
                      </a:r>
                      <a:endParaRPr sz="900">
                        <a:latin typeface="Calibri"/>
                        <a:cs typeface="Calibri"/>
                      </a:endParaRPr>
                    </a:p>
                  </a:txBody>
                  <a:tcPr marL="0" marR="0" marT="82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65"/>
                        </a:spcBef>
                      </a:pPr>
                      <a:endParaRPr sz="900">
                        <a:latin typeface="Times New Roman"/>
                        <a:cs typeface="Times New Roman"/>
                      </a:endParaRPr>
                    </a:p>
                    <a:p>
                      <a:pPr algn="ctr">
                        <a:lnSpc>
                          <a:spcPts val="885"/>
                        </a:lnSpc>
                        <a:tabLst>
                          <a:tab pos="539115" algn="l"/>
                        </a:tabLst>
                      </a:pPr>
                      <a:r>
                        <a:rPr sz="900" spc="-50" dirty="0">
                          <a:latin typeface="Calibri"/>
                          <a:cs typeface="Calibri"/>
                        </a:rPr>
                        <a:t>$</a:t>
                      </a:r>
                      <a:r>
                        <a:rPr sz="900" dirty="0">
                          <a:latin typeface="Calibri"/>
                          <a:cs typeface="Calibri"/>
                        </a:rPr>
                        <a:t>	</a:t>
                      </a:r>
                      <a:r>
                        <a:rPr sz="900" spc="-50" dirty="0">
                          <a:latin typeface="Calibri"/>
                          <a:cs typeface="Calibri"/>
                        </a:rPr>
                        <a:t>-</a:t>
                      </a:r>
                      <a:endParaRPr sz="900">
                        <a:latin typeface="Calibri"/>
                        <a:cs typeface="Calibri"/>
                      </a:endParaRPr>
                    </a:p>
                  </a:txBody>
                  <a:tcPr marL="0" marR="0" marT="82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9845">
                        <a:lnSpc>
                          <a:spcPct val="100000"/>
                        </a:lnSpc>
                        <a:spcBef>
                          <a:spcPts val="25"/>
                        </a:spcBef>
                      </a:pPr>
                      <a:r>
                        <a:rPr sz="900" spc="-50" dirty="0">
                          <a:latin typeface="Calibri"/>
                          <a:cs typeface="Calibri"/>
                        </a:rPr>
                        <a:t>$</a:t>
                      </a:r>
                      <a:endParaRPr sz="900">
                        <a:latin typeface="Calibri"/>
                        <a:cs typeface="Calibri"/>
                      </a:endParaRPr>
                    </a:p>
                    <a:p>
                      <a:pPr marL="8255">
                        <a:lnSpc>
                          <a:spcPts val="885"/>
                        </a:lnSpc>
                      </a:pPr>
                      <a:r>
                        <a:rPr sz="900" spc="-50" dirty="0">
                          <a:latin typeface="Calibri"/>
                          <a:cs typeface="Calibri"/>
                        </a:rPr>
                        <a:t>-</a:t>
                      </a:r>
                      <a:endParaRPr sz="900">
                        <a:latin typeface="Calibri"/>
                        <a:cs typeface="Calibri"/>
                      </a:endParaRPr>
                    </a:p>
                  </a:txBody>
                  <a:tcPr marL="0" marR="0" marT="31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65"/>
                        </a:spcBef>
                      </a:pPr>
                      <a:endParaRPr sz="900" dirty="0">
                        <a:latin typeface="Times New Roman"/>
                        <a:cs typeface="Times New Roman"/>
                      </a:endParaRPr>
                    </a:p>
                    <a:p>
                      <a:pPr marR="50165" algn="ctr">
                        <a:lnSpc>
                          <a:spcPts val="885"/>
                        </a:lnSpc>
                        <a:tabLst>
                          <a:tab pos="585470" algn="l"/>
                        </a:tabLst>
                      </a:pPr>
                      <a:r>
                        <a:rPr sz="900" spc="-50" dirty="0">
                          <a:latin typeface="Calibri"/>
                          <a:cs typeface="Calibri"/>
                        </a:rPr>
                        <a:t>$</a:t>
                      </a:r>
                      <a:r>
                        <a:rPr sz="900" dirty="0">
                          <a:latin typeface="Calibri"/>
                          <a:cs typeface="Calibri"/>
                        </a:rPr>
                        <a:t>	</a:t>
                      </a:r>
                      <a:r>
                        <a:rPr sz="900" spc="-50" dirty="0">
                          <a:latin typeface="Calibri"/>
                          <a:cs typeface="Calibri"/>
                        </a:rPr>
                        <a:t>-</a:t>
                      </a:r>
                      <a:endParaRPr sz="900" dirty="0">
                        <a:latin typeface="Calibri"/>
                        <a:cs typeface="Calibri"/>
                      </a:endParaRPr>
                    </a:p>
                  </a:txBody>
                  <a:tcPr marL="0" marR="0" marT="82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65"/>
                        </a:spcBef>
                      </a:pPr>
                      <a:endParaRPr sz="900">
                        <a:latin typeface="Times New Roman"/>
                        <a:cs typeface="Times New Roman"/>
                      </a:endParaRPr>
                    </a:p>
                    <a:p>
                      <a:pPr marR="33655" algn="ctr">
                        <a:lnSpc>
                          <a:spcPts val="885"/>
                        </a:lnSpc>
                        <a:tabLst>
                          <a:tab pos="340360" algn="l"/>
                        </a:tabLst>
                      </a:pPr>
                      <a:r>
                        <a:rPr sz="900" spc="-50" dirty="0">
                          <a:latin typeface="Calibri"/>
                          <a:cs typeface="Calibri"/>
                        </a:rPr>
                        <a:t>$</a:t>
                      </a:r>
                      <a:r>
                        <a:rPr sz="900" dirty="0">
                          <a:latin typeface="Calibri"/>
                          <a:cs typeface="Calibri"/>
                        </a:rPr>
                        <a:t>	</a:t>
                      </a:r>
                      <a:r>
                        <a:rPr sz="900" spc="-10" dirty="0">
                          <a:latin typeface="Calibri"/>
                          <a:cs typeface="Calibri"/>
                        </a:rPr>
                        <a:t>629.195.478</a:t>
                      </a:r>
                      <a:endParaRPr sz="900">
                        <a:latin typeface="Calibri"/>
                        <a:cs typeface="Calibri"/>
                      </a:endParaRPr>
                    </a:p>
                  </a:txBody>
                  <a:tcPr marL="0" marR="0" marT="82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65"/>
                        </a:spcBef>
                      </a:pPr>
                      <a:endParaRPr sz="900">
                        <a:latin typeface="Times New Roman"/>
                        <a:cs typeface="Times New Roman"/>
                      </a:endParaRPr>
                    </a:p>
                    <a:p>
                      <a:pPr marR="62865" algn="ctr">
                        <a:lnSpc>
                          <a:spcPts val="885"/>
                        </a:lnSpc>
                        <a:tabLst>
                          <a:tab pos="340360" algn="l"/>
                        </a:tabLst>
                      </a:pPr>
                      <a:r>
                        <a:rPr sz="900" spc="-50" dirty="0">
                          <a:latin typeface="Calibri"/>
                          <a:cs typeface="Calibri"/>
                        </a:rPr>
                        <a:t>$</a:t>
                      </a:r>
                      <a:r>
                        <a:rPr sz="900" dirty="0">
                          <a:latin typeface="Calibri"/>
                          <a:cs typeface="Calibri"/>
                        </a:rPr>
                        <a:t>	</a:t>
                      </a:r>
                      <a:r>
                        <a:rPr sz="900" spc="-10" dirty="0">
                          <a:latin typeface="Calibri"/>
                          <a:cs typeface="Calibri"/>
                        </a:rPr>
                        <a:t>629.195.478</a:t>
                      </a:r>
                      <a:endParaRPr sz="900">
                        <a:latin typeface="Calibri"/>
                        <a:cs typeface="Calibri"/>
                      </a:endParaRPr>
                    </a:p>
                  </a:txBody>
                  <a:tcPr marL="0" marR="0" marT="82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tcPr>
                </a:tc>
                <a:extLst>
                  <a:ext uri="{0D108BD9-81ED-4DB2-BD59-A6C34878D82A}">
                    <a16:rowId xmlns:a16="http://schemas.microsoft.com/office/drawing/2014/main" val="10002"/>
                  </a:ext>
                </a:extLst>
              </a:tr>
              <a:tr h="275565">
                <a:tc>
                  <a:txBody>
                    <a:bodyPr/>
                    <a:lstStyle/>
                    <a:p>
                      <a:pPr>
                        <a:lnSpc>
                          <a:spcPct val="100000"/>
                        </a:lnSpc>
                        <a:spcBef>
                          <a:spcPts val="65"/>
                        </a:spcBef>
                      </a:pPr>
                      <a:endParaRPr sz="900">
                        <a:latin typeface="Times New Roman"/>
                        <a:cs typeface="Times New Roman"/>
                      </a:endParaRPr>
                    </a:p>
                    <a:p>
                      <a:pPr marL="59690">
                        <a:lnSpc>
                          <a:spcPts val="885"/>
                        </a:lnSpc>
                      </a:pPr>
                      <a:r>
                        <a:rPr sz="900" dirty="0">
                          <a:latin typeface="Calibri"/>
                          <a:cs typeface="Calibri"/>
                        </a:rPr>
                        <a:t>CAFESALUD</a:t>
                      </a:r>
                      <a:r>
                        <a:rPr sz="900" spc="-35" dirty="0">
                          <a:latin typeface="Calibri"/>
                          <a:cs typeface="Calibri"/>
                        </a:rPr>
                        <a:t> </a:t>
                      </a:r>
                      <a:r>
                        <a:rPr sz="900" spc="-25" dirty="0">
                          <a:latin typeface="Calibri"/>
                          <a:cs typeface="Calibri"/>
                        </a:rPr>
                        <a:t>EPS</a:t>
                      </a:r>
                      <a:endParaRPr sz="900">
                        <a:latin typeface="Calibri"/>
                        <a:cs typeface="Calibri"/>
                      </a:endParaRPr>
                    </a:p>
                  </a:txBody>
                  <a:tcPr marL="0" marR="0" marT="82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65"/>
                        </a:spcBef>
                      </a:pPr>
                      <a:endParaRPr sz="900" dirty="0">
                        <a:latin typeface="Times New Roman"/>
                        <a:cs typeface="Times New Roman"/>
                      </a:endParaRPr>
                    </a:p>
                    <a:p>
                      <a:pPr marL="20320" algn="ctr">
                        <a:lnSpc>
                          <a:spcPts val="885"/>
                        </a:lnSpc>
                        <a:tabLst>
                          <a:tab pos="760730" algn="l"/>
                        </a:tabLst>
                      </a:pPr>
                      <a:r>
                        <a:rPr sz="900" spc="-50" dirty="0">
                          <a:latin typeface="Calibri"/>
                          <a:cs typeface="Calibri"/>
                        </a:rPr>
                        <a:t>$</a:t>
                      </a:r>
                      <a:r>
                        <a:rPr sz="900" dirty="0">
                          <a:latin typeface="Calibri"/>
                          <a:cs typeface="Calibri"/>
                        </a:rPr>
                        <a:t>	</a:t>
                      </a:r>
                      <a:r>
                        <a:rPr sz="900" spc="-50" dirty="0">
                          <a:latin typeface="Calibri"/>
                          <a:cs typeface="Calibri"/>
                        </a:rPr>
                        <a:t>-</a:t>
                      </a:r>
                      <a:endParaRPr sz="900" dirty="0">
                        <a:latin typeface="Calibri"/>
                        <a:cs typeface="Calibri"/>
                      </a:endParaRPr>
                    </a:p>
                  </a:txBody>
                  <a:tcPr marL="0" marR="0" marT="82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65"/>
                        </a:spcBef>
                      </a:pPr>
                      <a:endParaRPr sz="900" dirty="0">
                        <a:latin typeface="Times New Roman"/>
                        <a:cs typeface="Times New Roman"/>
                      </a:endParaRPr>
                    </a:p>
                    <a:p>
                      <a:pPr marL="1905" algn="ctr">
                        <a:lnSpc>
                          <a:spcPts val="885"/>
                        </a:lnSpc>
                        <a:tabLst>
                          <a:tab pos="566420" algn="l"/>
                        </a:tabLst>
                      </a:pPr>
                      <a:r>
                        <a:rPr sz="900" spc="-50" dirty="0">
                          <a:latin typeface="Calibri"/>
                          <a:cs typeface="Calibri"/>
                        </a:rPr>
                        <a:t>$</a:t>
                      </a:r>
                      <a:r>
                        <a:rPr sz="900" dirty="0">
                          <a:latin typeface="Calibri"/>
                          <a:cs typeface="Calibri"/>
                        </a:rPr>
                        <a:t>	</a:t>
                      </a:r>
                      <a:r>
                        <a:rPr sz="900" spc="-50" dirty="0">
                          <a:latin typeface="Calibri"/>
                          <a:cs typeface="Calibri"/>
                        </a:rPr>
                        <a:t>-</a:t>
                      </a:r>
                      <a:endParaRPr sz="900" dirty="0">
                        <a:latin typeface="Calibri"/>
                        <a:cs typeface="Calibri"/>
                      </a:endParaRPr>
                    </a:p>
                  </a:txBody>
                  <a:tcPr marL="0" marR="0" marT="82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65"/>
                        </a:spcBef>
                      </a:pPr>
                      <a:endParaRPr sz="900">
                        <a:latin typeface="Times New Roman"/>
                        <a:cs typeface="Times New Roman"/>
                      </a:endParaRPr>
                    </a:p>
                    <a:p>
                      <a:pPr marL="13970" algn="ctr">
                        <a:lnSpc>
                          <a:spcPts val="885"/>
                        </a:lnSpc>
                        <a:tabLst>
                          <a:tab pos="800735" algn="l"/>
                        </a:tabLst>
                      </a:pPr>
                      <a:r>
                        <a:rPr sz="900" spc="-50" dirty="0">
                          <a:latin typeface="Calibri"/>
                          <a:cs typeface="Calibri"/>
                        </a:rPr>
                        <a:t>$</a:t>
                      </a:r>
                      <a:r>
                        <a:rPr sz="900" dirty="0">
                          <a:latin typeface="Calibri"/>
                          <a:cs typeface="Calibri"/>
                        </a:rPr>
                        <a:t>	</a:t>
                      </a:r>
                      <a:r>
                        <a:rPr sz="900" spc="-60" dirty="0">
                          <a:latin typeface="Calibri"/>
                          <a:cs typeface="Calibri"/>
                        </a:rPr>
                        <a:t>-</a:t>
                      </a:r>
                      <a:endParaRPr sz="900">
                        <a:latin typeface="Calibri"/>
                        <a:cs typeface="Calibri"/>
                      </a:endParaRPr>
                    </a:p>
                  </a:txBody>
                  <a:tcPr marL="0" marR="0" marT="82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65"/>
                        </a:spcBef>
                      </a:pPr>
                      <a:endParaRPr sz="900">
                        <a:latin typeface="Times New Roman"/>
                        <a:cs typeface="Times New Roman"/>
                      </a:endParaRPr>
                    </a:p>
                    <a:p>
                      <a:pPr marL="10160" algn="ctr">
                        <a:lnSpc>
                          <a:spcPts val="885"/>
                        </a:lnSpc>
                        <a:tabLst>
                          <a:tab pos="617220" algn="l"/>
                        </a:tabLst>
                      </a:pPr>
                      <a:r>
                        <a:rPr sz="900" spc="-50" dirty="0">
                          <a:latin typeface="Calibri"/>
                          <a:cs typeface="Calibri"/>
                        </a:rPr>
                        <a:t>$</a:t>
                      </a:r>
                      <a:r>
                        <a:rPr sz="900" dirty="0">
                          <a:latin typeface="Calibri"/>
                          <a:cs typeface="Calibri"/>
                        </a:rPr>
                        <a:t>	</a:t>
                      </a:r>
                      <a:r>
                        <a:rPr sz="900" spc="-50" dirty="0">
                          <a:latin typeface="Calibri"/>
                          <a:cs typeface="Calibri"/>
                        </a:rPr>
                        <a:t>-</a:t>
                      </a:r>
                      <a:endParaRPr sz="900">
                        <a:latin typeface="Calibri"/>
                        <a:cs typeface="Calibri"/>
                      </a:endParaRPr>
                    </a:p>
                  </a:txBody>
                  <a:tcPr marL="0" marR="0" marT="82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65"/>
                        </a:spcBef>
                      </a:pPr>
                      <a:endParaRPr sz="900">
                        <a:latin typeface="Times New Roman"/>
                        <a:cs typeface="Times New Roman"/>
                      </a:endParaRPr>
                    </a:p>
                    <a:p>
                      <a:pPr algn="ctr">
                        <a:lnSpc>
                          <a:spcPts val="885"/>
                        </a:lnSpc>
                        <a:tabLst>
                          <a:tab pos="539115" algn="l"/>
                        </a:tabLst>
                      </a:pPr>
                      <a:r>
                        <a:rPr sz="900" spc="-50" dirty="0">
                          <a:latin typeface="Calibri"/>
                          <a:cs typeface="Calibri"/>
                        </a:rPr>
                        <a:t>$</a:t>
                      </a:r>
                      <a:r>
                        <a:rPr sz="900" dirty="0">
                          <a:latin typeface="Calibri"/>
                          <a:cs typeface="Calibri"/>
                        </a:rPr>
                        <a:t>	</a:t>
                      </a:r>
                      <a:r>
                        <a:rPr sz="900" spc="-50" dirty="0">
                          <a:latin typeface="Calibri"/>
                          <a:cs typeface="Calibri"/>
                        </a:rPr>
                        <a:t>-</a:t>
                      </a:r>
                      <a:endParaRPr sz="900">
                        <a:latin typeface="Calibri"/>
                        <a:cs typeface="Calibri"/>
                      </a:endParaRPr>
                    </a:p>
                  </a:txBody>
                  <a:tcPr marL="0" marR="0" marT="82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9845">
                        <a:lnSpc>
                          <a:spcPct val="100000"/>
                        </a:lnSpc>
                        <a:spcBef>
                          <a:spcPts val="25"/>
                        </a:spcBef>
                      </a:pPr>
                      <a:r>
                        <a:rPr sz="900" spc="-50" dirty="0">
                          <a:latin typeface="Calibri"/>
                          <a:cs typeface="Calibri"/>
                        </a:rPr>
                        <a:t>$</a:t>
                      </a:r>
                      <a:endParaRPr sz="900">
                        <a:latin typeface="Calibri"/>
                        <a:cs typeface="Calibri"/>
                      </a:endParaRPr>
                    </a:p>
                    <a:p>
                      <a:pPr marL="8255">
                        <a:lnSpc>
                          <a:spcPts val="885"/>
                        </a:lnSpc>
                      </a:pPr>
                      <a:r>
                        <a:rPr sz="900" spc="-50" dirty="0">
                          <a:latin typeface="Calibri"/>
                          <a:cs typeface="Calibri"/>
                        </a:rPr>
                        <a:t>-</a:t>
                      </a:r>
                      <a:endParaRPr sz="900">
                        <a:latin typeface="Calibri"/>
                        <a:cs typeface="Calibri"/>
                      </a:endParaRPr>
                    </a:p>
                  </a:txBody>
                  <a:tcPr marL="0" marR="0" marT="31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65"/>
                        </a:spcBef>
                      </a:pPr>
                      <a:endParaRPr sz="900" dirty="0">
                        <a:latin typeface="Times New Roman"/>
                        <a:cs typeface="Times New Roman"/>
                      </a:endParaRPr>
                    </a:p>
                    <a:p>
                      <a:pPr marR="50165" algn="ctr">
                        <a:lnSpc>
                          <a:spcPts val="885"/>
                        </a:lnSpc>
                        <a:tabLst>
                          <a:tab pos="585470" algn="l"/>
                        </a:tabLst>
                      </a:pPr>
                      <a:r>
                        <a:rPr sz="900" spc="-50" dirty="0">
                          <a:latin typeface="Calibri"/>
                          <a:cs typeface="Calibri"/>
                        </a:rPr>
                        <a:t>$</a:t>
                      </a:r>
                      <a:r>
                        <a:rPr sz="900" dirty="0">
                          <a:latin typeface="Calibri"/>
                          <a:cs typeface="Calibri"/>
                        </a:rPr>
                        <a:t>	</a:t>
                      </a:r>
                      <a:r>
                        <a:rPr sz="900" spc="-50" dirty="0">
                          <a:latin typeface="Calibri"/>
                          <a:cs typeface="Calibri"/>
                        </a:rPr>
                        <a:t>-</a:t>
                      </a:r>
                      <a:endParaRPr sz="900" dirty="0">
                        <a:latin typeface="Calibri"/>
                        <a:cs typeface="Calibri"/>
                      </a:endParaRPr>
                    </a:p>
                  </a:txBody>
                  <a:tcPr marL="0" marR="0" marT="82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65"/>
                        </a:spcBef>
                      </a:pPr>
                      <a:endParaRPr sz="900">
                        <a:latin typeface="Times New Roman"/>
                        <a:cs typeface="Times New Roman"/>
                      </a:endParaRPr>
                    </a:p>
                    <a:p>
                      <a:pPr marR="33655" algn="ctr">
                        <a:lnSpc>
                          <a:spcPts val="885"/>
                        </a:lnSpc>
                        <a:tabLst>
                          <a:tab pos="340360" algn="l"/>
                        </a:tabLst>
                      </a:pPr>
                      <a:r>
                        <a:rPr sz="900" spc="-50" dirty="0">
                          <a:latin typeface="Calibri"/>
                          <a:cs typeface="Calibri"/>
                        </a:rPr>
                        <a:t>$</a:t>
                      </a:r>
                      <a:r>
                        <a:rPr sz="900" dirty="0">
                          <a:latin typeface="Calibri"/>
                          <a:cs typeface="Calibri"/>
                        </a:rPr>
                        <a:t>	</a:t>
                      </a:r>
                      <a:r>
                        <a:rPr sz="900" spc="-10" dirty="0">
                          <a:latin typeface="Calibri"/>
                          <a:cs typeface="Calibri"/>
                        </a:rPr>
                        <a:t>153.898.312</a:t>
                      </a:r>
                      <a:endParaRPr sz="900">
                        <a:latin typeface="Calibri"/>
                        <a:cs typeface="Calibri"/>
                      </a:endParaRPr>
                    </a:p>
                  </a:txBody>
                  <a:tcPr marL="0" marR="0" marT="82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65"/>
                        </a:spcBef>
                      </a:pPr>
                      <a:endParaRPr sz="900">
                        <a:latin typeface="Times New Roman"/>
                        <a:cs typeface="Times New Roman"/>
                      </a:endParaRPr>
                    </a:p>
                    <a:p>
                      <a:pPr marR="62865" algn="ctr">
                        <a:lnSpc>
                          <a:spcPts val="885"/>
                        </a:lnSpc>
                        <a:tabLst>
                          <a:tab pos="340360" algn="l"/>
                        </a:tabLst>
                      </a:pPr>
                      <a:r>
                        <a:rPr sz="900" spc="-50" dirty="0">
                          <a:latin typeface="Calibri"/>
                          <a:cs typeface="Calibri"/>
                        </a:rPr>
                        <a:t>$</a:t>
                      </a:r>
                      <a:r>
                        <a:rPr sz="900" dirty="0">
                          <a:latin typeface="Calibri"/>
                          <a:cs typeface="Calibri"/>
                        </a:rPr>
                        <a:t>	</a:t>
                      </a:r>
                      <a:r>
                        <a:rPr sz="900" spc="-10" dirty="0">
                          <a:latin typeface="Calibri"/>
                          <a:cs typeface="Calibri"/>
                        </a:rPr>
                        <a:t>153.898.312</a:t>
                      </a:r>
                      <a:endParaRPr sz="900">
                        <a:latin typeface="Calibri"/>
                        <a:cs typeface="Calibri"/>
                      </a:endParaRPr>
                    </a:p>
                  </a:txBody>
                  <a:tcPr marL="0" marR="0" marT="82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tcPr>
                </a:tc>
                <a:extLst>
                  <a:ext uri="{0D108BD9-81ED-4DB2-BD59-A6C34878D82A}">
                    <a16:rowId xmlns:a16="http://schemas.microsoft.com/office/drawing/2014/main" val="10003"/>
                  </a:ext>
                </a:extLst>
              </a:tr>
              <a:tr h="275565">
                <a:tc>
                  <a:txBody>
                    <a:bodyPr/>
                    <a:lstStyle/>
                    <a:p>
                      <a:pPr>
                        <a:lnSpc>
                          <a:spcPct val="100000"/>
                        </a:lnSpc>
                        <a:spcBef>
                          <a:spcPts val="65"/>
                        </a:spcBef>
                      </a:pPr>
                      <a:endParaRPr sz="900">
                        <a:latin typeface="Times New Roman"/>
                        <a:cs typeface="Times New Roman"/>
                      </a:endParaRPr>
                    </a:p>
                    <a:p>
                      <a:pPr marL="59690">
                        <a:lnSpc>
                          <a:spcPts val="885"/>
                        </a:lnSpc>
                      </a:pPr>
                      <a:r>
                        <a:rPr sz="900" spc="-10" dirty="0">
                          <a:latin typeface="Calibri"/>
                          <a:cs typeface="Calibri"/>
                        </a:rPr>
                        <a:t>ECOOPSOS</a:t>
                      </a:r>
                      <a:r>
                        <a:rPr sz="900" spc="-15" dirty="0">
                          <a:latin typeface="Calibri"/>
                          <a:cs typeface="Calibri"/>
                        </a:rPr>
                        <a:t> </a:t>
                      </a:r>
                      <a:r>
                        <a:rPr sz="900" dirty="0">
                          <a:latin typeface="Calibri"/>
                          <a:cs typeface="Calibri"/>
                        </a:rPr>
                        <a:t>EPS</a:t>
                      </a:r>
                      <a:r>
                        <a:rPr sz="900" spc="5" dirty="0">
                          <a:latin typeface="Calibri"/>
                          <a:cs typeface="Calibri"/>
                        </a:rPr>
                        <a:t> </a:t>
                      </a:r>
                      <a:r>
                        <a:rPr sz="900" spc="-25" dirty="0">
                          <a:latin typeface="Calibri"/>
                          <a:cs typeface="Calibri"/>
                        </a:rPr>
                        <a:t>SAS</a:t>
                      </a:r>
                      <a:endParaRPr sz="900">
                        <a:latin typeface="Calibri"/>
                        <a:cs typeface="Calibri"/>
                      </a:endParaRPr>
                    </a:p>
                  </a:txBody>
                  <a:tcPr marL="0" marR="0" marT="82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65"/>
                        </a:spcBef>
                      </a:pPr>
                      <a:endParaRPr sz="900">
                        <a:latin typeface="Times New Roman"/>
                        <a:cs typeface="Times New Roman"/>
                      </a:endParaRPr>
                    </a:p>
                    <a:p>
                      <a:pPr marL="20320" algn="ctr">
                        <a:lnSpc>
                          <a:spcPts val="885"/>
                        </a:lnSpc>
                        <a:tabLst>
                          <a:tab pos="760730" algn="l"/>
                        </a:tabLst>
                      </a:pPr>
                      <a:r>
                        <a:rPr sz="900" spc="-50" dirty="0">
                          <a:latin typeface="Calibri"/>
                          <a:cs typeface="Calibri"/>
                        </a:rPr>
                        <a:t>$</a:t>
                      </a:r>
                      <a:r>
                        <a:rPr sz="900" dirty="0">
                          <a:latin typeface="Calibri"/>
                          <a:cs typeface="Calibri"/>
                        </a:rPr>
                        <a:t>	</a:t>
                      </a:r>
                      <a:r>
                        <a:rPr sz="900" spc="-50" dirty="0">
                          <a:latin typeface="Calibri"/>
                          <a:cs typeface="Calibri"/>
                        </a:rPr>
                        <a:t>-</a:t>
                      </a:r>
                      <a:endParaRPr sz="900">
                        <a:latin typeface="Calibri"/>
                        <a:cs typeface="Calibri"/>
                      </a:endParaRPr>
                    </a:p>
                  </a:txBody>
                  <a:tcPr marL="0" marR="0" marT="82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65"/>
                        </a:spcBef>
                      </a:pPr>
                      <a:endParaRPr sz="900" dirty="0">
                        <a:latin typeface="Times New Roman"/>
                        <a:cs typeface="Times New Roman"/>
                      </a:endParaRPr>
                    </a:p>
                    <a:p>
                      <a:pPr marL="1905" algn="ctr">
                        <a:lnSpc>
                          <a:spcPts val="885"/>
                        </a:lnSpc>
                        <a:tabLst>
                          <a:tab pos="566420" algn="l"/>
                        </a:tabLst>
                      </a:pPr>
                      <a:r>
                        <a:rPr sz="900" spc="-50" dirty="0">
                          <a:latin typeface="Calibri"/>
                          <a:cs typeface="Calibri"/>
                        </a:rPr>
                        <a:t>$</a:t>
                      </a:r>
                      <a:r>
                        <a:rPr sz="900" dirty="0">
                          <a:latin typeface="Calibri"/>
                          <a:cs typeface="Calibri"/>
                        </a:rPr>
                        <a:t>	</a:t>
                      </a:r>
                      <a:r>
                        <a:rPr sz="900" spc="-50" dirty="0">
                          <a:latin typeface="Calibri"/>
                          <a:cs typeface="Calibri"/>
                        </a:rPr>
                        <a:t>-</a:t>
                      </a:r>
                      <a:endParaRPr sz="900" dirty="0">
                        <a:latin typeface="Calibri"/>
                        <a:cs typeface="Calibri"/>
                      </a:endParaRPr>
                    </a:p>
                  </a:txBody>
                  <a:tcPr marL="0" marR="0" marT="82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65"/>
                        </a:spcBef>
                      </a:pPr>
                      <a:endParaRPr sz="900">
                        <a:latin typeface="Times New Roman"/>
                        <a:cs typeface="Times New Roman"/>
                      </a:endParaRPr>
                    </a:p>
                    <a:p>
                      <a:pPr marL="13970" algn="ctr">
                        <a:lnSpc>
                          <a:spcPts val="885"/>
                        </a:lnSpc>
                        <a:tabLst>
                          <a:tab pos="800735" algn="l"/>
                        </a:tabLst>
                      </a:pPr>
                      <a:r>
                        <a:rPr sz="900" spc="-50" dirty="0">
                          <a:latin typeface="Calibri"/>
                          <a:cs typeface="Calibri"/>
                        </a:rPr>
                        <a:t>$</a:t>
                      </a:r>
                      <a:r>
                        <a:rPr sz="900" dirty="0">
                          <a:latin typeface="Calibri"/>
                          <a:cs typeface="Calibri"/>
                        </a:rPr>
                        <a:t>	</a:t>
                      </a:r>
                      <a:r>
                        <a:rPr sz="900" spc="-60" dirty="0">
                          <a:latin typeface="Calibri"/>
                          <a:cs typeface="Calibri"/>
                        </a:rPr>
                        <a:t>-</a:t>
                      </a:r>
                      <a:endParaRPr sz="900">
                        <a:latin typeface="Calibri"/>
                        <a:cs typeface="Calibri"/>
                      </a:endParaRPr>
                    </a:p>
                  </a:txBody>
                  <a:tcPr marL="0" marR="0" marT="82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65"/>
                        </a:spcBef>
                      </a:pPr>
                      <a:endParaRPr sz="900">
                        <a:latin typeface="Times New Roman"/>
                        <a:cs typeface="Times New Roman"/>
                      </a:endParaRPr>
                    </a:p>
                    <a:p>
                      <a:pPr marL="10160" algn="ctr">
                        <a:lnSpc>
                          <a:spcPts val="885"/>
                        </a:lnSpc>
                        <a:tabLst>
                          <a:tab pos="617220" algn="l"/>
                        </a:tabLst>
                      </a:pPr>
                      <a:r>
                        <a:rPr sz="900" spc="-50" dirty="0">
                          <a:latin typeface="Calibri"/>
                          <a:cs typeface="Calibri"/>
                        </a:rPr>
                        <a:t>$</a:t>
                      </a:r>
                      <a:r>
                        <a:rPr sz="900" dirty="0">
                          <a:latin typeface="Calibri"/>
                          <a:cs typeface="Calibri"/>
                        </a:rPr>
                        <a:t>	</a:t>
                      </a:r>
                      <a:r>
                        <a:rPr sz="900" spc="-50" dirty="0">
                          <a:latin typeface="Calibri"/>
                          <a:cs typeface="Calibri"/>
                        </a:rPr>
                        <a:t>-</a:t>
                      </a:r>
                      <a:endParaRPr sz="900">
                        <a:latin typeface="Calibri"/>
                        <a:cs typeface="Calibri"/>
                      </a:endParaRPr>
                    </a:p>
                  </a:txBody>
                  <a:tcPr marL="0" marR="0" marT="82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65"/>
                        </a:spcBef>
                      </a:pPr>
                      <a:endParaRPr sz="900">
                        <a:latin typeface="Times New Roman"/>
                        <a:cs typeface="Times New Roman"/>
                      </a:endParaRPr>
                    </a:p>
                    <a:p>
                      <a:pPr algn="ctr">
                        <a:lnSpc>
                          <a:spcPts val="885"/>
                        </a:lnSpc>
                        <a:tabLst>
                          <a:tab pos="539115" algn="l"/>
                        </a:tabLst>
                      </a:pPr>
                      <a:r>
                        <a:rPr sz="900" spc="-50" dirty="0">
                          <a:latin typeface="Calibri"/>
                          <a:cs typeface="Calibri"/>
                        </a:rPr>
                        <a:t>$</a:t>
                      </a:r>
                      <a:r>
                        <a:rPr sz="900" dirty="0">
                          <a:latin typeface="Calibri"/>
                          <a:cs typeface="Calibri"/>
                        </a:rPr>
                        <a:t>	</a:t>
                      </a:r>
                      <a:r>
                        <a:rPr sz="900" spc="-50" dirty="0">
                          <a:latin typeface="Calibri"/>
                          <a:cs typeface="Calibri"/>
                        </a:rPr>
                        <a:t>-</a:t>
                      </a:r>
                      <a:endParaRPr sz="900">
                        <a:latin typeface="Calibri"/>
                        <a:cs typeface="Calibri"/>
                      </a:endParaRPr>
                    </a:p>
                  </a:txBody>
                  <a:tcPr marL="0" marR="0" marT="82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9845">
                        <a:lnSpc>
                          <a:spcPct val="100000"/>
                        </a:lnSpc>
                        <a:spcBef>
                          <a:spcPts val="25"/>
                        </a:spcBef>
                      </a:pPr>
                      <a:r>
                        <a:rPr sz="900" spc="-50" dirty="0">
                          <a:latin typeface="Calibri"/>
                          <a:cs typeface="Calibri"/>
                        </a:rPr>
                        <a:t>$</a:t>
                      </a:r>
                      <a:endParaRPr sz="900">
                        <a:latin typeface="Calibri"/>
                        <a:cs typeface="Calibri"/>
                      </a:endParaRPr>
                    </a:p>
                    <a:p>
                      <a:pPr marL="8255">
                        <a:lnSpc>
                          <a:spcPts val="885"/>
                        </a:lnSpc>
                      </a:pPr>
                      <a:r>
                        <a:rPr sz="900" spc="-50" dirty="0">
                          <a:latin typeface="Calibri"/>
                          <a:cs typeface="Calibri"/>
                        </a:rPr>
                        <a:t>-</a:t>
                      </a:r>
                      <a:endParaRPr sz="900">
                        <a:latin typeface="Calibri"/>
                        <a:cs typeface="Calibri"/>
                      </a:endParaRPr>
                    </a:p>
                  </a:txBody>
                  <a:tcPr marL="0" marR="0" marT="31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65"/>
                        </a:spcBef>
                      </a:pPr>
                      <a:endParaRPr sz="900">
                        <a:latin typeface="Times New Roman"/>
                        <a:cs typeface="Times New Roman"/>
                      </a:endParaRPr>
                    </a:p>
                    <a:p>
                      <a:pPr marR="50165" algn="ctr">
                        <a:lnSpc>
                          <a:spcPts val="885"/>
                        </a:lnSpc>
                        <a:tabLst>
                          <a:tab pos="585470" algn="l"/>
                        </a:tabLst>
                      </a:pPr>
                      <a:r>
                        <a:rPr sz="900" spc="-50" dirty="0">
                          <a:latin typeface="Calibri"/>
                          <a:cs typeface="Calibri"/>
                        </a:rPr>
                        <a:t>$</a:t>
                      </a:r>
                      <a:r>
                        <a:rPr sz="900" dirty="0">
                          <a:latin typeface="Calibri"/>
                          <a:cs typeface="Calibri"/>
                        </a:rPr>
                        <a:t>	</a:t>
                      </a:r>
                      <a:r>
                        <a:rPr sz="900" spc="-50" dirty="0">
                          <a:latin typeface="Calibri"/>
                          <a:cs typeface="Calibri"/>
                        </a:rPr>
                        <a:t>-</a:t>
                      </a:r>
                      <a:endParaRPr sz="900">
                        <a:latin typeface="Calibri"/>
                        <a:cs typeface="Calibri"/>
                      </a:endParaRPr>
                    </a:p>
                  </a:txBody>
                  <a:tcPr marL="0" marR="0" marT="82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65"/>
                        </a:spcBef>
                      </a:pPr>
                      <a:endParaRPr sz="900">
                        <a:latin typeface="Times New Roman"/>
                        <a:cs typeface="Times New Roman"/>
                      </a:endParaRPr>
                    </a:p>
                    <a:p>
                      <a:pPr marR="19050" algn="ctr">
                        <a:lnSpc>
                          <a:spcPts val="885"/>
                        </a:lnSpc>
                        <a:tabLst>
                          <a:tab pos="407034" algn="l"/>
                        </a:tabLst>
                      </a:pPr>
                      <a:r>
                        <a:rPr sz="900" spc="-50" dirty="0">
                          <a:latin typeface="Calibri"/>
                          <a:cs typeface="Calibri"/>
                        </a:rPr>
                        <a:t>$</a:t>
                      </a:r>
                      <a:r>
                        <a:rPr sz="900" dirty="0">
                          <a:latin typeface="Calibri"/>
                          <a:cs typeface="Calibri"/>
                        </a:rPr>
                        <a:t>	</a:t>
                      </a:r>
                      <a:r>
                        <a:rPr sz="900" spc="-10" dirty="0">
                          <a:latin typeface="Calibri"/>
                          <a:cs typeface="Calibri"/>
                        </a:rPr>
                        <a:t>69.283.482</a:t>
                      </a:r>
                      <a:endParaRPr sz="900">
                        <a:latin typeface="Calibri"/>
                        <a:cs typeface="Calibri"/>
                      </a:endParaRPr>
                    </a:p>
                  </a:txBody>
                  <a:tcPr marL="0" marR="0" marT="82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65"/>
                        </a:spcBef>
                      </a:pPr>
                      <a:endParaRPr sz="900">
                        <a:latin typeface="Times New Roman"/>
                        <a:cs typeface="Times New Roman"/>
                      </a:endParaRPr>
                    </a:p>
                    <a:p>
                      <a:pPr marR="47625" algn="ctr">
                        <a:lnSpc>
                          <a:spcPts val="885"/>
                        </a:lnSpc>
                        <a:tabLst>
                          <a:tab pos="407034" algn="l"/>
                        </a:tabLst>
                      </a:pPr>
                      <a:r>
                        <a:rPr sz="900" spc="-50" dirty="0">
                          <a:latin typeface="Calibri"/>
                          <a:cs typeface="Calibri"/>
                        </a:rPr>
                        <a:t>$</a:t>
                      </a:r>
                      <a:r>
                        <a:rPr sz="900" dirty="0">
                          <a:latin typeface="Calibri"/>
                          <a:cs typeface="Calibri"/>
                        </a:rPr>
                        <a:t>	</a:t>
                      </a:r>
                      <a:r>
                        <a:rPr sz="900" spc="-10" dirty="0">
                          <a:latin typeface="Calibri"/>
                          <a:cs typeface="Calibri"/>
                        </a:rPr>
                        <a:t>69.283.482</a:t>
                      </a:r>
                      <a:endParaRPr sz="900">
                        <a:latin typeface="Calibri"/>
                        <a:cs typeface="Calibri"/>
                      </a:endParaRPr>
                    </a:p>
                  </a:txBody>
                  <a:tcPr marL="0" marR="0" marT="82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tcPr>
                </a:tc>
                <a:extLst>
                  <a:ext uri="{0D108BD9-81ED-4DB2-BD59-A6C34878D82A}">
                    <a16:rowId xmlns:a16="http://schemas.microsoft.com/office/drawing/2014/main" val="10004"/>
                  </a:ext>
                </a:extLst>
              </a:tr>
              <a:tr h="275565">
                <a:tc>
                  <a:txBody>
                    <a:bodyPr/>
                    <a:lstStyle/>
                    <a:p>
                      <a:pPr>
                        <a:lnSpc>
                          <a:spcPct val="100000"/>
                        </a:lnSpc>
                        <a:spcBef>
                          <a:spcPts val="65"/>
                        </a:spcBef>
                      </a:pPr>
                      <a:endParaRPr sz="900">
                        <a:latin typeface="Times New Roman"/>
                        <a:cs typeface="Times New Roman"/>
                      </a:endParaRPr>
                    </a:p>
                    <a:p>
                      <a:pPr marL="59690">
                        <a:lnSpc>
                          <a:spcPts val="885"/>
                        </a:lnSpc>
                        <a:spcBef>
                          <a:spcPts val="5"/>
                        </a:spcBef>
                      </a:pPr>
                      <a:r>
                        <a:rPr sz="900" spc="-10" dirty="0">
                          <a:latin typeface="Calibri"/>
                          <a:cs typeface="Calibri"/>
                        </a:rPr>
                        <a:t>FUNDACION</a:t>
                      </a:r>
                      <a:r>
                        <a:rPr sz="900" spc="30" dirty="0">
                          <a:latin typeface="Calibri"/>
                          <a:cs typeface="Calibri"/>
                        </a:rPr>
                        <a:t> </a:t>
                      </a:r>
                      <a:r>
                        <a:rPr sz="900" spc="-10" dirty="0">
                          <a:latin typeface="Calibri"/>
                          <a:cs typeface="Calibri"/>
                        </a:rPr>
                        <a:t>MEDICO</a:t>
                      </a:r>
                      <a:r>
                        <a:rPr sz="900" spc="10" dirty="0">
                          <a:latin typeface="Calibri"/>
                          <a:cs typeface="Calibri"/>
                        </a:rPr>
                        <a:t> </a:t>
                      </a:r>
                      <a:r>
                        <a:rPr sz="900" spc="-10" dirty="0">
                          <a:latin typeface="Calibri"/>
                          <a:cs typeface="Calibri"/>
                        </a:rPr>
                        <a:t>PREVENTIVA</a:t>
                      </a:r>
                      <a:endParaRPr sz="900">
                        <a:latin typeface="Calibri"/>
                        <a:cs typeface="Calibri"/>
                      </a:endParaRPr>
                    </a:p>
                  </a:txBody>
                  <a:tcPr marL="0" marR="0" marT="82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65"/>
                        </a:spcBef>
                      </a:pPr>
                      <a:endParaRPr sz="900">
                        <a:latin typeface="Times New Roman"/>
                        <a:cs typeface="Times New Roman"/>
                      </a:endParaRPr>
                    </a:p>
                    <a:p>
                      <a:pPr marL="20320" algn="ctr">
                        <a:lnSpc>
                          <a:spcPts val="885"/>
                        </a:lnSpc>
                        <a:spcBef>
                          <a:spcPts val="5"/>
                        </a:spcBef>
                        <a:tabLst>
                          <a:tab pos="760730" algn="l"/>
                        </a:tabLst>
                      </a:pPr>
                      <a:r>
                        <a:rPr sz="900" spc="-50" dirty="0">
                          <a:latin typeface="Calibri"/>
                          <a:cs typeface="Calibri"/>
                        </a:rPr>
                        <a:t>$</a:t>
                      </a:r>
                      <a:r>
                        <a:rPr sz="900" dirty="0">
                          <a:latin typeface="Calibri"/>
                          <a:cs typeface="Calibri"/>
                        </a:rPr>
                        <a:t>	</a:t>
                      </a:r>
                      <a:r>
                        <a:rPr sz="900" spc="-50" dirty="0">
                          <a:latin typeface="Calibri"/>
                          <a:cs typeface="Calibri"/>
                        </a:rPr>
                        <a:t>-</a:t>
                      </a:r>
                      <a:endParaRPr sz="900">
                        <a:latin typeface="Calibri"/>
                        <a:cs typeface="Calibri"/>
                      </a:endParaRPr>
                    </a:p>
                  </a:txBody>
                  <a:tcPr marL="0" marR="0" marT="82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65"/>
                        </a:spcBef>
                      </a:pPr>
                      <a:endParaRPr sz="900" dirty="0">
                        <a:latin typeface="Times New Roman"/>
                        <a:cs typeface="Times New Roman"/>
                      </a:endParaRPr>
                    </a:p>
                    <a:p>
                      <a:pPr marL="1905" algn="ctr">
                        <a:lnSpc>
                          <a:spcPts val="885"/>
                        </a:lnSpc>
                        <a:spcBef>
                          <a:spcPts val="5"/>
                        </a:spcBef>
                        <a:tabLst>
                          <a:tab pos="566420" algn="l"/>
                        </a:tabLst>
                      </a:pPr>
                      <a:r>
                        <a:rPr sz="900" spc="-50" dirty="0">
                          <a:latin typeface="Calibri"/>
                          <a:cs typeface="Calibri"/>
                        </a:rPr>
                        <a:t>$</a:t>
                      </a:r>
                      <a:r>
                        <a:rPr sz="900" dirty="0">
                          <a:latin typeface="Calibri"/>
                          <a:cs typeface="Calibri"/>
                        </a:rPr>
                        <a:t>	</a:t>
                      </a:r>
                      <a:r>
                        <a:rPr sz="900" spc="-50" dirty="0">
                          <a:latin typeface="Calibri"/>
                          <a:cs typeface="Calibri"/>
                        </a:rPr>
                        <a:t>-</a:t>
                      </a:r>
                      <a:endParaRPr sz="900" dirty="0">
                        <a:latin typeface="Calibri"/>
                        <a:cs typeface="Calibri"/>
                      </a:endParaRPr>
                    </a:p>
                  </a:txBody>
                  <a:tcPr marL="0" marR="0" marT="82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65"/>
                        </a:spcBef>
                      </a:pPr>
                      <a:endParaRPr sz="900">
                        <a:latin typeface="Times New Roman"/>
                        <a:cs typeface="Times New Roman"/>
                      </a:endParaRPr>
                    </a:p>
                    <a:p>
                      <a:pPr marL="13970" algn="ctr">
                        <a:lnSpc>
                          <a:spcPts val="885"/>
                        </a:lnSpc>
                        <a:spcBef>
                          <a:spcPts val="5"/>
                        </a:spcBef>
                        <a:tabLst>
                          <a:tab pos="800735" algn="l"/>
                        </a:tabLst>
                      </a:pPr>
                      <a:r>
                        <a:rPr sz="900" spc="-50" dirty="0">
                          <a:latin typeface="Calibri"/>
                          <a:cs typeface="Calibri"/>
                        </a:rPr>
                        <a:t>$</a:t>
                      </a:r>
                      <a:r>
                        <a:rPr sz="900" dirty="0">
                          <a:latin typeface="Calibri"/>
                          <a:cs typeface="Calibri"/>
                        </a:rPr>
                        <a:t>	</a:t>
                      </a:r>
                      <a:r>
                        <a:rPr sz="900" spc="-60" dirty="0">
                          <a:latin typeface="Calibri"/>
                          <a:cs typeface="Calibri"/>
                        </a:rPr>
                        <a:t>-</a:t>
                      </a:r>
                      <a:endParaRPr sz="900">
                        <a:latin typeface="Calibri"/>
                        <a:cs typeface="Calibri"/>
                      </a:endParaRPr>
                    </a:p>
                  </a:txBody>
                  <a:tcPr marL="0" marR="0" marT="82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65"/>
                        </a:spcBef>
                      </a:pPr>
                      <a:endParaRPr sz="900">
                        <a:latin typeface="Times New Roman"/>
                        <a:cs typeface="Times New Roman"/>
                      </a:endParaRPr>
                    </a:p>
                    <a:p>
                      <a:pPr marL="10160" algn="ctr">
                        <a:lnSpc>
                          <a:spcPts val="885"/>
                        </a:lnSpc>
                        <a:spcBef>
                          <a:spcPts val="5"/>
                        </a:spcBef>
                        <a:tabLst>
                          <a:tab pos="617220" algn="l"/>
                        </a:tabLst>
                      </a:pPr>
                      <a:r>
                        <a:rPr sz="900" spc="-50" dirty="0">
                          <a:latin typeface="Calibri"/>
                          <a:cs typeface="Calibri"/>
                        </a:rPr>
                        <a:t>$</a:t>
                      </a:r>
                      <a:r>
                        <a:rPr sz="900" dirty="0">
                          <a:latin typeface="Calibri"/>
                          <a:cs typeface="Calibri"/>
                        </a:rPr>
                        <a:t>	</a:t>
                      </a:r>
                      <a:r>
                        <a:rPr sz="900" spc="-50" dirty="0">
                          <a:latin typeface="Calibri"/>
                          <a:cs typeface="Calibri"/>
                        </a:rPr>
                        <a:t>-</a:t>
                      </a:r>
                      <a:endParaRPr sz="900">
                        <a:latin typeface="Calibri"/>
                        <a:cs typeface="Calibri"/>
                      </a:endParaRPr>
                    </a:p>
                  </a:txBody>
                  <a:tcPr marL="0" marR="0" marT="82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65"/>
                        </a:spcBef>
                      </a:pPr>
                      <a:endParaRPr sz="900">
                        <a:latin typeface="Times New Roman"/>
                        <a:cs typeface="Times New Roman"/>
                      </a:endParaRPr>
                    </a:p>
                    <a:p>
                      <a:pPr algn="ctr">
                        <a:lnSpc>
                          <a:spcPts val="885"/>
                        </a:lnSpc>
                        <a:spcBef>
                          <a:spcPts val="5"/>
                        </a:spcBef>
                        <a:tabLst>
                          <a:tab pos="539115" algn="l"/>
                        </a:tabLst>
                      </a:pPr>
                      <a:r>
                        <a:rPr sz="900" spc="-50" dirty="0">
                          <a:latin typeface="Calibri"/>
                          <a:cs typeface="Calibri"/>
                        </a:rPr>
                        <a:t>$</a:t>
                      </a:r>
                      <a:r>
                        <a:rPr sz="900" dirty="0">
                          <a:latin typeface="Calibri"/>
                          <a:cs typeface="Calibri"/>
                        </a:rPr>
                        <a:t>	</a:t>
                      </a:r>
                      <a:r>
                        <a:rPr sz="900" spc="-50" dirty="0">
                          <a:latin typeface="Calibri"/>
                          <a:cs typeface="Calibri"/>
                        </a:rPr>
                        <a:t>-</a:t>
                      </a:r>
                      <a:endParaRPr sz="900">
                        <a:latin typeface="Calibri"/>
                        <a:cs typeface="Calibri"/>
                      </a:endParaRPr>
                    </a:p>
                  </a:txBody>
                  <a:tcPr marL="0" marR="0" marT="82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9845">
                        <a:lnSpc>
                          <a:spcPct val="100000"/>
                        </a:lnSpc>
                        <a:spcBef>
                          <a:spcPts val="25"/>
                        </a:spcBef>
                      </a:pPr>
                      <a:r>
                        <a:rPr sz="900" spc="-50" dirty="0">
                          <a:latin typeface="Calibri"/>
                          <a:cs typeface="Calibri"/>
                        </a:rPr>
                        <a:t>$</a:t>
                      </a:r>
                      <a:endParaRPr sz="900">
                        <a:latin typeface="Calibri"/>
                        <a:cs typeface="Calibri"/>
                      </a:endParaRPr>
                    </a:p>
                    <a:p>
                      <a:pPr marL="8255">
                        <a:lnSpc>
                          <a:spcPts val="885"/>
                        </a:lnSpc>
                      </a:pPr>
                      <a:r>
                        <a:rPr sz="900" spc="-50" dirty="0">
                          <a:latin typeface="Calibri"/>
                          <a:cs typeface="Calibri"/>
                        </a:rPr>
                        <a:t>-</a:t>
                      </a:r>
                      <a:endParaRPr sz="900">
                        <a:latin typeface="Calibri"/>
                        <a:cs typeface="Calibri"/>
                      </a:endParaRPr>
                    </a:p>
                  </a:txBody>
                  <a:tcPr marL="0" marR="0" marT="31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65"/>
                        </a:spcBef>
                      </a:pPr>
                      <a:endParaRPr sz="900">
                        <a:latin typeface="Times New Roman"/>
                        <a:cs typeface="Times New Roman"/>
                      </a:endParaRPr>
                    </a:p>
                    <a:p>
                      <a:pPr marR="50165" algn="ctr">
                        <a:lnSpc>
                          <a:spcPts val="885"/>
                        </a:lnSpc>
                        <a:spcBef>
                          <a:spcPts val="5"/>
                        </a:spcBef>
                        <a:tabLst>
                          <a:tab pos="585470" algn="l"/>
                        </a:tabLst>
                      </a:pPr>
                      <a:r>
                        <a:rPr sz="900" spc="-50" dirty="0">
                          <a:latin typeface="Calibri"/>
                          <a:cs typeface="Calibri"/>
                        </a:rPr>
                        <a:t>$</a:t>
                      </a:r>
                      <a:r>
                        <a:rPr sz="900" dirty="0">
                          <a:latin typeface="Calibri"/>
                          <a:cs typeface="Calibri"/>
                        </a:rPr>
                        <a:t>	</a:t>
                      </a:r>
                      <a:r>
                        <a:rPr sz="900" spc="-50" dirty="0">
                          <a:latin typeface="Calibri"/>
                          <a:cs typeface="Calibri"/>
                        </a:rPr>
                        <a:t>-</a:t>
                      </a:r>
                      <a:endParaRPr sz="900">
                        <a:latin typeface="Calibri"/>
                        <a:cs typeface="Calibri"/>
                      </a:endParaRPr>
                    </a:p>
                  </a:txBody>
                  <a:tcPr marL="0" marR="0" marT="82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65"/>
                        </a:spcBef>
                      </a:pPr>
                      <a:endParaRPr sz="900">
                        <a:latin typeface="Times New Roman"/>
                        <a:cs typeface="Times New Roman"/>
                      </a:endParaRPr>
                    </a:p>
                    <a:p>
                      <a:pPr marR="19050" algn="ctr">
                        <a:lnSpc>
                          <a:spcPts val="885"/>
                        </a:lnSpc>
                        <a:spcBef>
                          <a:spcPts val="5"/>
                        </a:spcBef>
                        <a:tabLst>
                          <a:tab pos="407034" algn="l"/>
                        </a:tabLst>
                      </a:pPr>
                      <a:r>
                        <a:rPr sz="900" spc="-50" dirty="0">
                          <a:latin typeface="Calibri"/>
                          <a:cs typeface="Calibri"/>
                        </a:rPr>
                        <a:t>$</a:t>
                      </a:r>
                      <a:r>
                        <a:rPr sz="900" dirty="0">
                          <a:latin typeface="Calibri"/>
                          <a:cs typeface="Calibri"/>
                        </a:rPr>
                        <a:t>	</a:t>
                      </a:r>
                      <a:r>
                        <a:rPr sz="900" spc="-10" dirty="0">
                          <a:latin typeface="Calibri"/>
                          <a:cs typeface="Calibri"/>
                        </a:rPr>
                        <a:t>54.455.196</a:t>
                      </a:r>
                      <a:endParaRPr sz="900">
                        <a:latin typeface="Calibri"/>
                        <a:cs typeface="Calibri"/>
                      </a:endParaRPr>
                    </a:p>
                  </a:txBody>
                  <a:tcPr marL="0" marR="0" marT="82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65"/>
                        </a:spcBef>
                      </a:pPr>
                      <a:endParaRPr sz="900">
                        <a:latin typeface="Times New Roman"/>
                        <a:cs typeface="Times New Roman"/>
                      </a:endParaRPr>
                    </a:p>
                    <a:p>
                      <a:pPr marR="47625" algn="ctr">
                        <a:lnSpc>
                          <a:spcPts val="885"/>
                        </a:lnSpc>
                        <a:spcBef>
                          <a:spcPts val="5"/>
                        </a:spcBef>
                        <a:tabLst>
                          <a:tab pos="407034" algn="l"/>
                        </a:tabLst>
                      </a:pPr>
                      <a:r>
                        <a:rPr sz="900" spc="-50" dirty="0">
                          <a:latin typeface="Calibri"/>
                          <a:cs typeface="Calibri"/>
                        </a:rPr>
                        <a:t>$</a:t>
                      </a:r>
                      <a:r>
                        <a:rPr sz="900" dirty="0">
                          <a:latin typeface="Calibri"/>
                          <a:cs typeface="Calibri"/>
                        </a:rPr>
                        <a:t>	</a:t>
                      </a:r>
                      <a:r>
                        <a:rPr sz="900" spc="-10" dirty="0">
                          <a:latin typeface="Calibri"/>
                          <a:cs typeface="Calibri"/>
                        </a:rPr>
                        <a:t>54.455.196</a:t>
                      </a:r>
                      <a:endParaRPr sz="900">
                        <a:latin typeface="Calibri"/>
                        <a:cs typeface="Calibri"/>
                      </a:endParaRPr>
                    </a:p>
                  </a:txBody>
                  <a:tcPr marL="0" marR="0" marT="82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tcPr>
                </a:tc>
                <a:extLst>
                  <a:ext uri="{0D108BD9-81ED-4DB2-BD59-A6C34878D82A}">
                    <a16:rowId xmlns:a16="http://schemas.microsoft.com/office/drawing/2014/main" val="10005"/>
                  </a:ext>
                </a:extLst>
              </a:tr>
              <a:tr h="275565">
                <a:tc>
                  <a:txBody>
                    <a:bodyPr/>
                    <a:lstStyle/>
                    <a:p>
                      <a:pPr>
                        <a:lnSpc>
                          <a:spcPct val="100000"/>
                        </a:lnSpc>
                        <a:spcBef>
                          <a:spcPts val="70"/>
                        </a:spcBef>
                      </a:pPr>
                      <a:endParaRPr sz="900">
                        <a:latin typeface="Times New Roman"/>
                        <a:cs typeface="Times New Roman"/>
                      </a:endParaRPr>
                    </a:p>
                    <a:p>
                      <a:pPr marL="59690">
                        <a:lnSpc>
                          <a:spcPts val="880"/>
                        </a:lnSpc>
                      </a:pPr>
                      <a:r>
                        <a:rPr sz="900" spc="-10" dirty="0">
                          <a:latin typeface="Calibri"/>
                          <a:cs typeface="Calibri"/>
                        </a:rPr>
                        <a:t>ADRES</a:t>
                      </a:r>
                      <a:endParaRPr sz="9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900">
                        <a:latin typeface="Times New Roman"/>
                        <a:cs typeface="Times New Roman"/>
                      </a:endParaRPr>
                    </a:p>
                    <a:p>
                      <a:pPr marL="20320" algn="ctr">
                        <a:lnSpc>
                          <a:spcPts val="880"/>
                        </a:lnSpc>
                        <a:tabLst>
                          <a:tab pos="760730" algn="l"/>
                        </a:tabLst>
                      </a:pPr>
                      <a:r>
                        <a:rPr sz="900" spc="-50" dirty="0">
                          <a:latin typeface="Calibri"/>
                          <a:cs typeface="Calibri"/>
                        </a:rPr>
                        <a:t>$</a:t>
                      </a:r>
                      <a:r>
                        <a:rPr sz="900" dirty="0">
                          <a:latin typeface="Calibri"/>
                          <a:cs typeface="Calibri"/>
                        </a:rPr>
                        <a:t>	</a:t>
                      </a:r>
                      <a:r>
                        <a:rPr sz="900" spc="-50" dirty="0">
                          <a:latin typeface="Calibri"/>
                          <a:cs typeface="Calibri"/>
                        </a:rPr>
                        <a:t>-</a:t>
                      </a:r>
                      <a:endParaRPr sz="9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900">
                        <a:latin typeface="Times New Roman"/>
                        <a:cs typeface="Times New Roman"/>
                      </a:endParaRPr>
                    </a:p>
                    <a:p>
                      <a:pPr marL="1905" algn="ctr">
                        <a:lnSpc>
                          <a:spcPts val="880"/>
                        </a:lnSpc>
                        <a:tabLst>
                          <a:tab pos="566420" algn="l"/>
                        </a:tabLst>
                      </a:pPr>
                      <a:r>
                        <a:rPr sz="900" spc="-50" dirty="0">
                          <a:latin typeface="Calibri"/>
                          <a:cs typeface="Calibri"/>
                        </a:rPr>
                        <a:t>$</a:t>
                      </a:r>
                      <a:r>
                        <a:rPr sz="900" dirty="0">
                          <a:latin typeface="Calibri"/>
                          <a:cs typeface="Calibri"/>
                        </a:rPr>
                        <a:t>	</a:t>
                      </a:r>
                      <a:r>
                        <a:rPr sz="900" spc="-50" dirty="0">
                          <a:latin typeface="Calibri"/>
                          <a:cs typeface="Calibri"/>
                        </a:rPr>
                        <a:t>-</a:t>
                      </a:r>
                      <a:endParaRPr sz="9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900" dirty="0">
                        <a:latin typeface="Times New Roman"/>
                        <a:cs typeface="Times New Roman"/>
                      </a:endParaRPr>
                    </a:p>
                    <a:p>
                      <a:pPr marL="13970" algn="ctr">
                        <a:lnSpc>
                          <a:spcPts val="880"/>
                        </a:lnSpc>
                        <a:tabLst>
                          <a:tab pos="800735" algn="l"/>
                        </a:tabLst>
                      </a:pPr>
                      <a:r>
                        <a:rPr sz="900" spc="-50" dirty="0">
                          <a:latin typeface="Calibri"/>
                          <a:cs typeface="Calibri"/>
                        </a:rPr>
                        <a:t>$</a:t>
                      </a:r>
                      <a:r>
                        <a:rPr sz="900" dirty="0">
                          <a:latin typeface="Calibri"/>
                          <a:cs typeface="Calibri"/>
                        </a:rPr>
                        <a:t>	</a:t>
                      </a:r>
                      <a:r>
                        <a:rPr sz="900" spc="-60" dirty="0">
                          <a:latin typeface="Calibri"/>
                          <a:cs typeface="Calibri"/>
                        </a:rPr>
                        <a:t>-</a:t>
                      </a:r>
                      <a:endParaRPr sz="900" dirty="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900">
                        <a:latin typeface="Times New Roman"/>
                        <a:cs typeface="Times New Roman"/>
                      </a:endParaRPr>
                    </a:p>
                    <a:p>
                      <a:pPr marL="10160" algn="ctr">
                        <a:lnSpc>
                          <a:spcPts val="880"/>
                        </a:lnSpc>
                        <a:tabLst>
                          <a:tab pos="617220" algn="l"/>
                        </a:tabLst>
                      </a:pPr>
                      <a:r>
                        <a:rPr sz="900" spc="-50" dirty="0">
                          <a:latin typeface="Calibri"/>
                          <a:cs typeface="Calibri"/>
                        </a:rPr>
                        <a:t>$</a:t>
                      </a:r>
                      <a:r>
                        <a:rPr sz="900" dirty="0">
                          <a:latin typeface="Calibri"/>
                          <a:cs typeface="Calibri"/>
                        </a:rPr>
                        <a:t>	</a:t>
                      </a:r>
                      <a:r>
                        <a:rPr sz="900" spc="-50" dirty="0">
                          <a:latin typeface="Calibri"/>
                          <a:cs typeface="Calibri"/>
                        </a:rPr>
                        <a:t>-</a:t>
                      </a:r>
                      <a:endParaRPr sz="9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900">
                        <a:latin typeface="Times New Roman"/>
                        <a:cs typeface="Times New Roman"/>
                      </a:endParaRPr>
                    </a:p>
                    <a:p>
                      <a:pPr algn="ctr">
                        <a:lnSpc>
                          <a:spcPts val="880"/>
                        </a:lnSpc>
                        <a:tabLst>
                          <a:tab pos="539115" algn="l"/>
                        </a:tabLst>
                      </a:pPr>
                      <a:r>
                        <a:rPr sz="900" spc="-50" dirty="0">
                          <a:latin typeface="Calibri"/>
                          <a:cs typeface="Calibri"/>
                        </a:rPr>
                        <a:t>$</a:t>
                      </a:r>
                      <a:r>
                        <a:rPr sz="900" dirty="0">
                          <a:latin typeface="Calibri"/>
                          <a:cs typeface="Calibri"/>
                        </a:rPr>
                        <a:t>	</a:t>
                      </a:r>
                      <a:r>
                        <a:rPr sz="900" spc="-50" dirty="0">
                          <a:latin typeface="Calibri"/>
                          <a:cs typeface="Calibri"/>
                        </a:rPr>
                        <a:t>-</a:t>
                      </a:r>
                      <a:endParaRPr sz="9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9845">
                        <a:lnSpc>
                          <a:spcPct val="100000"/>
                        </a:lnSpc>
                        <a:spcBef>
                          <a:spcPts val="30"/>
                        </a:spcBef>
                      </a:pPr>
                      <a:r>
                        <a:rPr sz="900" spc="-50" dirty="0">
                          <a:latin typeface="Calibri"/>
                          <a:cs typeface="Calibri"/>
                        </a:rPr>
                        <a:t>$</a:t>
                      </a:r>
                      <a:endParaRPr sz="900">
                        <a:latin typeface="Calibri"/>
                        <a:cs typeface="Calibri"/>
                      </a:endParaRPr>
                    </a:p>
                    <a:p>
                      <a:pPr marL="8255">
                        <a:lnSpc>
                          <a:spcPts val="880"/>
                        </a:lnSpc>
                      </a:pPr>
                      <a:r>
                        <a:rPr sz="900" spc="-50" dirty="0">
                          <a:latin typeface="Calibri"/>
                          <a:cs typeface="Calibri"/>
                        </a:rPr>
                        <a:t>-</a:t>
                      </a:r>
                      <a:endParaRPr sz="900">
                        <a:latin typeface="Calibri"/>
                        <a:cs typeface="Calibri"/>
                      </a:endParaRPr>
                    </a:p>
                  </a:txBody>
                  <a:tcPr marL="0" marR="0" marT="38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900">
                        <a:latin typeface="Times New Roman"/>
                        <a:cs typeface="Times New Roman"/>
                      </a:endParaRPr>
                    </a:p>
                    <a:p>
                      <a:pPr marR="50165" algn="ctr">
                        <a:lnSpc>
                          <a:spcPts val="880"/>
                        </a:lnSpc>
                        <a:tabLst>
                          <a:tab pos="585470" algn="l"/>
                        </a:tabLst>
                      </a:pPr>
                      <a:r>
                        <a:rPr sz="900" spc="-50" dirty="0">
                          <a:latin typeface="Calibri"/>
                          <a:cs typeface="Calibri"/>
                        </a:rPr>
                        <a:t>$</a:t>
                      </a:r>
                      <a:r>
                        <a:rPr sz="900" dirty="0">
                          <a:latin typeface="Calibri"/>
                          <a:cs typeface="Calibri"/>
                        </a:rPr>
                        <a:t>	</a:t>
                      </a:r>
                      <a:r>
                        <a:rPr sz="900" spc="-50" dirty="0">
                          <a:latin typeface="Calibri"/>
                          <a:cs typeface="Calibri"/>
                        </a:rPr>
                        <a:t>-</a:t>
                      </a:r>
                      <a:endParaRPr sz="9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900">
                        <a:latin typeface="Times New Roman"/>
                        <a:cs typeface="Times New Roman"/>
                      </a:endParaRPr>
                    </a:p>
                    <a:p>
                      <a:pPr marR="19050" algn="ctr">
                        <a:lnSpc>
                          <a:spcPts val="880"/>
                        </a:lnSpc>
                        <a:tabLst>
                          <a:tab pos="407034" algn="l"/>
                        </a:tabLst>
                      </a:pPr>
                      <a:r>
                        <a:rPr sz="900" spc="-50" dirty="0">
                          <a:latin typeface="Calibri"/>
                          <a:cs typeface="Calibri"/>
                        </a:rPr>
                        <a:t>$</a:t>
                      </a:r>
                      <a:r>
                        <a:rPr sz="900" dirty="0">
                          <a:latin typeface="Calibri"/>
                          <a:cs typeface="Calibri"/>
                        </a:rPr>
                        <a:t>	</a:t>
                      </a:r>
                      <a:r>
                        <a:rPr sz="900" spc="-10" dirty="0">
                          <a:latin typeface="Calibri"/>
                          <a:cs typeface="Calibri"/>
                        </a:rPr>
                        <a:t>32.015.316</a:t>
                      </a:r>
                      <a:endParaRPr sz="9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900" dirty="0">
                        <a:latin typeface="Times New Roman"/>
                        <a:cs typeface="Times New Roman"/>
                      </a:endParaRPr>
                    </a:p>
                    <a:p>
                      <a:pPr marR="47625" algn="ctr">
                        <a:lnSpc>
                          <a:spcPts val="880"/>
                        </a:lnSpc>
                        <a:tabLst>
                          <a:tab pos="407034" algn="l"/>
                        </a:tabLst>
                      </a:pPr>
                      <a:r>
                        <a:rPr sz="900" spc="-50" dirty="0">
                          <a:latin typeface="Calibri"/>
                          <a:cs typeface="Calibri"/>
                        </a:rPr>
                        <a:t>$</a:t>
                      </a:r>
                      <a:r>
                        <a:rPr sz="900" dirty="0">
                          <a:latin typeface="Calibri"/>
                          <a:cs typeface="Calibri"/>
                        </a:rPr>
                        <a:t>	</a:t>
                      </a:r>
                      <a:r>
                        <a:rPr sz="900" spc="-10" dirty="0">
                          <a:latin typeface="Calibri"/>
                          <a:cs typeface="Calibri"/>
                        </a:rPr>
                        <a:t>32.015.316</a:t>
                      </a:r>
                      <a:endParaRPr sz="900" dirty="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tcPr>
                </a:tc>
                <a:extLst>
                  <a:ext uri="{0D108BD9-81ED-4DB2-BD59-A6C34878D82A}">
                    <a16:rowId xmlns:a16="http://schemas.microsoft.com/office/drawing/2014/main" val="10006"/>
                  </a:ext>
                </a:extLst>
              </a:tr>
              <a:tr h="275565">
                <a:tc>
                  <a:txBody>
                    <a:bodyPr/>
                    <a:lstStyle/>
                    <a:p>
                      <a:pPr>
                        <a:lnSpc>
                          <a:spcPct val="100000"/>
                        </a:lnSpc>
                        <a:spcBef>
                          <a:spcPts val="70"/>
                        </a:spcBef>
                      </a:pPr>
                      <a:endParaRPr sz="900">
                        <a:latin typeface="Times New Roman"/>
                        <a:cs typeface="Times New Roman"/>
                      </a:endParaRPr>
                    </a:p>
                    <a:p>
                      <a:pPr marL="59690">
                        <a:lnSpc>
                          <a:spcPts val="880"/>
                        </a:lnSpc>
                      </a:pPr>
                      <a:r>
                        <a:rPr sz="900" dirty="0">
                          <a:latin typeface="Calibri"/>
                          <a:cs typeface="Calibri"/>
                        </a:rPr>
                        <a:t>EPS</a:t>
                      </a:r>
                      <a:r>
                        <a:rPr sz="900" spc="-10" dirty="0">
                          <a:latin typeface="Calibri"/>
                          <a:cs typeface="Calibri"/>
                        </a:rPr>
                        <a:t> SURAMERICANA</a:t>
                      </a:r>
                      <a:r>
                        <a:rPr sz="900" spc="45" dirty="0">
                          <a:latin typeface="Calibri"/>
                          <a:cs typeface="Calibri"/>
                        </a:rPr>
                        <a:t> </a:t>
                      </a:r>
                      <a:r>
                        <a:rPr sz="900" spc="-25" dirty="0">
                          <a:latin typeface="Calibri"/>
                          <a:cs typeface="Calibri"/>
                        </a:rPr>
                        <a:t>SA</a:t>
                      </a:r>
                      <a:endParaRPr sz="9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900">
                        <a:latin typeface="Times New Roman"/>
                        <a:cs typeface="Times New Roman"/>
                      </a:endParaRPr>
                    </a:p>
                    <a:p>
                      <a:pPr marL="20320" algn="ctr">
                        <a:lnSpc>
                          <a:spcPts val="880"/>
                        </a:lnSpc>
                        <a:tabLst>
                          <a:tab pos="760730" algn="l"/>
                        </a:tabLst>
                      </a:pPr>
                      <a:r>
                        <a:rPr sz="900" spc="-50" dirty="0">
                          <a:latin typeface="Calibri"/>
                          <a:cs typeface="Calibri"/>
                        </a:rPr>
                        <a:t>$</a:t>
                      </a:r>
                      <a:r>
                        <a:rPr sz="900" dirty="0">
                          <a:latin typeface="Calibri"/>
                          <a:cs typeface="Calibri"/>
                        </a:rPr>
                        <a:t>	</a:t>
                      </a:r>
                      <a:r>
                        <a:rPr sz="900" spc="-50" dirty="0">
                          <a:latin typeface="Calibri"/>
                          <a:cs typeface="Calibri"/>
                        </a:rPr>
                        <a:t>-</a:t>
                      </a:r>
                      <a:endParaRPr sz="9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900">
                        <a:latin typeface="Times New Roman"/>
                        <a:cs typeface="Times New Roman"/>
                      </a:endParaRPr>
                    </a:p>
                    <a:p>
                      <a:pPr marL="1905" algn="ctr">
                        <a:lnSpc>
                          <a:spcPts val="880"/>
                        </a:lnSpc>
                        <a:tabLst>
                          <a:tab pos="566420" algn="l"/>
                        </a:tabLst>
                      </a:pPr>
                      <a:r>
                        <a:rPr sz="900" spc="-50" dirty="0">
                          <a:latin typeface="Calibri"/>
                          <a:cs typeface="Calibri"/>
                        </a:rPr>
                        <a:t>$</a:t>
                      </a:r>
                      <a:r>
                        <a:rPr sz="900" dirty="0">
                          <a:latin typeface="Calibri"/>
                          <a:cs typeface="Calibri"/>
                        </a:rPr>
                        <a:t>	</a:t>
                      </a:r>
                      <a:r>
                        <a:rPr sz="900" spc="-50" dirty="0">
                          <a:latin typeface="Calibri"/>
                          <a:cs typeface="Calibri"/>
                        </a:rPr>
                        <a:t>-</a:t>
                      </a:r>
                      <a:endParaRPr sz="9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900" dirty="0">
                        <a:latin typeface="Times New Roman"/>
                        <a:cs typeface="Times New Roman"/>
                      </a:endParaRPr>
                    </a:p>
                    <a:p>
                      <a:pPr marL="13970" algn="ctr">
                        <a:lnSpc>
                          <a:spcPts val="880"/>
                        </a:lnSpc>
                        <a:tabLst>
                          <a:tab pos="800735" algn="l"/>
                        </a:tabLst>
                      </a:pPr>
                      <a:r>
                        <a:rPr sz="900" spc="-50" dirty="0">
                          <a:latin typeface="Calibri"/>
                          <a:cs typeface="Calibri"/>
                        </a:rPr>
                        <a:t>$</a:t>
                      </a:r>
                      <a:r>
                        <a:rPr sz="900" dirty="0">
                          <a:latin typeface="Calibri"/>
                          <a:cs typeface="Calibri"/>
                        </a:rPr>
                        <a:t>	</a:t>
                      </a:r>
                      <a:r>
                        <a:rPr sz="900" spc="-60" dirty="0">
                          <a:latin typeface="Calibri"/>
                          <a:cs typeface="Calibri"/>
                        </a:rPr>
                        <a:t>-</a:t>
                      </a:r>
                      <a:endParaRPr sz="900" dirty="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900" dirty="0">
                        <a:latin typeface="Times New Roman"/>
                        <a:cs typeface="Times New Roman"/>
                      </a:endParaRPr>
                    </a:p>
                    <a:p>
                      <a:pPr marL="10160" algn="ctr">
                        <a:lnSpc>
                          <a:spcPts val="880"/>
                        </a:lnSpc>
                        <a:tabLst>
                          <a:tab pos="617220" algn="l"/>
                        </a:tabLst>
                      </a:pPr>
                      <a:r>
                        <a:rPr sz="900" spc="-50" dirty="0">
                          <a:latin typeface="Calibri"/>
                          <a:cs typeface="Calibri"/>
                        </a:rPr>
                        <a:t>$</a:t>
                      </a:r>
                      <a:r>
                        <a:rPr sz="900" dirty="0">
                          <a:latin typeface="Calibri"/>
                          <a:cs typeface="Calibri"/>
                        </a:rPr>
                        <a:t>	</a:t>
                      </a:r>
                      <a:r>
                        <a:rPr sz="900" spc="-50" dirty="0">
                          <a:latin typeface="Calibri"/>
                          <a:cs typeface="Calibri"/>
                        </a:rPr>
                        <a:t>-</a:t>
                      </a:r>
                      <a:endParaRPr sz="900" dirty="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900">
                        <a:latin typeface="Times New Roman"/>
                        <a:cs typeface="Times New Roman"/>
                      </a:endParaRPr>
                    </a:p>
                    <a:p>
                      <a:pPr algn="ctr">
                        <a:lnSpc>
                          <a:spcPts val="880"/>
                        </a:lnSpc>
                        <a:tabLst>
                          <a:tab pos="539115" algn="l"/>
                        </a:tabLst>
                      </a:pPr>
                      <a:r>
                        <a:rPr sz="900" spc="-50" dirty="0">
                          <a:latin typeface="Calibri"/>
                          <a:cs typeface="Calibri"/>
                        </a:rPr>
                        <a:t>$</a:t>
                      </a:r>
                      <a:r>
                        <a:rPr sz="900" dirty="0">
                          <a:latin typeface="Calibri"/>
                          <a:cs typeface="Calibri"/>
                        </a:rPr>
                        <a:t>	</a:t>
                      </a:r>
                      <a:r>
                        <a:rPr sz="900" spc="-50" dirty="0">
                          <a:latin typeface="Calibri"/>
                          <a:cs typeface="Calibri"/>
                        </a:rPr>
                        <a:t>-</a:t>
                      </a:r>
                      <a:endParaRPr sz="9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9845">
                        <a:lnSpc>
                          <a:spcPct val="100000"/>
                        </a:lnSpc>
                        <a:spcBef>
                          <a:spcPts val="30"/>
                        </a:spcBef>
                      </a:pPr>
                      <a:r>
                        <a:rPr sz="900" spc="-50" dirty="0">
                          <a:latin typeface="Calibri"/>
                          <a:cs typeface="Calibri"/>
                        </a:rPr>
                        <a:t>$</a:t>
                      </a:r>
                      <a:endParaRPr sz="900">
                        <a:latin typeface="Calibri"/>
                        <a:cs typeface="Calibri"/>
                      </a:endParaRPr>
                    </a:p>
                    <a:p>
                      <a:pPr marL="8255">
                        <a:lnSpc>
                          <a:spcPts val="880"/>
                        </a:lnSpc>
                      </a:pPr>
                      <a:r>
                        <a:rPr sz="900" spc="-50" dirty="0">
                          <a:latin typeface="Calibri"/>
                          <a:cs typeface="Calibri"/>
                        </a:rPr>
                        <a:t>-</a:t>
                      </a:r>
                      <a:endParaRPr sz="900">
                        <a:latin typeface="Calibri"/>
                        <a:cs typeface="Calibri"/>
                      </a:endParaRPr>
                    </a:p>
                  </a:txBody>
                  <a:tcPr marL="0" marR="0" marT="38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900">
                        <a:latin typeface="Times New Roman"/>
                        <a:cs typeface="Times New Roman"/>
                      </a:endParaRPr>
                    </a:p>
                    <a:p>
                      <a:pPr marR="50165" algn="ctr">
                        <a:lnSpc>
                          <a:spcPts val="880"/>
                        </a:lnSpc>
                        <a:tabLst>
                          <a:tab pos="585470" algn="l"/>
                        </a:tabLst>
                      </a:pPr>
                      <a:r>
                        <a:rPr sz="900" spc="-50" dirty="0">
                          <a:latin typeface="Calibri"/>
                          <a:cs typeface="Calibri"/>
                        </a:rPr>
                        <a:t>$</a:t>
                      </a:r>
                      <a:r>
                        <a:rPr sz="900" dirty="0">
                          <a:latin typeface="Calibri"/>
                          <a:cs typeface="Calibri"/>
                        </a:rPr>
                        <a:t>	</a:t>
                      </a:r>
                      <a:r>
                        <a:rPr sz="900" spc="-50" dirty="0">
                          <a:latin typeface="Calibri"/>
                          <a:cs typeface="Calibri"/>
                        </a:rPr>
                        <a:t>-</a:t>
                      </a:r>
                      <a:endParaRPr sz="9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900">
                        <a:latin typeface="Times New Roman"/>
                        <a:cs typeface="Times New Roman"/>
                      </a:endParaRPr>
                    </a:p>
                    <a:p>
                      <a:pPr marR="19050" algn="ctr">
                        <a:lnSpc>
                          <a:spcPts val="880"/>
                        </a:lnSpc>
                        <a:tabLst>
                          <a:tab pos="407034" algn="l"/>
                        </a:tabLst>
                      </a:pPr>
                      <a:r>
                        <a:rPr sz="900" spc="-50" dirty="0">
                          <a:latin typeface="Calibri"/>
                          <a:cs typeface="Calibri"/>
                        </a:rPr>
                        <a:t>$</a:t>
                      </a:r>
                      <a:r>
                        <a:rPr sz="900" dirty="0">
                          <a:latin typeface="Calibri"/>
                          <a:cs typeface="Calibri"/>
                        </a:rPr>
                        <a:t>	</a:t>
                      </a:r>
                      <a:r>
                        <a:rPr sz="900" spc="-10" dirty="0">
                          <a:latin typeface="Calibri"/>
                          <a:cs typeface="Calibri"/>
                        </a:rPr>
                        <a:t>30.170.984</a:t>
                      </a:r>
                      <a:endParaRPr sz="9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900">
                        <a:latin typeface="Times New Roman"/>
                        <a:cs typeface="Times New Roman"/>
                      </a:endParaRPr>
                    </a:p>
                    <a:p>
                      <a:pPr marR="47625" algn="ctr">
                        <a:lnSpc>
                          <a:spcPts val="880"/>
                        </a:lnSpc>
                        <a:tabLst>
                          <a:tab pos="407034" algn="l"/>
                        </a:tabLst>
                      </a:pPr>
                      <a:r>
                        <a:rPr sz="900" spc="-50" dirty="0">
                          <a:latin typeface="Calibri"/>
                          <a:cs typeface="Calibri"/>
                        </a:rPr>
                        <a:t>$</a:t>
                      </a:r>
                      <a:r>
                        <a:rPr sz="900" dirty="0">
                          <a:latin typeface="Calibri"/>
                          <a:cs typeface="Calibri"/>
                        </a:rPr>
                        <a:t>	</a:t>
                      </a:r>
                      <a:r>
                        <a:rPr sz="900" spc="-10" dirty="0">
                          <a:latin typeface="Calibri"/>
                          <a:cs typeface="Calibri"/>
                        </a:rPr>
                        <a:t>30.170.984</a:t>
                      </a:r>
                      <a:endParaRPr sz="9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tcPr>
                </a:tc>
                <a:extLst>
                  <a:ext uri="{0D108BD9-81ED-4DB2-BD59-A6C34878D82A}">
                    <a16:rowId xmlns:a16="http://schemas.microsoft.com/office/drawing/2014/main" val="10007"/>
                  </a:ext>
                </a:extLst>
              </a:tr>
              <a:tr h="275565">
                <a:tc>
                  <a:txBody>
                    <a:bodyPr/>
                    <a:lstStyle/>
                    <a:p>
                      <a:pPr>
                        <a:lnSpc>
                          <a:spcPct val="100000"/>
                        </a:lnSpc>
                        <a:spcBef>
                          <a:spcPts val="70"/>
                        </a:spcBef>
                      </a:pPr>
                      <a:endParaRPr sz="900">
                        <a:latin typeface="Times New Roman"/>
                        <a:cs typeface="Times New Roman"/>
                      </a:endParaRPr>
                    </a:p>
                    <a:p>
                      <a:pPr marL="59690">
                        <a:lnSpc>
                          <a:spcPts val="880"/>
                        </a:lnSpc>
                      </a:pPr>
                      <a:r>
                        <a:rPr sz="900" spc="-10" dirty="0">
                          <a:latin typeface="Calibri"/>
                          <a:cs typeface="Calibri"/>
                        </a:rPr>
                        <a:t>MUNDIAL</a:t>
                      </a:r>
                      <a:r>
                        <a:rPr sz="900" spc="25" dirty="0">
                          <a:latin typeface="Calibri"/>
                          <a:cs typeface="Calibri"/>
                        </a:rPr>
                        <a:t> </a:t>
                      </a:r>
                      <a:r>
                        <a:rPr sz="900" dirty="0">
                          <a:latin typeface="Calibri"/>
                          <a:cs typeface="Calibri"/>
                        </a:rPr>
                        <a:t>DE</a:t>
                      </a:r>
                      <a:r>
                        <a:rPr sz="900" spc="-45" dirty="0">
                          <a:latin typeface="Calibri"/>
                          <a:cs typeface="Calibri"/>
                        </a:rPr>
                        <a:t> </a:t>
                      </a:r>
                      <a:r>
                        <a:rPr sz="900" dirty="0">
                          <a:latin typeface="Calibri"/>
                          <a:cs typeface="Calibri"/>
                        </a:rPr>
                        <a:t>SEGUROS</a:t>
                      </a:r>
                      <a:r>
                        <a:rPr sz="900" spc="-20" dirty="0">
                          <a:latin typeface="Calibri"/>
                          <a:cs typeface="Calibri"/>
                        </a:rPr>
                        <a:t> S.A.</a:t>
                      </a:r>
                      <a:endParaRPr sz="9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900">
                        <a:latin typeface="Times New Roman"/>
                        <a:cs typeface="Times New Roman"/>
                      </a:endParaRPr>
                    </a:p>
                    <a:p>
                      <a:pPr marL="20320" algn="ctr">
                        <a:lnSpc>
                          <a:spcPts val="880"/>
                        </a:lnSpc>
                        <a:tabLst>
                          <a:tab pos="760730" algn="l"/>
                        </a:tabLst>
                      </a:pPr>
                      <a:r>
                        <a:rPr sz="900" spc="-50" dirty="0">
                          <a:latin typeface="Calibri"/>
                          <a:cs typeface="Calibri"/>
                        </a:rPr>
                        <a:t>$</a:t>
                      </a:r>
                      <a:r>
                        <a:rPr sz="900" dirty="0">
                          <a:latin typeface="Calibri"/>
                          <a:cs typeface="Calibri"/>
                        </a:rPr>
                        <a:t>	</a:t>
                      </a:r>
                      <a:r>
                        <a:rPr sz="900" spc="-50" dirty="0">
                          <a:latin typeface="Calibri"/>
                          <a:cs typeface="Calibri"/>
                        </a:rPr>
                        <a:t>-</a:t>
                      </a:r>
                      <a:endParaRPr sz="9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900">
                        <a:latin typeface="Times New Roman"/>
                        <a:cs typeface="Times New Roman"/>
                      </a:endParaRPr>
                    </a:p>
                    <a:p>
                      <a:pPr marL="1905" algn="ctr">
                        <a:lnSpc>
                          <a:spcPts val="880"/>
                        </a:lnSpc>
                        <a:tabLst>
                          <a:tab pos="566420" algn="l"/>
                        </a:tabLst>
                      </a:pPr>
                      <a:r>
                        <a:rPr sz="900" spc="-50" dirty="0">
                          <a:latin typeface="Calibri"/>
                          <a:cs typeface="Calibri"/>
                        </a:rPr>
                        <a:t>$</a:t>
                      </a:r>
                      <a:r>
                        <a:rPr sz="900" dirty="0">
                          <a:latin typeface="Calibri"/>
                          <a:cs typeface="Calibri"/>
                        </a:rPr>
                        <a:t>	</a:t>
                      </a:r>
                      <a:r>
                        <a:rPr sz="900" spc="-50" dirty="0">
                          <a:latin typeface="Calibri"/>
                          <a:cs typeface="Calibri"/>
                        </a:rPr>
                        <a:t>-</a:t>
                      </a:r>
                      <a:endParaRPr sz="9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900">
                        <a:latin typeface="Times New Roman"/>
                        <a:cs typeface="Times New Roman"/>
                      </a:endParaRPr>
                    </a:p>
                    <a:p>
                      <a:pPr marL="13970" algn="ctr">
                        <a:lnSpc>
                          <a:spcPts val="880"/>
                        </a:lnSpc>
                        <a:tabLst>
                          <a:tab pos="800735" algn="l"/>
                        </a:tabLst>
                      </a:pPr>
                      <a:r>
                        <a:rPr sz="900" spc="-50" dirty="0">
                          <a:latin typeface="Calibri"/>
                          <a:cs typeface="Calibri"/>
                        </a:rPr>
                        <a:t>$</a:t>
                      </a:r>
                      <a:r>
                        <a:rPr sz="900" dirty="0">
                          <a:latin typeface="Calibri"/>
                          <a:cs typeface="Calibri"/>
                        </a:rPr>
                        <a:t>	</a:t>
                      </a:r>
                      <a:r>
                        <a:rPr sz="900" spc="-60" dirty="0">
                          <a:latin typeface="Calibri"/>
                          <a:cs typeface="Calibri"/>
                        </a:rPr>
                        <a:t>-</a:t>
                      </a:r>
                      <a:endParaRPr sz="9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900" dirty="0">
                        <a:latin typeface="Times New Roman"/>
                        <a:cs typeface="Times New Roman"/>
                      </a:endParaRPr>
                    </a:p>
                    <a:p>
                      <a:pPr marL="10160" algn="ctr">
                        <a:lnSpc>
                          <a:spcPts val="880"/>
                        </a:lnSpc>
                        <a:tabLst>
                          <a:tab pos="617220" algn="l"/>
                        </a:tabLst>
                      </a:pPr>
                      <a:r>
                        <a:rPr sz="900" spc="-50" dirty="0">
                          <a:latin typeface="Calibri"/>
                          <a:cs typeface="Calibri"/>
                        </a:rPr>
                        <a:t>$</a:t>
                      </a:r>
                      <a:r>
                        <a:rPr sz="900" dirty="0">
                          <a:latin typeface="Calibri"/>
                          <a:cs typeface="Calibri"/>
                        </a:rPr>
                        <a:t>	</a:t>
                      </a:r>
                      <a:r>
                        <a:rPr sz="900" spc="-50" dirty="0">
                          <a:latin typeface="Calibri"/>
                          <a:cs typeface="Calibri"/>
                        </a:rPr>
                        <a:t>-</a:t>
                      </a:r>
                      <a:endParaRPr sz="900" dirty="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900" dirty="0">
                        <a:latin typeface="Times New Roman"/>
                        <a:cs typeface="Times New Roman"/>
                      </a:endParaRPr>
                    </a:p>
                    <a:p>
                      <a:pPr algn="ctr">
                        <a:lnSpc>
                          <a:spcPts val="880"/>
                        </a:lnSpc>
                        <a:tabLst>
                          <a:tab pos="539115" algn="l"/>
                        </a:tabLst>
                      </a:pPr>
                      <a:r>
                        <a:rPr sz="900" spc="-50" dirty="0">
                          <a:latin typeface="Calibri"/>
                          <a:cs typeface="Calibri"/>
                        </a:rPr>
                        <a:t>$</a:t>
                      </a:r>
                      <a:r>
                        <a:rPr sz="900" dirty="0">
                          <a:latin typeface="Calibri"/>
                          <a:cs typeface="Calibri"/>
                        </a:rPr>
                        <a:t>	</a:t>
                      </a:r>
                      <a:r>
                        <a:rPr sz="900" spc="-50" dirty="0">
                          <a:latin typeface="Calibri"/>
                          <a:cs typeface="Calibri"/>
                        </a:rPr>
                        <a:t>-</a:t>
                      </a:r>
                      <a:endParaRPr sz="900" dirty="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9845">
                        <a:lnSpc>
                          <a:spcPct val="100000"/>
                        </a:lnSpc>
                        <a:spcBef>
                          <a:spcPts val="30"/>
                        </a:spcBef>
                      </a:pPr>
                      <a:r>
                        <a:rPr sz="900" spc="-50" dirty="0">
                          <a:latin typeface="Calibri"/>
                          <a:cs typeface="Calibri"/>
                        </a:rPr>
                        <a:t>$</a:t>
                      </a:r>
                      <a:endParaRPr sz="900" dirty="0">
                        <a:latin typeface="Calibri"/>
                        <a:cs typeface="Calibri"/>
                      </a:endParaRPr>
                    </a:p>
                    <a:p>
                      <a:pPr marL="8255">
                        <a:lnSpc>
                          <a:spcPts val="880"/>
                        </a:lnSpc>
                      </a:pPr>
                      <a:r>
                        <a:rPr sz="900" spc="-50" dirty="0">
                          <a:latin typeface="Calibri"/>
                          <a:cs typeface="Calibri"/>
                        </a:rPr>
                        <a:t>-</a:t>
                      </a:r>
                      <a:endParaRPr sz="900" dirty="0">
                        <a:latin typeface="Calibri"/>
                        <a:cs typeface="Calibri"/>
                      </a:endParaRPr>
                    </a:p>
                  </a:txBody>
                  <a:tcPr marL="0" marR="0" marT="38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900">
                        <a:latin typeface="Times New Roman"/>
                        <a:cs typeface="Times New Roman"/>
                      </a:endParaRPr>
                    </a:p>
                    <a:p>
                      <a:pPr marR="50165" algn="ctr">
                        <a:lnSpc>
                          <a:spcPts val="880"/>
                        </a:lnSpc>
                        <a:tabLst>
                          <a:tab pos="585470" algn="l"/>
                        </a:tabLst>
                      </a:pPr>
                      <a:r>
                        <a:rPr sz="900" spc="-50" dirty="0">
                          <a:latin typeface="Calibri"/>
                          <a:cs typeface="Calibri"/>
                        </a:rPr>
                        <a:t>$</a:t>
                      </a:r>
                      <a:r>
                        <a:rPr sz="900" dirty="0">
                          <a:latin typeface="Calibri"/>
                          <a:cs typeface="Calibri"/>
                        </a:rPr>
                        <a:t>	</a:t>
                      </a:r>
                      <a:r>
                        <a:rPr sz="900" spc="-50" dirty="0">
                          <a:latin typeface="Calibri"/>
                          <a:cs typeface="Calibri"/>
                        </a:rPr>
                        <a:t>-</a:t>
                      </a:r>
                      <a:endParaRPr sz="9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900">
                        <a:latin typeface="Times New Roman"/>
                        <a:cs typeface="Times New Roman"/>
                      </a:endParaRPr>
                    </a:p>
                    <a:p>
                      <a:pPr marR="19050" algn="ctr">
                        <a:lnSpc>
                          <a:spcPts val="880"/>
                        </a:lnSpc>
                        <a:tabLst>
                          <a:tab pos="407034" algn="l"/>
                        </a:tabLst>
                      </a:pPr>
                      <a:r>
                        <a:rPr sz="900" spc="-50" dirty="0">
                          <a:latin typeface="Calibri"/>
                          <a:cs typeface="Calibri"/>
                        </a:rPr>
                        <a:t>$</a:t>
                      </a:r>
                      <a:r>
                        <a:rPr sz="900" dirty="0">
                          <a:latin typeface="Calibri"/>
                          <a:cs typeface="Calibri"/>
                        </a:rPr>
                        <a:t>	</a:t>
                      </a:r>
                      <a:r>
                        <a:rPr sz="900" spc="-10" dirty="0">
                          <a:latin typeface="Calibri"/>
                          <a:cs typeface="Calibri"/>
                        </a:rPr>
                        <a:t>29.286.718</a:t>
                      </a:r>
                      <a:endParaRPr sz="9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900">
                        <a:latin typeface="Times New Roman"/>
                        <a:cs typeface="Times New Roman"/>
                      </a:endParaRPr>
                    </a:p>
                    <a:p>
                      <a:pPr marR="47625" algn="ctr">
                        <a:lnSpc>
                          <a:spcPts val="880"/>
                        </a:lnSpc>
                        <a:tabLst>
                          <a:tab pos="407034" algn="l"/>
                        </a:tabLst>
                      </a:pPr>
                      <a:r>
                        <a:rPr sz="900" spc="-50" dirty="0">
                          <a:latin typeface="Calibri"/>
                          <a:cs typeface="Calibri"/>
                        </a:rPr>
                        <a:t>$</a:t>
                      </a:r>
                      <a:r>
                        <a:rPr sz="900" dirty="0">
                          <a:latin typeface="Calibri"/>
                          <a:cs typeface="Calibri"/>
                        </a:rPr>
                        <a:t>	</a:t>
                      </a:r>
                      <a:r>
                        <a:rPr sz="900" spc="-10" dirty="0">
                          <a:latin typeface="Calibri"/>
                          <a:cs typeface="Calibri"/>
                        </a:rPr>
                        <a:t>29.286.718</a:t>
                      </a:r>
                      <a:endParaRPr sz="9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tcPr>
                </a:tc>
                <a:extLst>
                  <a:ext uri="{0D108BD9-81ED-4DB2-BD59-A6C34878D82A}">
                    <a16:rowId xmlns:a16="http://schemas.microsoft.com/office/drawing/2014/main" val="10008"/>
                  </a:ext>
                </a:extLst>
              </a:tr>
              <a:tr h="275565">
                <a:tc>
                  <a:txBody>
                    <a:bodyPr/>
                    <a:lstStyle/>
                    <a:p>
                      <a:pPr>
                        <a:lnSpc>
                          <a:spcPct val="100000"/>
                        </a:lnSpc>
                        <a:spcBef>
                          <a:spcPts val="70"/>
                        </a:spcBef>
                      </a:pPr>
                      <a:endParaRPr sz="900">
                        <a:latin typeface="Times New Roman"/>
                        <a:cs typeface="Times New Roman"/>
                      </a:endParaRPr>
                    </a:p>
                    <a:p>
                      <a:pPr marL="59690">
                        <a:lnSpc>
                          <a:spcPts val="880"/>
                        </a:lnSpc>
                      </a:pPr>
                      <a:r>
                        <a:rPr sz="900" dirty="0">
                          <a:latin typeface="Calibri"/>
                          <a:cs typeface="Calibri"/>
                        </a:rPr>
                        <a:t>SEGUROS</a:t>
                      </a:r>
                      <a:r>
                        <a:rPr sz="900" spc="-20" dirty="0">
                          <a:latin typeface="Calibri"/>
                          <a:cs typeface="Calibri"/>
                        </a:rPr>
                        <a:t> </a:t>
                      </a:r>
                      <a:r>
                        <a:rPr sz="900" dirty="0">
                          <a:latin typeface="Calibri"/>
                          <a:cs typeface="Calibri"/>
                        </a:rPr>
                        <a:t>DE</a:t>
                      </a:r>
                      <a:r>
                        <a:rPr sz="900" spc="-15" dirty="0">
                          <a:latin typeface="Calibri"/>
                          <a:cs typeface="Calibri"/>
                        </a:rPr>
                        <a:t> </a:t>
                      </a:r>
                      <a:r>
                        <a:rPr sz="900" dirty="0">
                          <a:latin typeface="Calibri"/>
                          <a:cs typeface="Calibri"/>
                        </a:rPr>
                        <a:t>VIDA</a:t>
                      </a:r>
                      <a:r>
                        <a:rPr sz="900" spc="-15" dirty="0">
                          <a:latin typeface="Calibri"/>
                          <a:cs typeface="Calibri"/>
                        </a:rPr>
                        <a:t> </a:t>
                      </a:r>
                      <a:r>
                        <a:rPr sz="900" spc="-10" dirty="0">
                          <a:latin typeface="Calibri"/>
                          <a:cs typeface="Calibri"/>
                        </a:rPr>
                        <a:t>SURAMERICANA</a:t>
                      </a:r>
                      <a:r>
                        <a:rPr sz="900" spc="25" dirty="0">
                          <a:latin typeface="Calibri"/>
                          <a:cs typeface="Calibri"/>
                        </a:rPr>
                        <a:t> </a:t>
                      </a:r>
                      <a:r>
                        <a:rPr sz="900" spc="-25" dirty="0">
                          <a:latin typeface="Calibri"/>
                          <a:cs typeface="Calibri"/>
                        </a:rPr>
                        <a:t>S.A</a:t>
                      </a:r>
                      <a:endParaRPr sz="9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900">
                        <a:latin typeface="Times New Roman"/>
                        <a:cs typeface="Times New Roman"/>
                      </a:endParaRPr>
                    </a:p>
                    <a:p>
                      <a:pPr marL="20320" algn="ctr">
                        <a:lnSpc>
                          <a:spcPts val="880"/>
                        </a:lnSpc>
                        <a:tabLst>
                          <a:tab pos="760730" algn="l"/>
                        </a:tabLst>
                      </a:pPr>
                      <a:r>
                        <a:rPr sz="900" spc="-50" dirty="0">
                          <a:latin typeface="Calibri"/>
                          <a:cs typeface="Calibri"/>
                        </a:rPr>
                        <a:t>$</a:t>
                      </a:r>
                      <a:r>
                        <a:rPr sz="900" dirty="0">
                          <a:latin typeface="Calibri"/>
                          <a:cs typeface="Calibri"/>
                        </a:rPr>
                        <a:t>	</a:t>
                      </a:r>
                      <a:r>
                        <a:rPr sz="900" spc="-50" dirty="0">
                          <a:latin typeface="Calibri"/>
                          <a:cs typeface="Calibri"/>
                        </a:rPr>
                        <a:t>-</a:t>
                      </a:r>
                      <a:endParaRPr sz="9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900">
                        <a:latin typeface="Times New Roman"/>
                        <a:cs typeface="Times New Roman"/>
                      </a:endParaRPr>
                    </a:p>
                    <a:p>
                      <a:pPr marL="1905" algn="ctr">
                        <a:lnSpc>
                          <a:spcPts val="880"/>
                        </a:lnSpc>
                        <a:tabLst>
                          <a:tab pos="566420" algn="l"/>
                        </a:tabLst>
                      </a:pPr>
                      <a:r>
                        <a:rPr sz="900" spc="-50" dirty="0">
                          <a:latin typeface="Calibri"/>
                          <a:cs typeface="Calibri"/>
                        </a:rPr>
                        <a:t>$</a:t>
                      </a:r>
                      <a:r>
                        <a:rPr sz="900" dirty="0">
                          <a:latin typeface="Calibri"/>
                          <a:cs typeface="Calibri"/>
                        </a:rPr>
                        <a:t>	</a:t>
                      </a:r>
                      <a:r>
                        <a:rPr sz="900" spc="-50" dirty="0">
                          <a:latin typeface="Calibri"/>
                          <a:cs typeface="Calibri"/>
                        </a:rPr>
                        <a:t>-</a:t>
                      </a:r>
                      <a:endParaRPr sz="9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900">
                        <a:latin typeface="Times New Roman"/>
                        <a:cs typeface="Times New Roman"/>
                      </a:endParaRPr>
                    </a:p>
                    <a:p>
                      <a:pPr marL="13970" algn="ctr">
                        <a:lnSpc>
                          <a:spcPts val="880"/>
                        </a:lnSpc>
                        <a:tabLst>
                          <a:tab pos="800735" algn="l"/>
                        </a:tabLst>
                      </a:pPr>
                      <a:r>
                        <a:rPr sz="900" spc="-50" dirty="0">
                          <a:latin typeface="Calibri"/>
                          <a:cs typeface="Calibri"/>
                        </a:rPr>
                        <a:t>$</a:t>
                      </a:r>
                      <a:r>
                        <a:rPr sz="900" dirty="0">
                          <a:latin typeface="Calibri"/>
                          <a:cs typeface="Calibri"/>
                        </a:rPr>
                        <a:t>	</a:t>
                      </a:r>
                      <a:r>
                        <a:rPr sz="900" spc="-60" dirty="0">
                          <a:latin typeface="Calibri"/>
                          <a:cs typeface="Calibri"/>
                        </a:rPr>
                        <a:t>-</a:t>
                      </a:r>
                      <a:endParaRPr sz="9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900">
                        <a:latin typeface="Times New Roman"/>
                        <a:cs typeface="Times New Roman"/>
                      </a:endParaRPr>
                    </a:p>
                    <a:p>
                      <a:pPr marL="10160" algn="ctr">
                        <a:lnSpc>
                          <a:spcPts val="880"/>
                        </a:lnSpc>
                        <a:tabLst>
                          <a:tab pos="617220" algn="l"/>
                        </a:tabLst>
                      </a:pPr>
                      <a:r>
                        <a:rPr sz="900" spc="-50" dirty="0">
                          <a:latin typeface="Calibri"/>
                          <a:cs typeface="Calibri"/>
                        </a:rPr>
                        <a:t>$</a:t>
                      </a:r>
                      <a:r>
                        <a:rPr sz="900" dirty="0">
                          <a:latin typeface="Calibri"/>
                          <a:cs typeface="Calibri"/>
                        </a:rPr>
                        <a:t>	</a:t>
                      </a:r>
                      <a:r>
                        <a:rPr sz="900" spc="-50" dirty="0">
                          <a:latin typeface="Calibri"/>
                          <a:cs typeface="Calibri"/>
                        </a:rPr>
                        <a:t>-</a:t>
                      </a:r>
                      <a:endParaRPr sz="9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900">
                        <a:latin typeface="Times New Roman"/>
                        <a:cs typeface="Times New Roman"/>
                      </a:endParaRPr>
                    </a:p>
                    <a:p>
                      <a:pPr algn="ctr">
                        <a:lnSpc>
                          <a:spcPts val="880"/>
                        </a:lnSpc>
                        <a:tabLst>
                          <a:tab pos="539115" algn="l"/>
                        </a:tabLst>
                      </a:pPr>
                      <a:r>
                        <a:rPr sz="900" spc="-50" dirty="0">
                          <a:latin typeface="Calibri"/>
                          <a:cs typeface="Calibri"/>
                        </a:rPr>
                        <a:t>$</a:t>
                      </a:r>
                      <a:r>
                        <a:rPr sz="900" dirty="0">
                          <a:latin typeface="Calibri"/>
                          <a:cs typeface="Calibri"/>
                        </a:rPr>
                        <a:t>	</a:t>
                      </a:r>
                      <a:r>
                        <a:rPr sz="900" spc="-50" dirty="0">
                          <a:latin typeface="Calibri"/>
                          <a:cs typeface="Calibri"/>
                        </a:rPr>
                        <a:t>-</a:t>
                      </a:r>
                      <a:endParaRPr sz="9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9845">
                        <a:lnSpc>
                          <a:spcPct val="100000"/>
                        </a:lnSpc>
                        <a:spcBef>
                          <a:spcPts val="30"/>
                        </a:spcBef>
                      </a:pPr>
                      <a:r>
                        <a:rPr sz="900" spc="-50" dirty="0">
                          <a:latin typeface="Calibri"/>
                          <a:cs typeface="Calibri"/>
                        </a:rPr>
                        <a:t>$</a:t>
                      </a:r>
                      <a:endParaRPr sz="900" dirty="0">
                        <a:latin typeface="Calibri"/>
                        <a:cs typeface="Calibri"/>
                      </a:endParaRPr>
                    </a:p>
                    <a:p>
                      <a:pPr marL="8255">
                        <a:lnSpc>
                          <a:spcPts val="880"/>
                        </a:lnSpc>
                      </a:pPr>
                      <a:r>
                        <a:rPr sz="900" spc="-50" dirty="0">
                          <a:latin typeface="Calibri"/>
                          <a:cs typeface="Calibri"/>
                        </a:rPr>
                        <a:t>-</a:t>
                      </a:r>
                      <a:endParaRPr sz="900" dirty="0">
                        <a:latin typeface="Calibri"/>
                        <a:cs typeface="Calibri"/>
                      </a:endParaRPr>
                    </a:p>
                  </a:txBody>
                  <a:tcPr marL="0" marR="0" marT="38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900">
                        <a:latin typeface="Times New Roman"/>
                        <a:cs typeface="Times New Roman"/>
                      </a:endParaRPr>
                    </a:p>
                    <a:p>
                      <a:pPr marR="50165" algn="ctr">
                        <a:lnSpc>
                          <a:spcPts val="880"/>
                        </a:lnSpc>
                        <a:tabLst>
                          <a:tab pos="585470" algn="l"/>
                        </a:tabLst>
                      </a:pPr>
                      <a:r>
                        <a:rPr sz="900" spc="-50" dirty="0">
                          <a:latin typeface="Calibri"/>
                          <a:cs typeface="Calibri"/>
                        </a:rPr>
                        <a:t>$</a:t>
                      </a:r>
                      <a:r>
                        <a:rPr sz="900" dirty="0">
                          <a:latin typeface="Calibri"/>
                          <a:cs typeface="Calibri"/>
                        </a:rPr>
                        <a:t>	</a:t>
                      </a:r>
                      <a:r>
                        <a:rPr sz="900" spc="-50" dirty="0">
                          <a:latin typeface="Calibri"/>
                          <a:cs typeface="Calibri"/>
                        </a:rPr>
                        <a:t>-</a:t>
                      </a:r>
                      <a:endParaRPr sz="9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900">
                        <a:latin typeface="Times New Roman"/>
                        <a:cs typeface="Times New Roman"/>
                      </a:endParaRPr>
                    </a:p>
                    <a:p>
                      <a:pPr marR="19050" algn="ctr">
                        <a:lnSpc>
                          <a:spcPts val="880"/>
                        </a:lnSpc>
                        <a:tabLst>
                          <a:tab pos="407034" algn="l"/>
                        </a:tabLst>
                      </a:pPr>
                      <a:r>
                        <a:rPr sz="900" spc="-50" dirty="0">
                          <a:latin typeface="Calibri"/>
                          <a:cs typeface="Calibri"/>
                        </a:rPr>
                        <a:t>$</a:t>
                      </a:r>
                      <a:r>
                        <a:rPr sz="900" dirty="0">
                          <a:latin typeface="Calibri"/>
                          <a:cs typeface="Calibri"/>
                        </a:rPr>
                        <a:t>	</a:t>
                      </a:r>
                      <a:r>
                        <a:rPr sz="900" spc="-10" dirty="0">
                          <a:latin typeface="Calibri"/>
                          <a:cs typeface="Calibri"/>
                        </a:rPr>
                        <a:t>28.012.096</a:t>
                      </a:r>
                      <a:endParaRPr sz="9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900">
                        <a:latin typeface="Times New Roman"/>
                        <a:cs typeface="Times New Roman"/>
                      </a:endParaRPr>
                    </a:p>
                    <a:p>
                      <a:pPr marR="47625" algn="ctr">
                        <a:lnSpc>
                          <a:spcPts val="880"/>
                        </a:lnSpc>
                        <a:tabLst>
                          <a:tab pos="407034" algn="l"/>
                        </a:tabLst>
                      </a:pPr>
                      <a:r>
                        <a:rPr sz="900" spc="-50" dirty="0">
                          <a:latin typeface="Calibri"/>
                          <a:cs typeface="Calibri"/>
                        </a:rPr>
                        <a:t>$</a:t>
                      </a:r>
                      <a:r>
                        <a:rPr sz="900" dirty="0">
                          <a:latin typeface="Calibri"/>
                          <a:cs typeface="Calibri"/>
                        </a:rPr>
                        <a:t>	</a:t>
                      </a:r>
                      <a:r>
                        <a:rPr sz="900" spc="-10" dirty="0">
                          <a:latin typeface="Calibri"/>
                          <a:cs typeface="Calibri"/>
                        </a:rPr>
                        <a:t>28.012.096</a:t>
                      </a:r>
                      <a:endParaRPr sz="9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tcPr>
                </a:tc>
                <a:extLst>
                  <a:ext uri="{0D108BD9-81ED-4DB2-BD59-A6C34878D82A}">
                    <a16:rowId xmlns:a16="http://schemas.microsoft.com/office/drawing/2014/main" val="10009"/>
                  </a:ext>
                </a:extLst>
              </a:tr>
              <a:tr h="275565">
                <a:tc>
                  <a:txBody>
                    <a:bodyPr/>
                    <a:lstStyle/>
                    <a:p>
                      <a:pPr>
                        <a:lnSpc>
                          <a:spcPct val="100000"/>
                        </a:lnSpc>
                        <a:spcBef>
                          <a:spcPts val="70"/>
                        </a:spcBef>
                      </a:pPr>
                      <a:endParaRPr sz="900">
                        <a:latin typeface="Times New Roman"/>
                        <a:cs typeface="Times New Roman"/>
                      </a:endParaRPr>
                    </a:p>
                    <a:p>
                      <a:pPr marL="59690">
                        <a:lnSpc>
                          <a:spcPts val="880"/>
                        </a:lnSpc>
                      </a:pPr>
                      <a:r>
                        <a:rPr sz="900" dirty="0">
                          <a:latin typeface="Calibri"/>
                          <a:cs typeface="Calibri"/>
                        </a:rPr>
                        <a:t>SEGUROS</a:t>
                      </a:r>
                      <a:r>
                        <a:rPr sz="900" spc="-35" dirty="0">
                          <a:latin typeface="Calibri"/>
                          <a:cs typeface="Calibri"/>
                        </a:rPr>
                        <a:t> </a:t>
                      </a:r>
                      <a:r>
                        <a:rPr sz="900" dirty="0">
                          <a:latin typeface="Calibri"/>
                          <a:cs typeface="Calibri"/>
                        </a:rPr>
                        <a:t>DEL</a:t>
                      </a:r>
                      <a:r>
                        <a:rPr sz="900" spc="-35" dirty="0">
                          <a:latin typeface="Calibri"/>
                          <a:cs typeface="Calibri"/>
                        </a:rPr>
                        <a:t> </a:t>
                      </a:r>
                      <a:r>
                        <a:rPr sz="900" dirty="0">
                          <a:latin typeface="Calibri"/>
                          <a:cs typeface="Calibri"/>
                        </a:rPr>
                        <a:t>ESTADO</a:t>
                      </a:r>
                      <a:r>
                        <a:rPr sz="900" spc="-30" dirty="0">
                          <a:latin typeface="Calibri"/>
                          <a:cs typeface="Calibri"/>
                        </a:rPr>
                        <a:t> </a:t>
                      </a:r>
                      <a:r>
                        <a:rPr sz="900" spc="-20" dirty="0">
                          <a:latin typeface="Calibri"/>
                          <a:cs typeface="Calibri"/>
                        </a:rPr>
                        <a:t>SOAT</a:t>
                      </a:r>
                      <a:endParaRPr sz="9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900">
                        <a:latin typeface="Times New Roman"/>
                        <a:cs typeface="Times New Roman"/>
                      </a:endParaRPr>
                    </a:p>
                    <a:p>
                      <a:pPr marL="20320" algn="ctr">
                        <a:lnSpc>
                          <a:spcPts val="880"/>
                        </a:lnSpc>
                        <a:tabLst>
                          <a:tab pos="760730" algn="l"/>
                        </a:tabLst>
                      </a:pPr>
                      <a:r>
                        <a:rPr sz="900" spc="-50" dirty="0">
                          <a:latin typeface="Calibri"/>
                          <a:cs typeface="Calibri"/>
                        </a:rPr>
                        <a:t>$</a:t>
                      </a:r>
                      <a:r>
                        <a:rPr sz="900" dirty="0">
                          <a:latin typeface="Calibri"/>
                          <a:cs typeface="Calibri"/>
                        </a:rPr>
                        <a:t>	</a:t>
                      </a:r>
                      <a:r>
                        <a:rPr sz="900" spc="-50" dirty="0">
                          <a:latin typeface="Calibri"/>
                          <a:cs typeface="Calibri"/>
                        </a:rPr>
                        <a:t>-</a:t>
                      </a:r>
                      <a:endParaRPr sz="9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900">
                        <a:latin typeface="Times New Roman"/>
                        <a:cs typeface="Times New Roman"/>
                      </a:endParaRPr>
                    </a:p>
                    <a:p>
                      <a:pPr marL="1905" algn="ctr">
                        <a:lnSpc>
                          <a:spcPts val="880"/>
                        </a:lnSpc>
                        <a:tabLst>
                          <a:tab pos="566420" algn="l"/>
                        </a:tabLst>
                      </a:pPr>
                      <a:r>
                        <a:rPr sz="900" spc="-50" dirty="0">
                          <a:latin typeface="Calibri"/>
                          <a:cs typeface="Calibri"/>
                        </a:rPr>
                        <a:t>$</a:t>
                      </a:r>
                      <a:r>
                        <a:rPr sz="900" dirty="0">
                          <a:latin typeface="Calibri"/>
                          <a:cs typeface="Calibri"/>
                        </a:rPr>
                        <a:t>	</a:t>
                      </a:r>
                      <a:r>
                        <a:rPr sz="900" spc="-50" dirty="0">
                          <a:latin typeface="Calibri"/>
                          <a:cs typeface="Calibri"/>
                        </a:rPr>
                        <a:t>-</a:t>
                      </a:r>
                      <a:endParaRPr sz="9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900">
                        <a:latin typeface="Times New Roman"/>
                        <a:cs typeface="Times New Roman"/>
                      </a:endParaRPr>
                    </a:p>
                    <a:p>
                      <a:pPr marL="13970" algn="ctr">
                        <a:lnSpc>
                          <a:spcPts val="880"/>
                        </a:lnSpc>
                        <a:tabLst>
                          <a:tab pos="800735" algn="l"/>
                        </a:tabLst>
                      </a:pPr>
                      <a:r>
                        <a:rPr sz="900" spc="-50" dirty="0">
                          <a:latin typeface="Calibri"/>
                          <a:cs typeface="Calibri"/>
                        </a:rPr>
                        <a:t>$</a:t>
                      </a:r>
                      <a:r>
                        <a:rPr sz="900" dirty="0">
                          <a:latin typeface="Calibri"/>
                          <a:cs typeface="Calibri"/>
                        </a:rPr>
                        <a:t>	</a:t>
                      </a:r>
                      <a:r>
                        <a:rPr sz="900" spc="-60" dirty="0">
                          <a:latin typeface="Calibri"/>
                          <a:cs typeface="Calibri"/>
                        </a:rPr>
                        <a:t>-</a:t>
                      </a:r>
                      <a:endParaRPr sz="9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900">
                        <a:latin typeface="Times New Roman"/>
                        <a:cs typeface="Times New Roman"/>
                      </a:endParaRPr>
                    </a:p>
                    <a:p>
                      <a:pPr marL="10160" algn="ctr">
                        <a:lnSpc>
                          <a:spcPts val="880"/>
                        </a:lnSpc>
                        <a:tabLst>
                          <a:tab pos="617220" algn="l"/>
                        </a:tabLst>
                      </a:pPr>
                      <a:r>
                        <a:rPr sz="900" spc="-50" dirty="0">
                          <a:latin typeface="Calibri"/>
                          <a:cs typeface="Calibri"/>
                        </a:rPr>
                        <a:t>$</a:t>
                      </a:r>
                      <a:r>
                        <a:rPr sz="900" dirty="0">
                          <a:latin typeface="Calibri"/>
                          <a:cs typeface="Calibri"/>
                        </a:rPr>
                        <a:t>	</a:t>
                      </a:r>
                      <a:r>
                        <a:rPr sz="900" spc="-50" dirty="0">
                          <a:latin typeface="Calibri"/>
                          <a:cs typeface="Calibri"/>
                        </a:rPr>
                        <a:t>-</a:t>
                      </a:r>
                      <a:endParaRPr sz="9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900">
                        <a:latin typeface="Times New Roman"/>
                        <a:cs typeface="Times New Roman"/>
                      </a:endParaRPr>
                    </a:p>
                    <a:p>
                      <a:pPr algn="ctr">
                        <a:lnSpc>
                          <a:spcPts val="880"/>
                        </a:lnSpc>
                        <a:tabLst>
                          <a:tab pos="539115" algn="l"/>
                        </a:tabLst>
                      </a:pPr>
                      <a:r>
                        <a:rPr sz="900" spc="-50" dirty="0">
                          <a:latin typeface="Calibri"/>
                          <a:cs typeface="Calibri"/>
                        </a:rPr>
                        <a:t>$</a:t>
                      </a:r>
                      <a:r>
                        <a:rPr sz="900" dirty="0">
                          <a:latin typeface="Calibri"/>
                          <a:cs typeface="Calibri"/>
                        </a:rPr>
                        <a:t>	</a:t>
                      </a:r>
                      <a:r>
                        <a:rPr sz="900" spc="-50" dirty="0">
                          <a:latin typeface="Calibri"/>
                          <a:cs typeface="Calibri"/>
                        </a:rPr>
                        <a:t>-</a:t>
                      </a:r>
                      <a:endParaRPr sz="9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9845">
                        <a:lnSpc>
                          <a:spcPct val="100000"/>
                        </a:lnSpc>
                        <a:spcBef>
                          <a:spcPts val="30"/>
                        </a:spcBef>
                      </a:pPr>
                      <a:r>
                        <a:rPr sz="900" spc="-50" dirty="0">
                          <a:latin typeface="Calibri"/>
                          <a:cs typeface="Calibri"/>
                        </a:rPr>
                        <a:t>$</a:t>
                      </a:r>
                      <a:endParaRPr sz="900" dirty="0">
                        <a:latin typeface="Calibri"/>
                        <a:cs typeface="Calibri"/>
                      </a:endParaRPr>
                    </a:p>
                    <a:p>
                      <a:pPr marL="8255">
                        <a:lnSpc>
                          <a:spcPts val="880"/>
                        </a:lnSpc>
                      </a:pPr>
                      <a:r>
                        <a:rPr sz="900" spc="-50" dirty="0">
                          <a:latin typeface="Calibri"/>
                          <a:cs typeface="Calibri"/>
                        </a:rPr>
                        <a:t>-</a:t>
                      </a:r>
                      <a:endParaRPr sz="900" dirty="0">
                        <a:latin typeface="Calibri"/>
                        <a:cs typeface="Calibri"/>
                      </a:endParaRPr>
                    </a:p>
                  </a:txBody>
                  <a:tcPr marL="0" marR="0" marT="38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900" dirty="0">
                        <a:latin typeface="Times New Roman"/>
                        <a:cs typeface="Times New Roman"/>
                      </a:endParaRPr>
                    </a:p>
                    <a:p>
                      <a:pPr marR="50165" algn="ctr">
                        <a:lnSpc>
                          <a:spcPts val="880"/>
                        </a:lnSpc>
                        <a:tabLst>
                          <a:tab pos="585470" algn="l"/>
                        </a:tabLst>
                      </a:pPr>
                      <a:r>
                        <a:rPr sz="900" spc="-50" dirty="0">
                          <a:latin typeface="Calibri"/>
                          <a:cs typeface="Calibri"/>
                        </a:rPr>
                        <a:t>$</a:t>
                      </a:r>
                      <a:r>
                        <a:rPr sz="900" dirty="0">
                          <a:latin typeface="Calibri"/>
                          <a:cs typeface="Calibri"/>
                        </a:rPr>
                        <a:t>	</a:t>
                      </a:r>
                      <a:r>
                        <a:rPr sz="900" spc="-50" dirty="0">
                          <a:latin typeface="Calibri"/>
                          <a:cs typeface="Calibri"/>
                        </a:rPr>
                        <a:t>-</a:t>
                      </a:r>
                      <a:endParaRPr sz="900" dirty="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900">
                        <a:latin typeface="Times New Roman"/>
                        <a:cs typeface="Times New Roman"/>
                      </a:endParaRPr>
                    </a:p>
                    <a:p>
                      <a:pPr marR="19050" algn="ctr">
                        <a:lnSpc>
                          <a:spcPts val="880"/>
                        </a:lnSpc>
                        <a:tabLst>
                          <a:tab pos="407034" algn="l"/>
                        </a:tabLst>
                      </a:pPr>
                      <a:r>
                        <a:rPr sz="900" spc="-50" dirty="0">
                          <a:latin typeface="Calibri"/>
                          <a:cs typeface="Calibri"/>
                        </a:rPr>
                        <a:t>$</a:t>
                      </a:r>
                      <a:r>
                        <a:rPr sz="900" dirty="0">
                          <a:latin typeface="Calibri"/>
                          <a:cs typeface="Calibri"/>
                        </a:rPr>
                        <a:t>	</a:t>
                      </a:r>
                      <a:r>
                        <a:rPr sz="900" spc="-10" dirty="0">
                          <a:latin typeface="Calibri"/>
                          <a:cs typeface="Calibri"/>
                        </a:rPr>
                        <a:t>22.795.783</a:t>
                      </a:r>
                      <a:endParaRPr sz="9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900">
                        <a:latin typeface="Times New Roman"/>
                        <a:cs typeface="Times New Roman"/>
                      </a:endParaRPr>
                    </a:p>
                    <a:p>
                      <a:pPr marR="47625" algn="ctr">
                        <a:lnSpc>
                          <a:spcPts val="880"/>
                        </a:lnSpc>
                        <a:tabLst>
                          <a:tab pos="407034" algn="l"/>
                        </a:tabLst>
                      </a:pPr>
                      <a:r>
                        <a:rPr sz="900" spc="-50" dirty="0">
                          <a:latin typeface="Calibri"/>
                          <a:cs typeface="Calibri"/>
                        </a:rPr>
                        <a:t>$</a:t>
                      </a:r>
                      <a:r>
                        <a:rPr sz="900" dirty="0">
                          <a:latin typeface="Calibri"/>
                          <a:cs typeface="Calibri"/>
                        </a:rPr>
                        <a:t>	</a:t>
                      </a:r>
                      <a:r>
                        <a:rPr sz="900" spc="-10" dirty="0">
                          <a:latin typeface="Calibri"/>
                          <a:cs typeface="Calibri"/>
                        </a:rPr>
                        <a:t>22.795.783</a:t>
                      </a:r>
                      <a:endParaRPr sz="9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tcPr>
                </a:tc>
                <a:extLst>
                  <a:ext uri="{0D108BD9-81ED-4DB2-BD59-A6C34878D82A}">
                    <a16:rowId xmlns:a16="http://schemas.microsoft.com/office/drawing/2014/main" val="10010"/>
                  </a:ext>
                </a:extLst>
              </a:tr>
              <a:tr h="275565">
                <a:tc>
                  <a:txBody>
                    <a:bodyPr/>
                    <a:lstStyle/>
                    <a:p>
                      <a:pPr>
                        <a:lnSpc>
                          <a:spcPct val="100000"/>
                        </a:lnSpc>
                        <a:spcBef>
                          <a:spcPts val="75"/>
                        </a:spcBef>
                      </a:pPr>
                      <a:endParaRPr sz="900">
                        <a:latin typeface="Times New Roman"/>
                        <a:cs typeface="Times New Roman"/>
                      </a:endParaRPr>
                    </a:p>
                    <a:p>
                      <a:pPr marL="59690">
                        <a:lnSpc>
                          <a:spcPts val="875"/>
                        </a:lnSpc>
                      </a:pPr>
                      <a:r>
                        <a:rPr sz="900" dirty="0">
                          <a:latin typeface="Calibri"/>
                          <a:cs typeface="Calibri"/>
                        </a:rPr>
                        <a:t>AXA</a:t>
                      </a:r>
                      <a:r>
                        <a:rPr sz="900" spc="-25" dirty="0">
                          <a:latin typeface="Calibri"/>
                          <a:cs typeface="Calibri"/>
                        </a:rPr>
                        <a:t> </a:t>
                      </a:r>
                      <a:r>
                        <a:rPr sz="900" dirty="0">
                          <a:latin typeface="Calibri"/>
                          <a:cs typeface="Calibri"/>
                        </a:rPr>
                        <a:t>COLPATRIA</a:t>
                      </a:r>
                      <a:r>
                        <a:rPr sz="900" spc="130" dirty="0">
                          <a:latin typeface="Calibri"/>
                          <a:cs typeface="Calibri"/>
                        </a:rPr>
                        <a:t> </a:t>
                      </a:r>
                      <a:r>
                        <a:rPr sz="900" dirty="0">
                          <a:latin typeface="Calibri"/>
                          <a:cs typeface="Calibri"/>
                        </a:rPr>
                        <a:t>SEGUROS</a:t>
                      </a:r>
                      <a:r>
                        <a:rPr sz="900" spc="-25" dirty="0">
                          <a:latin typeface="Calibri"/>
                          <a:cs typeface="Calibri"/>
                        </a:rPr>
                        <a:t> S.A</a:t>
                      </a:r>
                      <a:endParaRPr sz="900">
                        <a:latin typeface="Calibri"/>
                        <a:cs typeface="Calibri"/>
                      </a:endParaRPr>
                    </a:p>
                  </a:txBody>
                  <a:tcPr marL="0" marR="0"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5"/>
                        </a:spcBef>
                      </a:pPr>
                      <a:endParaRPr sz="900">
                        <a:latin typeface="Times New Roman"/>
                        <a:cs typeface="Times New Roman"/>
                      </a:endParaRPr>
                    </a:p>
                    <a:p>
                      <a:pPr marL="20320" algn="ctr">
                        <a:lnSpc>
                          <a:spcPts val="875"/>
                        </a:lnSpc>
                        <a:tabLst>
                          <a:tab pos="760730" algn="l"/>
                        </a:tabLst>
                      </a:pPr>
                      <a:r>
                        <a:rPr sz="900" spc="-50" dirty="0">
                          <a:latin typeface="Calibri"/>
                          <a:cs typeface="Calibri"/>
                        </a:rPr>
                        <a:t>$</a:t>
                      </a:r>
                      <a:r>
                        <a:rPr sz="900" dirty="0">
                          <a:latin typeface="Calibri"/>
                          <a:cs typeface="Calibri"/>
                        </a:rPr>
                        <a:t>	</a:t>
                      </a:r>
                      <a:r>
                        <a:rPr sz="900" spc="-50" dirty="0">
                          <a:latin typeface="Calibri"/>
                          <a:cs typeface="Calibri"/>
                        </a:rPr>
                        <a:t>-</a:t>
                      </a:r>
                      <a:endParaRPr sz="900">
                        <a:latin typeface="Calibri"/>
                        <a:cs typeface="Calibri"/>
                      </a:endParaRPr>
                    </a:p>
                  </a:txBody>
                  <a:tcPr marL="0" marR="0"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5"/>
                        </a:spcBef>
                      </a:pPr>
                      <a:endParaRPr sz="900">
                        <a:latin typeface="Times New Roman"/>
                        <a:cs typeface="Times New Roman"/>
                      </a:endParaRPr>
                    </a:p>
                    <a:p>
                      <a:pPr marL="1905" algn="ctr">
                        <a:lnSpc>
                          <a:spcPts val="875"/>
                        </a:lnSpc>
                        <a:tabLst>
                          <a:tab pos="566420" algn="l"/>
                        </a:tabLst>
                      </a:pPr>
                      <a:r>
                        <a:rPr sz="900" spc="-50" dirty="0">
                          <a:latin typeface="Calibri"/>
                          <a:cs typeface="Calibri"/>
                        </a:rPr>
                        <a:t>$</a:t>
                      </a:r>
                      <a:r>
                        <a:rPr sz="900" dirty="0">
                          <a:latin typeface="Calibri"/>
                          <a:cs typeface="Calibri"/>
                        </a:rPr>
                        <a:t>	</a:t>
                      </a:r>
                      <a:r>
                        <a:rPr sz="900" spc="-50" dirty="0">
                          <a:latin typeface="Calibri"/>
                          <a:cs typeface="Calibri"/>
                        </a:rPr>
                        <a:t>-</a:t>
                      </a:r>
                      <a:endParaRPr sz="900">
                        <a:latin typeface="Calibri"/>
                        <a:cs typeface="Calibri"/>
                      </a:endParaRPr>
                    </a:p>
                  </a:txBody>
                  <a:tcPr marL="0" marR="0"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5"/>
                        </a:spcBef>
                      </a:pPr>
                      <a:endParaRPr sz="900">
                        <a:latin typeface="Times New Roman"/>
                        <a:cs typeface="Times New Roman"/>
                      </a:endParaRPr>
                    </a:p>
                    <a:p>
                      <a:pPr marL="13970" algn="ctr">
                        <a:lnSpc>
                          <a:spcPts val="875"/>
                        </a:lnSpc>
                        <a:tabLst>
                          <a:tab pos="800735" algn="l"/>
                        </a:tabLst>
                      </a:pPr>
                      <a:r>
                        <a:rPr sz="900" spc="-50" dirty="0">
                          <a:latin typeface="Calibri"/>
                          <a:cs typeface="Calibri"/>
                        </a:rPr>
                        <a:t>$</a:t>
                      </a:r>
                      <a:r>
                        <a:rPr sz="900" dirty="0">
                          <a:latin typeface="Calibri"/>
                          <a:cs typeface="Calibri"/>
                        </a:rPr>
                        <a:t>	</a:t>
                      </a:r>
                      <a:r>
                        <a:rPr sz="900" spc="-60" dirty="0">
                          <a:latin typeface="Calibri"/>
                          <a:cs typeface="Calibri"/>
                        </a:rPr>
                        <a:t>-</a:t>
                      </a:r>
                      <a:endParaRPr sz="900">
                        <a:latin typeface="Calibri"/>
                        <a:cs typeface="Calibri"/>
                      </a:endParaRPr>
                    </a:p>
                  </a:txBody>
                  <a:tcPr marL="0" marR="0"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5"/>
                        </a:spcBef>
                      </a:pPr>
                      <a:endParaRPr sz="900">
                        <a:latin typeface="Times New Roman"/>
                        <a:cs typeface="Times New Roman"/>
                      </a:endParaRPr>
                    </a:p>
                    <a:p>
                      <a:pPr marL="10160" algn="ctr">
                        <a:lnSpc>
                          <a:spcPts val="875"/>
                        </a:lnSpc>
                        <a:tabLst>
                          <a:tab pos="617220" algn="l"/>
                        </a:tabLst>
                      </a:pPr>
                      <a:r>
                        <a:rPr sz="900" spc="-50" dirty="0">
                          <a:latin typeface="Calibri"/>
                          <a:cs typeface="Calibri"/>
                        </a:rPr>
                        <a:t>$</a:t>
                      </a:r>
                      <a:r>
                        <a:rPr sz="900" dirty="0">
                          <a:latin typeface="Calibri"/>
                          <a:cs typeface="Calibri"/>
                        </a:rPr>
                        <a:t>	</a:t>
                      </a:r>
                      <a:r>
                        <a:rPr sz="900" spc="-50" dirty="0">
                          <a:latin typeface="Calibri"/>
                          <a:cs typeface="Calibri"/>
                        </a:rPr>
                        <a:t>-</a:t>
                      </a:r>
                      <a:endParaRPr sz="900">
                        <a:latin typeface="Calibri"/>
                        <a:cs typeface="Calibri"/>
                      </a:endParaRPr>
                    </a:p>
                  </a:txBody>
                  <a:tcPr marL="0" marR="0"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5"/>
                        </a:spcBef>
                      </a:pPr>
                      <a:endParaRPr sz="900">
                        <a:latin typeface="Times New Roman"/>
                        <a:cs typeface="Times New Roman"/>
                      </a:endParaRPr>
                    </a:p>
                    <a:p>
                      <a:pPr algn="ctr">
                        <a:lnSpc>
                          <a:spcPts val="875"/>
                        </a:lnSpc>
                        <a:tabLst>
                          <a:tab pos="539115" algn="l"/>
                        </a:tabLst>
                      </a:pPr>
                      <a:r>
                        <a:rPr sz="900" spc="-50" dirty="0">
                          <a:latin typeface="Calibri"/>
                          <a:cs typeface="Calibri"/>
                        </a:rPr>
                        <a:t>$</a:t>
                      </a:r>
                      <a:r>
                        <a:rPr sz="900" dirty="0">
                          <a:latin typeface="Calibri"/>
                          <a:cs typeface="Calibri"/>
                        </a:rPr>
                        <a:t>	</a:t>
                      </a:r>
                      <a:r>
                        <a:rPr sz="900" spc="-50" dirty="0">
                          <a:latin typeface="Calibri"/>
                          <a:cs typeface="Calibri"/>
                        </a:rPr>
                        <a:t>-</a:t>
                      </a:r>
                      <a:endParaRPr sz="900">
                        <a:latin typeface="Calibri"/>
                        <a:cs typeface="Calibri"/>
                      </a:endParaRPr>
                    </a:p>
                  </a:txBody>
                  <a:tcPr marL="0" marR="0"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9845">
                        <a:lnSpc>
                          <a:spcPct val="100000"/>
                        </a:lnSpc>
                        <a:spcBef>
                          <a:spcPts val="35"/>
                        </a:spcBef>
                      </a:pPr>
                      <a:r>
                        <a:rPr sz="900" spc="-50" dirty="0">
                          <a:latin typeface="Calibri"/>
                          <a:cs typeface="Calibri"/>
                        </a:rPr>
                        <a:t>$</a:t>
                      </a:r>
                      <a:endParaRPr sz="900">
                        <a:latin typeface="Calibri"/>
                        <a:cs typeface="Calibri"/>
                      </a:endParaRPr>
                    </a:p>
                    <a:p>
                      <a:pPr marL="8255">
                        <a:lnSpc>
                          <a:spcPts val="875"/>
                        </a:lnSpc>
                      </a:pPr>
                      <a:r>
                        <a:rPr sz="900" spc="-50" dirty="0">
                          <a:latin typeface="Calibri"/>
                          <a:cs typeface="Calibri"/>
                        </a:rPr>
                        <a:t>-</a:t>
                      </a:r>
                      <a:endParaRPr sz="900">
                        <a:latin typeface="Calibri"/>
                        <a:cs typeface="Calibri"/>
                      </a:endParaRPr>
                    </a:p>
                  </a:txBody>
                  <a:tcPr marL="0" marR="0" marT="444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5"/>
                        </a:spcBef>
                      </a:pPr>
                      <a:endParaRPr sz="900" dirty="0">
                        <a:latin typeface="Times New Roman"/>
                        <a:cs typeface="Times New Roman"/>
                      </a:endParaRPr>
                    </a:p>
                    <a:p>
                      <a:pPr marR="50165" algn="ctr">
                        <a:lnSpc>
                          <a:spcPts val="875"/>
                        </a:lnSpc>
                        <a:tabLst>
                          <a:tab pos="585470" algn="l"/>
                        </a:tabLst>
                      </a:pPr>
                      <a:r>
                        <a:rPr sz="900" spc="-50" dirty="0">
                          <a:latin typeface="Calibri"/>
                          <a:cs typeface="Calibri"/>
                        </a:rPr>
                        <a:t>$</a:t>
                      </a:r>
                      <a:r>
                        <a:rPr sz="900" dirty="0">
                          <a:latin typeface="Calibri"/>
                          <a:cs typeface="Calibri"/>
                        </a:rPr>
                        <a:t>	</a:t>
                      </a:r>
                      <a:r>
                        <a:rPr sz="900" spc="-50" dirty="0">
                          <a:latin typeface="Calibri"/>
                          <a:cs typeface="Calibri"/>
                        </a:rPr>
                        <a:t>-</a:t>
                      </a:r>
                      <a:endParaRPr sz="900" dirty="0">
                        <a:latin typeface="Calibri"/>
                        <a:cs typeface="Calibri"/>
                      </a:endParaRPr>
                    </a:p>
                  </a:txBody>
                  <a:tcPr marL="0" marR="0"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5"/>
                        </a:spcBef>
                      </a:pPr>
                      <a:endParaRPr sz="900">
                        <a:latin typeface="Times New Roman"/>
                        <a:cs typeface="Times New Roman"/>
                      </a:endParaRPr>
                    </a:p>
                    <a:p>
                      <a:pPr marR="19050" algn="ctr">
                        <a:lnSpc>
                          <a:spcPts val="875"/>
                        </a:lnSpc>
                        <a:tabLst>
                          <a:tab pos="407034" algn="l"/>
                        </a:tabLst>
                      </a:pPr>
                      <a:r>
                        <a:rPr sz="900" spc="-50" dirty="0">
                          <a:latin typeface="Calibri"/>
                          <a:cs typeface="Calibri"/>
                        </a:rPr>
                        <a:t>$</a:t>
                      </a:r>
                      <a:r>
                        <a:rPr sz="900" dirty="0">
                          <a:latin typeface="Calibri"/>
                          <a:cs typeface="Calibri"/>
                        </a:rPr>
                        <a:t>	</a:t>
                      </a:r>
                      <a:r>
                        <a:rPr sz="900" spc="-10" dirty="0">
                          <a:latin typeface="Calibri"/>
                          <a:cs typeface="Calibri"/>
                        </a:rPr>
                        <a:t>19.506.768</a:t>
                      </a:r>
                      <a:endParaRPr sz="900">
                        <a:latin typeface="Calibri"/>
                        <a:cs typeface="Calibri"/>
                      </a:endParaRPr>
                    </a:p>
                  </a:txBody>
                  <a:tcPr marL="0" marR="0"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5"/>
                        </a:spcBef>
                      </a:pPr>
                      <a:endParaRPr sz="900">
                        <a:latin typeface="Times New Roman"/>
                        <a:cs typeface="Times New Roman"/>
                      </a:endParaRPr>
                    </a:p>
                    <a:p>
                      <a:pPr marR="47625" algn="ctr">
                        <a:lnSpc>
                          <a:spcPts val="875"/>
                        </a:lnSpc>
                        <a:tabLst>
                          <a:tab pos="407034" algn="l"/>
                        </a:tabLst>
                      </a:pPr>
                      <a:r>
                        <a:rPr sz="900" spc="-50" dirty="0">
                          <a:latin typeface="Calibri"/>
                          <a:cs typeface="Calibri"/>
                        </a:rPr>
                        <a:t>$</a:t>
                      </a:r>
                      <a:r>
                        <a:rPr sz="900" dirty="0">
                          <a:latin typeface="Calibri"/>
                          <a:cs typeface="Calibri"/>
                        </a:rPr>
                        <a:t>	</a:t>
                      </a:r>
                      <a:r>
                        <a:rPr sz="900" spc="-10" dirty="0">
                          <a:latin typeface="Calibri"/>
                          <a:cs typeface="Calibri"/>
                        </a:rPr>
                        <a:t>19.506.768</a:t>
                      </a:r>
                      <a:endParaRPr sz="900">
                        <a:latin typeface="Calibri"/>
                        <a:cs typeface="Calibri"/>
                      </a:endParaRPr>
                    </a:p>
                  </a:txBody>
                  <a:tcPr marL="0" marR="0"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tcPr>
                </a:tc>
                <a:extLst>
                  <a:ext uri="{0D108BD9-81ED-4DB2-BD59-A6C34878D82A}">
                    <a16:rowId xmlns:a16="http://schemas.microsoft.com/office/drawing/2014/main" val="10011"/>
                  </a:ext>
                </a:extLst>
              </a:tr>
              <a:tr h="275565">
                <a:tc>
                  <a:txBody>
                    <a:bodyPr/>
                    <a:lstStyle/>
                    <a:p>
                      <a:pPr>
                        <a:lnSpc>
                          <a:spcPct val="100000"/>
                        </a:lnSpc>
                        <a:spcBef>
                          <a:spcPts val="75"/>
                        </a:spcBef>
                      </a:pPr>
                      <a:endParaRPr sz="900">
                        <a:latin typeface="Times New Roman"/>
                        <a:cs typeface="Times New Roman"/>
                      </a:endParaRPr>
                    </a:p>
                    <a:p>
                      <a:pPr marL="59690">
                        <a:lnSpc>
                          <a:spcPts val="875"/>
                        </a:lnSpc>
                      </a:pPr>
                      <a:r>
                        <a:rPr sz="900" spc="-10" dirty="0">
                          <a:latin typeface="Calibri"/>
                          <a:cs typeface="Calibri"/>
                        </a:rPr>
                        <a:t>SALUDCOOP</a:t>
                      </a:r>
                      <a:r>
                        <a:rPr sz="900" spc="30" dirty="0">
                          <a:latin typeface="Calibri"/>
                          <a:cs typeface="Calibri"/>
                        </a:rPr>
                        <a:t> </a:t>
                      </a:r>
                      <a:r>
                        <a:rPr sz="900" spc="-25" dirty="0">
                          <a:latin typeface="Calibri"/>
                          <a:cs typeface="Calibri"/>
                        </a:rPr>
                        <a:t>EPS</a:t>
                      </a:r>
                      <a:endParaRPr sz="900">
                        <a:latin typeface="Calibri"/>
                        <a:cs typeface="Calibri"/>
                      </a:endParaRPr>
                    </a:p>
                  </a:txBody>
                  <a:tcPr marL="0" marR="0"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5"/>
                        </a:spcBef>
                      </a:pPr>
                      <a:endParaRPr sz="900">
                        <a:latin typeface="Times New Roman"/>
                        <a:cs typeface="Times New Roman"/>
                      </a:endParaRPr>
                    </a:p>
                    <a:p>
                      <a:pPr marL="20320" algn="ctr">
                        <a:lnSpc>
                          <a:spcPts val="875"/>
                        </a:lnSpc>
                        <a:tabLst>
                          <a:tab pos="760730" algn="l"/>
                        </a:tabLst>
                      </a:pPr>
                      <a:r>
                        <a:rPr sz="900" spc="-50" dirty="0">
                          <a:latin typeface="Calibri"/>
                          <a:cs typeface="Calibri"/>
                        </a:rPr>
                        <a:t>$</a:t>
                      </a:r>
                      <a:r>
                        <a:rPr sz="900" dirty="0">
                          <a:latin typeface="Calibri"/>
                          <a:cs typeface="Calibri"/>
                        </a:rPr>
                        <a:t>	</a:t>
                      </a:r>
                      <a:r>
                        <a:rPr sz="900" spc="-50" dirty="0">
                          <a:latin typeface="Calibri"/>
                          <a:cs typeface="Calibri"/>
                        </a:rPr>
                        <a:t>-</a:t>
                      </a:r>
                      <a:endParaRPr sz="900">
                        <a:latin typeface="Calibri"/>
                        <a:cs typeface="Calibri"/>
                      </a:endParaRPr>
                    </a:p>
                  </a:txBody>
                  <a:tcPr marL="0" marR="0"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5"/>
                        </a:spcBef>
                      </a:pPr>
                      <a:endParaRPr sz="900">
                        <a:latin typeface="Times New Roman"/>
                        <a:cs typeface="Times New Roman"/>
                      </a:endParaRPr>
                    </a:p>
                    <a:p>
                      <a:pPr marL="1905" algn="ctr">
                        <a:lnSpc>
                          <a:spcPts val="875"/>
                        </a:lnSpc>
                        <a:tabLst>
                          <a:tab pos="566420" algn="l"/>
                        </a:tabLst>
                      </a:pPr>
                      <a:r>
                        <a:rPr sz="900" spc="-50" dirty="0">
                          <a:latin typeface="Calibri"/>
                          <a:cs typeface="Calibri"/>
                        </a:rPr>
                        <a:t>$</a:t>
                      </a:r>
                      <a:r>
                        <a:rPr sz="900" dirty="0">
                          <a:latin typeface="Calibri"/>
                          <a:cs typeface="Calibri"/>
                        </a:rPr>
                        <a:t>	</a:t>
                      </a:r>
                      <a:r>
                        <a:rPr sz="900" spc="-50" dirty="0">
                          <a:latin typeface="Calibri"/>
                          <a:cs typeface="Calibri"/>
                        </a:rPr>
                        <a:t>-</a:t>
                      </a:r>
                      <a:endParaRPr sz="900">
                        <a:latin typeface="Calibri"/>
                        <a:cs typeface="Calibri"/>
                      </a:endParaRPr>
                    </a:p>
                  </a:txBody>
                  <a:tcPr marL="0" marR="0"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5"/>
                        </a:spcBef>
                      </a:pPr>
                      <a:endParaRPr sz="900">
                        <a:latin typeface="Times New Roman"/>
                        <a:cs typeface="Times New Roman"/>
                      </a:endParaRPr>
                    </a:p>
                    <a:p>
                      <a:pPr marL="13970" algn="ctr">
                        <a:lnSpc>
                          <a:spcPts val="875"/>
                        </a:lnSpc>
                        <a:tabLst>
                          <a:tab pos="800735" algn="l"/>
                        </a:tabLst>
                      </a:pPr>
                      <a:r>
                        <a:rPr sz="900" spc="-50" dirty="0">
                          <a:latin typeface="Calibri"/>
                          <a:cs typeface="Calibri"/>
                        </a:rPr>
                        <a:t>$</a:t>
                      </a:r>
                      <a:r>
                        <a:rPr sz="900" dirty="0">
                          <a:latin typeface="Calibri"/>
                          <a:cs typeface="Calibri"/>
                        </a:rPr>
                        <a:t>	</a:t>
                      </a:r>
                      <a:r>
                        <a:rPr sz="900" spc="-60" dirty="0">
                          <a:latin typeface="Calibri"/>
                          <a:cs typeface="Calibri"/>
                        </a:rPr>
                        <a:t>-</a:t>
                      </a:r>
                      <a:endParaRPr sz="900">
                        <a:latin typeface="Calibri"/>
                        <a:cs typeface="Calibri"/>
                      </a:endParaRPr>
                    </a:p>
                  </a:txBody>
                  <a:tcPr marL="0" marR="0"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5"/>
                        </a:spcBef>
                      </a:pPr>
                      <a:endParaRPr sz="900">
                        <a:latin typeface="Times New Roman"/>
                        <a:cs typeface="Times New Roman"/>
                      </a:endParaRPr>
                    </a:p>
                    <a:p>
                      <a:pPr marL="10160" algn="ctr">
                        <a:lnSpc>
                          <a:spcPts val="875"/>
                        </a:lnSpc>
                        <a:tabLst>
                          <a:tab pos="617220" algn="l"/>
                        </a:tabLst>
                      </a:pPr>
                      <a:r>
                        <a:rPr sz="900" spc="-50" dirty="0">
                          <a:latin typeface="Calibri"/>
                          <a:cs typeface="Calibri"/>
                        </a:rPr>
                        <a:t>$</a:t>
                      </a:r>
                      <a:r>
                        <a:rPr sz="900" dirty="0">
                          <a:latin typeface="Calibri"/>
                          <a:cs typeface="Calibri"/>
                        </a:rPr>
                        <a:t>	</a:t>
                      </a:r>
                      <a:r>
                        <a:rPr sz="900" spc="-50" dirty="0">
                          <a:latin typeface="Calibri"/>
                          <a:cs typeface="Calibri"/>
                        </a:rPr>
                        <a:t>-</a:t>
                      </a:r>
                      <a:endParaRPr sz="900">
                        <a:latin typeface="Calibri"/>
                        <a:cs typeface="Calibri"/>
                      </a:endParaRPr>
                    </a:p>
                  </a:txBody>
                  <a:tcPr marL="0" marR="0"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5"/>
                        </a:spcBef>
                      </a:pPr>
                      <a:endParaRPr sz="900">
                        <a:latin typeface="Times New Roman"/>
                        <a:cs typeface="Times New Roman"/>
                      </a:endParaRPr>
                    </a:p>
                    <a:p>
                      <a:pPr algn="ctr">
                        <a:lnSpc>
                          <a:spcPts val="875"/>
                        </a:lnSpc>
                        <a:tabLst>
                          <a:tab pos="539115" algn="l"/>
                        </a:tabLst>
                      </a:pPr>
                      <a:r>
                        <a:rPr sz="900" spc="-50" dirty="0">
                          <a:latin typeface="Calibri"/>
                          <a:cs typeface="Calibri"/>
                        </a:rPr>
                        <a:t>$</a:t>
                      </a:r>
                      <a:r>
                        <a:rPr sz="900" dirty="0">
                          <a:latin typeface="Calibri"/>
                          <a:cs typeface="Calibri"/>
                        </a:rPr>
                        <a:t>	</a:t>
                      </a:r>
                      <a:r>
                        <a:rPr sz="900" spc="-50" dirty="0">
                          <a:latin typeface="Calibri"/>
                          <a:cs typeface="Calibri"/>
                        </a:rPr>
                        <a:t>-</a:t>
                      </a:r>
                      <a:endParaRPr sz="900">
                        <a:latin typeface="Calibri"/>
                        <a:cs typeface="Calibri"/>
                      </a:endParaRPr>
                    </a:p>
                  </a:txBody>
                  <a:tcPr marL="0" marR="0"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9845">
                        <a:lnSpc>
                          <a:spcPct val="100000"/>
                        </a:lnSpc>
                        <a:spcBef>
                          <a:spcPts val="35"/>
                        </a:spcBef>
                      </a:pPr>
                      <a:r>
                        <a:rPr sz="900" spc="-50" dirty="0">
                          <a:latin typeface="Calibri"/>
                          <a:cs typeface="Calibri"/>
                        </a:rPr>
                        <a:t>$</a:t>
                      </a:r>
                      <a:endParaRPr sz="900">
                        <a:latin typeface="Calibri"/>
                        <a:cs typeface="Calibri"/>
                      </a:endParaRPr>
                    </a:p>
                    <a:p>
                      <a:pPr marL="8255">
                        <a:lnSpc>
                          <a:spcPts val="875"/>
                        </a:lnSpc>
                      </a:pPr>
                      <a:r>
                        <a:rPr sz="900" spc="-50" dirty="0">
                          <a:latin typeface="Calibri"/>
                          <a:cs typeface="Calibri"/>
                        </a:rPr>
                        <a:t>-</a:t>
                      </a:r>
                      <a:endParaRPr sz="900">
                        <a:latin typeface="Calibri"/>
                        <a:cs typeface="Calibri"/>
                      </a:endParaRPr>
                    </a:p>
                  </a:txBody>
                  <a:tcPr marL="0" marR="0" marT="444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5"/>
                        </a:spcBef>
                      </a:pPr>
                      <a:endParaRPr sz="900">
                        <a:latin typeface="Times New Roman"/>
                        <a:cs typeface="Times New Roman"/>
                      </a:endParaRPr>
                    </a:p>
                    <a:p>
                      <a:pPr marR="50165" algn="ctr">
                        <a:lnSpc>
                          <a:spcPts val="875"/>
                        </a:lnSpc>
                        <a:tabLst>
                          <a:tab pos="585470" algn="l"/>
                        </a:tabLst>
                      </a:pPr>
                      <a:r>
                        <a:rPr sz="900" spc="-50" dirty="0">
                          <a:latin typeface="Calibri"/>
                          <a:cs typeface="Calibri"/>
                        </a:rPr>
                        <a:t>$</a:t>
                      </a:r>
                      <a:r>
                        <a:rPr sz="900" dirty="0">
                          <a:latin typeface="Calibri"/>
                          <a:cs typeface="Calibri"/>
                        </a:rPr>
                        <a:t>	</a:t>
                      </a:r>
                      <a:r>
                        <a:rPr sz="900" spc="-50" dirty="0">
                          <a:latin typeface="Calibri"/>
                          <a:cs typeface="Calibri"/>
                        </a:rPr>
                        <a:t>-</a:t>
                      </a:r>
                      <a:endParaRPr sz="900">
                        <a:latin typeface="Calibri"/>
                        <a:cs typeface="Calibri"/>
                      </a:endParaRPr>
                    </a:p>
                  </a:txBody>
                  <a:tcPr marL="0" marR="0"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5"/>
                        </a:spcBef>
                      </a:pPr>
                      <a:endParaRPr sz="900" dirty="0">
                        <a:latin typeface="Times New Roman"/>
                        <a:cs typeface="Times New Roman"/>
                      </a:endParaRPr>
                    </a:p>
                    <a:p>
                      <a:pPr marR="19050" algn="ctr">
                        <a:lnSpc>
                          <a:spcPts val="875"/>
                        </a:lnSpc>
                        <a:tabLst>
                          <a:tab pos="407034" algn="l"/>
                        </a:tabLst>
                      </a:pPr>
                      <a:r>
                        <a:rPr sz="900" spc="-50" dirty="0">
                          <a:latin typeface="Calibri"/>
                          <a:cs typeface="Calibri"/>
                        </a:rPr>
                        <a:t>$</a:t>
                      </a:r>
                      <a:r>
                        <a:rPr sz="900" dirty="0">
                          <a:latin typeface="Calibri"/>
                          <a:cs typeface="Calibri"/>
                        </a:rPr>
                        <a:t>	</a:t>
                      </a:r>
                      <a:r>
                        <a:rPr sz="900" spc="-10" dirty="0">
                          <a:latin typeface="Calibri"/>
                          <a:cs typeface="Calibri"/>
                        </a:rPr>
                        <a:t>19.415.488</a:t>
                      </a:r>
                      <a:endParaRPr sz="900" dirty="0">
                        <a:latin typeface="Calibri"/>
                        <a:cs typeface="Calibri"/>
                      </a:endParaRPr>
                    </a:p>
                  </a:txBody>
                  <a:tcPr marL="0" marR="0"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5"/>
                        </a:spcBef>
                      </a:pPr>
                      <a:endParaRPr sz="900">
                        <a:latin typeface="Times New Roman"/>
                        <a:cs typeface="Times New Roman"/>
                      </a:endParaRPr>
                    </a:p>
                    <a:p>
                      <a:pPr marR="47625" algn="ctr">
                        <a:lnSpc>
                          <a:spcPts val="875"/>
                        </a:lnSpc>
                        <a:tabLst>
                          <a:tab pos="407034" algn="l"/>
                        </a:tabLst>
                      </a:pPr>
                      <a:r>
                        <a:rPr sz="900" spc="-50" dirty="0">
                          <a:latin typeface="Calibri"/>
                          <a:cs typeface="Calibri"/>
                        </a:rPr>
                        <a:t>$</a:t>
                      </a:r>
                      <a:r>
                        <a:rPr sz="900" dirty="0">
                          <a:latin typeface="Calibri"/>
                          <a:cs typeface="Calibri"/>
                        </a:rPr>
                        <a:t>	</a:t>
                      </a:r>
                      <a:r>
                        <a:rPr sz="900" spc="-10" dirty="0">
                          <a:latin typeface="Calibri"/>
                          <a:cs typeface="Calibri"/>
                        </a:rPr>
                        <a:t>19.415.488</a:t>
                      </a:r>
                      <a:endParaRPr sz="900">
                        <a:latin typeface="Calibri"/>
                        <a:cs typeface="Calibri"/>
                      </a:endParaRPr>
                    </a:p>
                  </a:txBody>
                  <a:tcPr marL="0" marR="0"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tcPr>
                </a:tc>
                <a:extLst>
                  <a:ext uri="{0D108BD9-81ED-4DB2-BD59-A6C34878D82A}">
                    <a16:rowId xmlns:a16="http://schemas.microsoft.com/office/drawing/2014/main" val="10012"/>
                  </a:ext>
                </a:extLst>
              </a:tr>
              <a:tr h="275565">
                <a:tc>
                  <a:txBody>
                    <a:bodyPr/>
                    <a:lstStyle/>
                    <a:p>
                      <a:pPr>
                        <a:lnSpc>
                          <a:spcPct val="100000"/>
                        </a:lnSpc>
                        <a:spcBef>
                          <a:spcPts val="75"/>
                        </a:spcBef>
                      </a:pPr>
                      <a:endParaRPr sz="900">
                        <a:latin typeface="Times New Roman"/>
                        <a:cs typeface="Times New Roman"/>
                      </a:endParaRPr>
                    </a:p>
                    <a:p>
                      <a:pPr marL="59690">
                        <a:lnSpc>
                          <a:spcPts val="875"/>
                        </a:lnSpc>
                      </a:pPr>
                      <a:r>
                        <a:rPr sz="900" spc="-10" dirty="0">
                          <a:latin typeface="Calibri"/>
                          <a:cs typeface="Calibri"/>
                        </a:rPr>
                        <a:t>ECOOPSOS</a:t>
                      </a:r>
                      <a:r>
                        <a:rPr sz="900" spc="25" dirty="0">
                          <a:latin typeface="Calibri"/>
                          <a:cs typeface="Calibri"/>
                        </a:rPr>
                        <a:t> </a:t>
                      </a:r>
                      <a:r>
                        <a:rPr sz="900" spc="-25" dirty="0">
                          <a:latin typeface="Calibri"/>
                          <a:cs typeface="Calibri"/>
                        </a:rPr>
                        <a:t>ARS</a:t>
                      </a:r>
                      <a:endParaRPr sz="900">
                        <a:latin typeface="Calibri"/>
                        <a:cs typeface="Calibri"/>
                      </a:endParaRPr>
                    </a:p>
                  </a:txBody>
                  <a:tcPr marL="0" marR="0"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5"/>
                        </a:spcBef>
                      </a:pPr>
                      <a:endParaRPr sz="900">
                        <a:latin typeface="Times New Roman"/>
                        <a:cs typeface="Times New Roman"/>
                      </a:endParaRPr>
                    </a:p>
                    <a:p>
                      <a:pPr marL="20320" algn="ctr">
                        <a:lnSpc>
                          <a:spcPts val="875"/>
                        </a:lnSpc>
                        <a:tabLst>
                          <a:tab pos="760730" algn="l"/>
                        </a:tabLst>
                      </a:pPr>
                      <a:r>
                        <a:rPr sz="900" spc="-50" dirty="0">
                          <a:latin typeface="Calibri"/>
                          <a:cs typeface="Calibri"/>
                        </a:rPr>
                        <a:t>$</a:t>
                      </a:r>
                      <a:r>
                        <a:rPr sz="900" dirty="0">
                          <a:latin typeface="Calibri"/>
                          <a:cs typeface="Calibri"/>
                        </a:rPr>
                        <a:t>	</a:t>
                      </a:r>
                      <a:r>
                        <a:rPr sz="900" spc="-50" dirty="0">
                          <a:latin typeface="Calibri"/>
                          <a:cs typeface="Calibri"/>
                        </a:rPr>
                        <a:t>-</a:t>
                      </a:r>
                      <a:endParaRPr sz="900">
                        <a:latin typeface="Calibri"/>
                        <a:cs typeface="Calibri"/>
                      </a:endParaRPr>
                    </a:p>
                  </a:txBody>
                  <a:tcPr marL="0" marR="0"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5"/>
                        </a:spcBef>
                      </a:pPr>
                      <a:endParaRPr sz="900">
                        <a:latin typeface="Times New Roman"/>
                        <a:cs typeface="Times New Roman"/>
                      </a:endParaRPr>
                    </a:p>
                    <a:p>
                      <a:pPr marL="2540" algn="ctr">
                        <a:lnSpc>
                          <a:spcPts val="875"/>
                        </a:lnSpc>
                        <a:tabLst>
                          <a:tab pos="566420" algn="l"/>
                        </a:tabLst>
                      </a:pPr>
                      <a:r>
                        <a:rPr sz="900" spc="-50" dirty="0">
                          <a:latin typeface="Calibri"/>
                          <a:cs typeface="Calibri"/>
                        </a:rPr>
                        <a:t>$</a:t>
                      </a:r>
                      <a:r>
                        <a:rPr sz="900" dirty="0">
                          <a:latin typeface="Calibri"/>
                          <a:cs typeface="Calibri"/>
                        </a:rPr>
                        <a:t>	</a:t>
                      </a:r>
                      <a:r>
                        <a:rPr sz="900" spc="-50" dirty="0">
                          <a:latin typeface="Calibri"/>
                          <a:cs typeface="Calibri"/>
                        </a:rPr>
                        <a:t>-</a:t>
                      </a:r>
                      <a:endParaRPr sz="900">
                        <a:latin typeface="Calibri"/>
                        <a:cs typeface="Calibri"/>
                      </a:endParaRPr>
                    </a:p>
                  </a:txBody>
                  <a:tcPr marL="0" marR="0"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5"/>
                        </a:spcBef>
                      </a:pPr>
                      <a:endParaRPr sz="900">
                        <a:latin typeface="Times New Roman"/>
                        <a:cs typeface="Times New Roman"/>
                      </a:endParaRPr>
                    </a:p>
                    <a:p>
                      <a:pPr marL="13970" algn="ctr">
                        <a:lnSpc>
                          <a:spcPts val="875"/>
                        </a:lnSpc>
                        <a:tabLst>
                          <a:tab pos="800735" algn="l"/>
                        </a:tabLst>
                      </a:pPr>
                      <a:r>
                        <a:rPr sz="900" spc="-50" dirty="0">
                          <a:latin typeface="Calibri"/>
                          <a:cs typeface="Calibri"/>
                        </a:rPr>
                        <a:t>$</a:t>
                      </a:r>
                      <a:r>
                        <a:rPr sz="900" dirty="0">
                          <a:latin typeface="Calibri"/>
                          <a:cs typeface="Calibri"/>
                        </a:rPr>
                        <a:t>	</a:t>
                      </a:r>
                      <a:r>
                        <a:rPr sz="900" spc="-60" dirty="0">
                          <a:latin typeface="Calibri"/>
                          <a:cs typeface="Calibri"/>
                        </a:rPr>
                        <a:t>-</a:t>
                      </a:r>
                      <a:endParaRPr sz="900">
                        <a:latin typeface="Calibri"/>
                        <a:cs typeface="Calibri"/>
                      </a:endParaRPr>
                    </a:p>
                  </a:txBody>
                  <a:tcPr marL="0" marR="0"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5"/>
                        </a:spcBef>
                      </a:pPr>
                      <a:endParaRPr sz="900">
                        <a:latin typeface="Times New Roman"/>
                        <a:cs typeface="Times New Roman"/>
                      </a:endParaRPr>
                    </a:p>
                    <a:p>
                      <a:pPr marL="10795" algn="ctr">
                        <a:lnSpc>
                          <a:spcPts val="875"/>
                        </a:lnSpc>
                        <a:tabLst>
                          <a:tab pos="617220" algn="l"/>
                        </a:tabLst>
                      </a:pPr>
                      <a:r>
                        <a:rPr sz="900" spc="-50" dirty="0">
                          <a:latin typeface="Calibri"/>
                          <a:cs typeface="Calibri"/>
                        </a:rPr>
                        <a:t>$</a:t>
                      </a:r>
                      <a:r>
                        <a:rPr sz="900" dirty="0">
                          <a:latin typeface="Calibri"/>
                          <a:cs typeface="Calibri"/>
                        </a:rPr>
                        <a:t>	</a:t>
                      </a:r>
                      <a:r>
                        <a:rPr sz="900" spc="-50" dirty="0">
                          <a:latin typeface="Calibri"/>
                          <a:cs typeface="Calibri"/>
                        </a:rPr>
                        <a:t>-</a:t>
                      </a:r>
                      <a:endParaRPr sz="900">
                        <a:latin typeface="Calibri"/>
                        <a:cs typeface="Calibri"/>
                      </a:endParaRPr>
                    </a:p>
                  </a:txBody>
                  <a:tcPr marL="0" marR="0"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5"/>
                        </a:spcBef>
                      </a:pPr>
                      <a:endParaRPr sz="900">
                        <a:latin typeface="Times New Roman"/>
                        <a:cs typeface="Times New Roman"/>
                      </a:endParaRPr>
                    </a:p>
                    <a:p>
                      <a:pPr algn="ctr">
                        <a:lnSpc>
                          <a:spcPts val="875"/>
                        </a:lnSpc>
                        <a:tabLst>
                          <a:tab pos="539115" algn="l"/>
                        </a:tabLst>
                      </a:pPr>
                      <a:r>
                        <a:rPr sz="900" spc="-50" dirty="0">
                          <a:latin typeface="Calibri"/>
                          <a:cs typeface="Calibri"/>
                        </a:rPr>
                        <a:t>$</a:t>
                      </a:r>
                      <a:r>
                        <a:rPr sz="900" dirty="0">
                          <a:latin typeface="Calibri"/>
                          <a:cs typeface="Calibri"/>
                        </a:rPr>
                        <a:t>	</a:t>
                      </a:r>
                      <a:r>
                        <a:rPr sz="900" spc="-50" dirty="0">
                          <a:latin typeface="Calibri"/>
                          <a:cs typeface="Calibri"/>
                        </a:rPr>
                        <a:t>-</a:t>
                      </a:r>
                      <a:endParaRPr sz="900">
                        <a:latin typeface="Calibri"/>
                        <a:cs typeface="Calibri"/>
                      </a:endParaRPr>
                    </a:p>
                  </a:txBody>
                  <a:tcPr marL="0" marR="0"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9845">
                        <a:lnSpc>
                          <a:spcPct val="100000"/>
                        </a:lnSpc>
                        <a:spcBef>
                          <a:spcPts val="35"/>
                        </a:spcBef>
                      </a:pPr>
                      <a:r>
                        <a:rPr sz="900" spc="-50" dirty="0">
                          <a:latin typeface="Calibri"/>
                          <a:cs typeface="Calibri"/>
                        </a:rPr>
                        <a:t>$</a:t>
                      </a:r>
                      <a:endParaRPr sz="900">
                        <a:latin typeface="Calibri"/>
                        <a:cs typeface="Calibri"/>
                      </a:endParaRPr>
                    </a:p>
                    <a:p>
                      <a:pPr marL="8255">
                        <a:lnSpc>
                          <a:spcPts val="875"/>
                        </a:lnSpc>
                      </a:pPr>
                      <a:r>
                        <a:rPr sz="900" spc="-50" dirty="0">
                          <a:latin typeface="Calibri"/>
                          <a:cs typeface="Calibri"/>
                        </a:rPr>
                        <a:t>-</a:t>
                      </a:r>
                      <a:endParaRPr sz="900">
                        <a:latin typeface="Calibri"/>
                        <a:cs typeface="Calibri"/>
                      </a:endParaRPr>
                    </a:p>
                  </a:txBody>
                  <a:tcPr marL="0" marR="0" marT="444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5"/>
                        </a:spcBef>
                      </a:pPr>
                      <a:endParaRPr sz="900">
                        <a:latin typeface="Times New Roman"/>
                        <a:cs typeface="Times New Roman"/>
                      </a:endParaRPr>
                    </a:p>
                    <a:p>
                      <a:pPr marR="50165" algn="ctr">
                        <a:lnSpc>
                          <a:spcPts val="875"/>
                        </a:lnSpc>
                        <a:tabLst>
                          <a:tab pos="585470" algn="l"/>
                        </a:tabLst>
                      </a:pPr>
                      <a:r>
                        <a:rPr sz="900" spc="-50" dirty="0">
                          <a:latin typeface="Calibri"/>
                          <a:cs typeface="Calibri"/>
                        </a:rPr>
                        <a:t>$</a:t>
                      </a:r>
                      <a:r>
                        <a:rPr sz="900" dirty="0">
                          <a:latin typeface="Calibri"/>
                          <a:cs typeface="Calibri"/>
                        </a:rPr>
                        <a:t>	</a:t>
                      </a:r>
                      <a:r>
                        <a:rPr sz="900" spc="-50" dirty="0">
                          <a:latin typeface="Calibri"/>
                          <a:cs typeface="Calibri"/>
                        </a:rPr>
                        <a:t>-</a:t>
                      </a:r>
                      <a:endParaRPr sz="900">
                        <a:latin typeface="Calibri"/>
                        <a:cs typeface="Calibri"/>
                      </a:endParaRPr>
                    </a:p>
                  </a:txBody>
                  <a:tcPr marL="0" marR="0"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5"/>
                        </a:spcBef>
                      </a:pPr>
                      <a:endParaRPr sz="900" dirty="0">
                        <a:latin typeface="Times New Roman"/>
                        <a:cs typeface="Times New Roman"/>
                      </a:endParaRPr>
                    </a:p>
                    <a:p>
                      <a:pPr marR="17780" algn="ctr">
                        <a:lnSpc>
                          <a:spcPts val="875"/>
                        </a:lnSpc>
                        <a:tabLst>
                          <a:tab pos="407034" algn="l"/>
                        </a:tabLst>
                      </a:pPr>
                      <a:r>
                        <a:rPr sz="900" spc="-50" dirty="0">
                          <a:latin typeface="Calibri"/>
                          <a:cs typeface="Calibri"/>
                        </a:rPr>
                        <a:t>$</a:t>
                      </a:r>
                      <a:r>
                        <a:rPr sz="900" dirty="0">
                          <a:latin typeface="Calibri"/>
                          <a:cs typeface="Calibri"/>
                        </a:rPr>
                        <a:t>	</a:t>
                      </a:r>
                      <a:r>
                        <a:rPr sz="900" spc="-10" dirty="0">
                          <a:latin typeface="Calibri"/>
                          <a:cs typeface="Calibri"/>
                        </a:rPr>
                        <a:t>18.083.461</a:t>
                      </a:r>
                      <a:endParaRPr sz="900" dirty="0">
                        <a:latin typeface="Calibri"/>
                        <a:cs typeface="Calibri"/>
                      </a:endParaRPr>
                    </a:p>
                  </a:txBody>
                  <a:tcPr marL="0" marR="0"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5"/>
                        </a:spcBef>
                      </a:pPr>
                      <a:endParaRPr sz="900" dirty="0">
                        <a:latin typeface="Times New Roman"/>
                        <a:cs typeface="Times New Roman"/>
                      </a:endParaRPr>
                    </a:p>
                    <a:p>
                      <a:pPr marR="46990" algn="ctr">
                        <a:lnSpc>
                          <a:spcPts val="875"/>
                        </a:lnSpc>
                        <a:tabLst>
                          <a:tab pos="407034" algn="l"/>
                        </a:tabLst>
                      </a:pPr>
                      <a:r>
                        <a:rPr sz="900" spc="-50" dirty="0">
                          <a:latin typeface="Calibri"/>
                          <a:cs typeface="Calibri"/>
                        </a:rPr>
                        <a:t>$</a:t>
                      </a:r>
                      <a:r>
                        <a:rPr sz="900" dirty="0">
                          <a:latin typeface="Calibri"/>
                          <a:cs typeface="Calibri"/>
                        </a:rPr>
                        <a:t>	</a:t>
                      </a:r>
                      <a:r>
                        <a:rPr sz="900" spc="-10" dirty="0">
                          <a:latin typeface="Calibri"/>
                          <a:cs typeface="Calibri"/>
                        </a:rPr>
                        <a:t>18.083.461</a:t>
                      </a:r>
                      <a:endParaRPr sz="900" dirty="0">
                        <a:latin typeface="Calibri"/>
                        <a:cs typeface="Calibri"/>
                      </a:endParaRPr>
                    </a:p>
                  </a:txBody>
                  <a:tcPr marL="0" marR="0"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tcPr>
                </a:tc>
                <a:extLst>
                  <a:ext uri="{0D108BD9-81ED-4DB2-BD59-A6C34878D82A}">
                    <a16:rowId xmlns:a16="http://schemas.microsoft.com/office/drawing/2014/main" val="10013"/>
                  </a:ext>
                </a:extLst>
              </a:tr>
              <a:tr h="275565">
                <a:tc>
                  <a:txBody>
                    <a:bodyPr/>
                    <a:lstStyle/>
                    <a:p>
                      <a:pPr>
                        <a:lnSpc>
                          <a:spcPct val="100000"/>
                        </a:lnSpc>
                        <a:spcBef>
                          <a:spcPts val="75"/>
                        </a:spcBef>
                      </a:pPr>
                      <a:endParaRPr sz="900">
                        <a:latin typeface="Times New Roman"/>
                        <a:cs typeface="Times New Roman"/>
                      </a:endParaRPr>
                    </a:p>
                    <a:p>
                      <a:pPr marL="59690">
                        <a:lnSpc>
                          <a:spcPts val="875"/>
                        </a:lnSpc>
                      </a:pPr>
                      <a:r>
                        <a:rPr sz="900" dirty="0">
                          <a:latin typeface="Calibri"/>
                          <a:cs typeface="Calibri"/>
                        </a:rPr>
                        <a:t>COOMEVA</a:t>
                      </a:r>
                      <a:r>
                        <a:rPr sz="900" spc="-35" dirty="0">
                          <a:latin typeface="Calibri"/>
                          <a:cs typeface="Calibri"/>
                        </a:rPr>
                        <a:t> </a:t>
                      </a:r>
                      <a:r>
                        <a:rPr sz="900" spc="-10" dirty="0">
                          <a:latin typeface="Calibri"/>
                          <a:cs typeface="Calibri"/>
                        </a:rPr>
                        <a:t>E.P.S.</a:t>
                      </a:r>
                      <a:endParaRPr sz="900">
                        <a:latin typeface="Calibri"/>
                        <a:cs typeface="Calibri"/>
                      </a:endParaRPr>
                    </a:p>
                  </a:txBody>
                  <a:tcPr marL="0" marR="0"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5"/>
                        </a:spcBef>
                      </a:pPr>
                      <a:endParaRPr sz="900" dirty="0">
                        <a:latin typeface="Times New Roman"/>
                        <a:cs typeface="Times New Roman"/>
                      </a:endParaRPr>
                    </a:p>
                    <a:p>
                      <a:pPr marL="20320" algn="ctr">
                        <a:lnSpc>
                          <a:spcPts val="875"/>
                        </a:lnSpc>
                        <a:tabLst>
                          <a:tab pos="760730" algn="l"/>
                        </a:tabLst>
                      </a:pPr>
                      <a:r>
                        <a:rPr sz="900" spc="-50" dirty="0">
                          <a:latin typeface="Calibri"/>
                          <a:cs typeface="Calibri"/>
                        </a:rPr>
                        <a:t>$</a:t>
                      </a:r>
                      <a:r>
                        <a:rPr sz="900" dirty="0">
                          <a:latin typeface="Calibri"/>
                          <a:cs typeface="Calibri"/>
                        </a:rPr>
                        <a:t>	</a:t>
                      </a:r>
                      <a:r>
                        <a:rPr sz="900" spc="-50" dirty="0">
                          <a:latin typeface="Calibri"/>
                          <a:cs typeface="Calibri"/>
                        </a:rPr>
                        <a:t>-</a:t>
                      </a:r>
                      <a:endParaRPr sz="900" dirty="0">
                        <a:latin typeface="Calibri"/>
                        <a:cs typeface="Calibri"/>
                      </a:endParaRPr>
                    </a:p>
                  </a:txBody>
                  <a:tcPr marL="0" marR="0"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5"/>
                        </a:spcBef>
                      </a:pPr>
                      <a:endParaRPr sz="900">
                        <a:latin typeface="Times New Roman"/>
                        <a:cs typeface="Times New Roman"/>
                      </a:endParaRPr>
                    </a:p>
                    <a:p>
                      <a:pPr marL="2540" algn="ctr">
                        <a:lnSpc>
                          <a:spcPts val="875"/>
                        </a:lnSpc>
                        <a:tabLst>
                          <a:tab pos="566420" algn="l"/>
                        </a:tabLst>
                      </a:pPr>
                      <a:r>
                        <a:rPr sz="900" spc="-50" dirty="0">
                          <a:latin typeface="Calibri"/>
                          <a:cs typeface="Calibri"/>
                        </a:rPr>
                        <a:t>$</a:t>
                      </a:r>
                      <a:r>
                        <a:rPr sz="900" dirty="0">
                          <a:latin typeface="Calibri"/>
                          <a:cs typeface="Calibri"/>
                        </a:rPr>
                        <a:t>	</a:t>
                      </a:r>
                      <a:r>
                        <a:rPr sz="900" spc="-50" dirty="0">
                          <a:latin typeface="Calibri"/>
                          <a:cs typeface="Calibri"/>
                        </a:rPr>
                        <a:t>-</a:t>
                      </a:r>
                      <a:endParaRPr sz="900">
                        <a:latin typeface="Calibri"/>
                        <a:cs typeface="Calibri"/>
                      </a:endParaRPr>
                    </a:p>
                  </a:txBody>
                  <a:tcPr marL="0" marR="0"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5"/>
                        </a:spcBef>
                      </a:pPr>
                      <a:endParaRPr sz="900">
                        <a:latin typeface="Times New Roman"/>
                        <a:cs typeface="Times New Roman"/>
                      </a:endParaRPr>
                    </a:p>
                    <a:p>
                      <a:pPr marL="13970" algn="ctr">
                        <a:lnSpc>
                          <a:spcPts val="875"/>
                        </a:lnSpc>
                        <a:tabLst>
                          <a:tab pos="800735" algn="l"/>
                        </a:tabLst>
                      </a:pPr>
                      <a:r>
                        <a:rPr sz="900" spc="-50" dirty="0">
                          <a:latin typeface="Calibri"/>
                          <a:cs typeface="Calibri"/>
                        </a:rPr>
                        <a:t>$</a:t>
                      </a:r>
                      <a:r>
                        <a:rPr sz="900" dirty="0">
                          <a:latin typeface="Calibri"/>
                          <a:cs typeface="Calibri"/>
                        </a:rPr>
                        <a:t>	</a:t>
                      </a:r>
                      <a:r>
                        <a:rPr sz="900" spc="-60" dirty="0">
                          <a:latin typeface="Calibri"/>
                          <a:cs typeface="Calibri"/>
                        </a:rPr>
                        <a:t>-</a:t>
                      </a:r>
                      <a:endParaRPr sz="900">
                        <a:latin typeface="Calibri"/>
                        <a:cs typeface="Calibri"/>
                      </a:endParaRPr>
                    </a:p>
                  </a:txBody>
                  <a:tcPr marL="0" marR="0"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5"/>
                        </a:spcBef>
                      </a:pPr>
                      <a:endParaRPr sz="900">
                        <a:latin typeface="Times New Roman"/>
                        <a:cs typeface="Times New Roman"/>
                      </a:endParaRPr>
                    </a:p>
                    <a:p>
                      <a:pPr marL="10795" algn="ctr">
                        <a:lnSpc>
                          <a:spcPts val="875"/>
                        </a:lnSpc>
                        <a:tabLst>
                          <a:tab pos="617220" algn="l"/>
                        </a:tabLst>
                      </a:pPr>
                      <a:r>
                        <a:rPr sz="900" spc="-50" dirty="0">
                          <a:latin typeface="Calibri"/>
                          <a:cs typeface="Calibri"/>
                        </a:rPr>
                        <a:t>$</a:t>
                      </a:r>
                      <a:r>
                        <a:rPr sz="900" dirty="0">
                          <a:latin typeface="Calibri"/>
                          <a:cs typeface="Calibri"/>
                        </a:rPr>
                        <a:t>	</a:t>
                      </a:r>
                      <a:r>
                        <a:rPr sz="900" spc="-50" dirty="0">
                          <a:latin typeface="Calibri"/>
                          <a:cs typeface="Calibri"/>
                        </a:rPr>
                        <a:t>-</a:t>
                      </a:r>
                      <a:endParaRPr sz="900">
                        <a:latin typeface="Calibri"/>
                        <a:cs typeface="Calibri"/>
                      </a:endParaRPr>
                    </a:p>
                  </a:txBody>
                  <a:tcPr marL="0" marR="0"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5"/>
                        </a:spcBef>
                      </a:pPr>
                      <a:endParaRPr sz="900">
                        <a:latin typeface="Times New Roman"/>
                        <a:cs typeface="Times New Roman"/>
                      </a:endParaRPr>
                    </a:p>
                    <a:p>
                      <a:pPr algn="ctr">
                        <a:lnSpc>
                          <a:spcPts val="875"/>
                        </a:lnSpc>
                        <a:tabLst>
                          <a:tab pos="539115" algn="l"/>
                        </a:tabLst>
                      </a:pPr>
                      <a:r>
                        <a:rPr sz="900" spc="-50" dirty="0">
                          <a:latin typeface="Calibri"/>
                          <a:cs typeface="Calibri"/>
                        </a:rPr>
                        <a:t>$</a:t>
                      </a:r>
                      <a:r>
                        <a:rPr sz="900" dirty="0">
                          <a:latin typeface="Calibri"/>
                          <a:cs typeface="Calibri"/>
                        </a:rPr>
                        <a:t>	</a:t>
                      </a:r>
                      <a:r>
                        <a:rPr sz="900" spc="-50" dirty="0">
                          <a:latin typeface="Calibri"/>
                          <a:cs typeface="Calibri"/>
                        </a:rPr>
                        <a:t>-</a:t>
                      </a:r>
                      <a:endParaRPr sz="900">
                        <a:latin typeface="Calibri"/>
                        <a:cs typeface="Calibri"/>
                      </a:endParaRPr>
                    </a:p>
                  </a:txBody>
                  <a:tcPr marL="0" marR="0"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9845">
                        <a:lnSpc>
                          <a:spcPct val="100000"/>
                        </a:lnSpc>
                        <a:spcBef>
                          <a:spcPts val="35"/>
                        </a:spcBef>
                      </a:pPr>
                      <a:r>
                        <a:rPr sz="900" spc="-50" dirty="0">
                          <a:latin typeface="Calibri"/>
                          <a:cs typeface="Calibri"/>
                        </a:rPr>
                        <a:t>$</a:t>
                      </a:r>
                      <a:endParaRPr sz="900">
                        <a:latin typeface="Calibri"/>
                        <a:cs typeface="Calibri"/>
                      </a:endParaRPr>
                    </a:p>
                    <a:p>
                      <a:pPr marL="8255">
                        <a:lnSpc>
                          <a:spcPts val="875"/>
                        </a:lnSpc>
                      </a:pPr>
                      <a:r>
                        <a:rPr sz="900" spc="-50" dirty="0">
                          <a:latin typeface="Calibri"/>
                          <a:cs typeface="Calibri"/>
                        </a:rPr>
                        <a:t>-</a:t>
                      </a:r>
                      <a:endParaRPr sz="900">
                        <a:latin typeface="Calibri"/>
                        <a:cs typeface="Calibri"/>
                      </a:endParaRPr>
                    </a:p>
                  </a:txBody>
                  <a:tcPr marL="0" marR="0" marT="444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5"/>
                        </a:spcBef>
                      </a:pPr>
                      <a:endParaRPr sz="900">
                        <a:latin typeface="Times New Roman"/>
                        <a:cs typeface="Times New Roman"/>
                      </a:endParaRPr>
                    </a:p>
                    <a:p>
                      <a:pPr marR="50165" algn="ctr">
                        <a:lnSpc>
                          <a:spcPts val="875"/>
                        </a:lnSpc>
                        <a:tabLst>
                          <a:tab pos="585470" algn="l"/>
                        </a:tabLst>
                      </a:pPr>
                      <a:r>
                        <a:rPr sz="900" spc="-50" dirty="0">
                          <a:latin typeface="Calibri"/>
                          <a:cs typeface="Calibri"/>
                        </a:rPr>
                        <a:t>$</a:t>
                      </a:r>
                      <a:r>
                        <a:rPr sz="900" dirty="0">
                          <a:latin typeface="Calibri"/>
                          <a:cs typeface="Calibri"/>
                        </a:rPr>
                        <a:t>	</a:t>
                      </a:r>
                      <a:r>
                        <a:rPr sz="900" spc="-50" dirty="0">
                          <a:latin typeface="Calibri"/>
                          <a:cs typeface="Calibri"/>
                        </a:rPr>
                        <a:t>-</a:t>
                      </a:r>
                      <a:endParaRPr sz="900">
                        <a:latin typeface="Calibri"/>
                        <a:cs typeface="Calibri"/>
                      </a:endParaRPr>
                    </a:p>
                  </a:txBody>
                  <a:tcPr marL="0" marR="0"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5"/>
                        </a:spcBef>
                      </a:pPr>
                      <a:endParaRPr sz="900">
                        <a:latin typeface="Times New Roman"/>
                        <a:cs typeface="Times New Roman"/>
                      </a:endParaRPr>
                    </a:p>
                    <a:p>
                      <a:pPr marR="17780" algn="ctr">
                        <a:lnSpc>
                          <a:spcPts val="875"/>
                        </a:lnSpc>
                        <a:tabLst>
                          <a:tab pos="407034" algn="l"/>
                        </a:tabLst>
                      </a:pPr>
                      <a:r>
                        <a:rPr sz="900" spc="-50" dirty="0">
                          <a:latin typeface="Calibri"/>
                          <a:cs typeface="Calibri"/>
                        </a:rPr>
                        <a:t>$</a:t>
                      </a:r>
                      <a:r>
                        <a:rPr sz="900" dirty="0">
                          <a:latin typeface="Calibri"/>
                          <a:cs typeface="Calibri"/>
                        </a:rPr>
                        <a:t>	</a:t>
                      </a:r>
                      <a:r>
                        <a:rPr sz="900" spc="-10" dirty="0">
                          <a:latin typeface="Calibri"/>
                          <a:cs typeface="Calibri"/>
                        </a:rPr>
                        <a:t>17.786.713</a:t>
                      </a:r>
                      <a:endParaRPr sz="900">
                        <a:latin typeface="Calibri"/>
                        <a:cs typeface="Calibri"/>
                      </a:endParaRPr>
                    </a:p>
                  </a:txBody>
                  <a:tcPr marL="0" marR="0"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5"/>
                        </a:spcBef>
                      </a:pPr>
                      <a:endParaRPr sz="900" dirty="0">
                        <a:latin typeface="Times New Roman"/>
                        <a:cs typeface="Times New Roman"/>
                      </a:endParaRPr>
                    </a:p>
                    <a:p>
                      <a:pPr marR="46990" algn="ctr">
                        <a:lnSpc>
                          <a:spcPts val="875"/>
                        </a:lnSpc>
                        <a:tabLst>
                          <a:tab pos="407034" algn="l"/>
                        </a:tabLst>
                      </a:pPr>
                      <a:r>
                        <a:rPr sz="900" spc="-50" dirty="0">
                          <a:latin typeface="Calibri"/>
                          <a:cs typeface="Calibri"/>
                        </a:rPr>
                        <a:t>$</a:t>
                      </a:r>
                      <a:r>
                        <a:rPr sz="900" dirty="0">
                          <a:latin typeface="Calibri"/>
                          <a:cs typeface="Calibri"/>
                        </a:rPr>
                        <a:t>	</a:t>
                      </a:r>
                      <a:r>
                        <a:rPr sz="900" spc="-10" dirty="0">
                          <a:latin typeface="Calibri"/>
                          <a:cs typeface="Calibri"/>
                        </a:rPr>
                        <a:t>17.786.713</a:t>
                      </a:r>
                      <a:endParaRPr sz="900" dirty="0">
                        <a:latin typeface="Calibri"/>
                        <a:cs typeface="Calibri"/>
                      </a:endParaRPr>
                    </a:p>
                  </a:txBody>
                  <a:tcPr marL="0" marR="0"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37334604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841247" y="5398008"/>
            <a:ext cx="3115055" cy="920496"/>
          </a:xfrm>
          <a:prstGeom prst="rect">
            <a:avLst/>
          </a:prstGeom>
        </p:spPr>
      </p:pic>
      <p:sp>
        <p:nvSpPr>
          <p:cNvPr id="5" name="object 5"/>
          <p:cNvSpPr txBox="1">
            <a:spLocks noGrp="1"/>
          </p:cNvSpPr>
          <p:nvPr>
            <p:ph type="title"/>
          </p:nvPr>
        </p:nvSpPr>
        <p:spPr>
          <a:xfrm>
            <a:off x="1570418" y="288543"/>
            <a:ext cx="9601200" cy="635737"/>
          </a:xfrm>
          <a:prstGeom prst="rect">
            <a:avLst/>
          </a:prstGeom>
        </p:spPr>
        <p:txBody>
          <a:bodyPr vert="horz" wrap="square" lIns="0" tIns="324789" rIns="0" bIns="0" rtlCol="0">
            <a:spAutoFit/>
          </a:bodyPr>
          <a:lstStyle/>
          <a:p>
            <a:pPr marL="4683125" indent="-2170113">
              <a:lnSpc>
                <a:spcPct val="100000"/>
              </a:lnSpc>
              <a:spcBef>
                <a:spcPts val="90"/>
              </a:spcBef>
            </a:pPr>
            <a:r>
              <a:rPr sz="2000" spc="-45" dirty="0"/>
              <a:t>PRINCIPALES</a:t>
            </a:r>
            <a:r>
              <a:rPr sz="2000" spc="-35" dirty="0"/>
              <a:t> </a:t>
            </a:r>
            <a:r>
              <a:rPr sz="2000" spc="-20" dirty="0"/>
              <a:t>ENTIDADES</a:t>
            </a:r>
            <a:r>
              <a:rPr sz="2000" spc="-30" dirty="0"/>
              <a:t> </a:t>
            </a:r>
            <a:r>
              <a:rPr sz="2000" dirty="0"/>
              <a:t>-</a:t>
            </a:r>
            <a:r>
              <a:rPr sz="2000" spc="-60" dirty="0"/>
              <a:t> CARTERA</a:t>
            </a:r>
            <a:r>
              <a:rPr sz="2000" spc="15" dirty="0"/>
              <a:t> </a:t>
            </a:r>
            <a:r>
              <a:rPr sz="2000" spc="-65" dirty="0"/>
              <a:t>POR</a:t>
            </a:r>
            <a:r>
              <a:rPr sz="2000" spc="-60" dirty="0"/>
              <a:t> </a:t>
            </a:r>
            <a:r>
              <a:rPr sz="2000" spc="-10" dirty="0"/>
              <a:t>EDADES</a:t>
            </a:r>
            <a:endParaRPr sz="2000" dirty="0"/>
          </a:p>
        </p:txBody>
      </p:sp>
      <p:sp>
        <p:nvSpPr>
          <p:cNvPr id="7" name="object 7"/>
          <p:cNvSpPr txBox="1"/>
          <p:nvPr/>
        </p:nvSpPr>
        <p:spPr>
          <a:xfrm>
            <a:off x="4275201" y="5721502"/>
            <a:ext cx="3375025" cy="330200"/>
          </a:xfrm>
          <a:prstGeom prst="rect">
            <a:avLst/>
          </a:prstGeom>
        </p:spPr>
        <p:txBody>
          <a:bodyPr vert="horz" wrap="square" lIns="0" tIns="0" rIns="0" bIns="0" rtlCol="0">
            <a:spAutoFit/>
          </a:bodyPr>
          <a:lstStyle/>
          <a:p>
            <a:pPr marL="12700">
              <a:lnSpc>
                <a:spcPts val="2380"/>
              </a:lnSpc>
            </a:pPr>
            <a:r>
              <a:rPr sz="2400" b="1" i="1" dirty="0">
                <a:solidFill>
                  <a:srgbClr val="214727"/>
                </a:solidFill>
                <a:latin typeface="Calibri"/>
                <a:cs typeface="Calibri"/>
              </a:rPr>
              <a:t>“Más</a:t>
            </a:r>
            <a:r>
              <a:rPr sz="2400" b="1" i="1" spc="-50" dirty="0">
                <a:solidFill>
                  <a:srgbClr val="214727"/>
                </a:solidFill>
                <a:latin typeface="Calibri"/>
                <a:cs typeface="Calibri"/>
              </a:rPr>
              <a:t> </a:t>
            </a:r>
            <a:r>
              <a:rPr sz="2400" b="1" i="1" dirty="0">
                <a:solidFill>
                  <a:srgbClr val="214727"/>
                </a:solidFill>
                <a:latin typeface="Calibri"/>
                <a:cs typeface="Calibri"/>
              </a:rPr>
              <a:t>y</a:t>
            </a:r>
            <a:r>
              <a:rPr sz="2400" b="1" i="1" spc="-60" dirty="0">
                <a:solidFill>
                  <a:srgbClr val="214727"/>
                </a:solidFill>
                <a:latin typeface="Calibri"/>
                <a:cs typeface="Calibri"/>
              </a:rPr>
              <a:t> </a:t>
            </a:r>
            <a:r>
              <a:rPr sz="2400" b="1" i="1" dirty="0">
                <a:solidFill>
                  <a:srgbClr val="214727"/>
                </a:solidFill>
                <a:latin typeface="Calibri"/>
                <a:cs typeface="Calibri"/>
              </a:rPr>
              <a:t>Mejores</a:t>
            </a:r>
            <a:r>
              <a:rPr sz="2400" b="1" i="1" spc="-45" dirty="0">
                <a:solidFill>
                  <a:srgbClr val="214727"/>
                </a:solidFill>
                <a:latin typeface="Calibri"/>
                <a:cs typeface="Calibri"/>
              </a:rPr>
              <a:t> </a:t>
            </a:r>
            <a:r>
              <a:rPr sz="2400" b="1" i="1" spc="-10" dirty="0">
                <a:solidFill>
                  <a:srgbClr val="214727"/>
                </a:solidFill>
                <a:latin typeface="Calibri"/>
                <a:cs typeface="Calibri"/>
              </a:rPr>
              <a:t>Servicios”.</a:t>
            </a:r>
            <a:endParaRPr sz="2400">
              <a:latin typeface="Calibri"/>
              <a:cs typeface="Calibri"/>
            </a:endParaRPr>
          </a:p>
        </p:txBody>
      </p:sp>
      <p:graphicFrame>
        <p:nvGraphicFramePr>
          <p:cNvPr id="6" name="object 6"/>
          <p:cNvGraphicFramePr>
            <a:graphicFrameLocks noGrp="1"/>
          </p:cNvGraphicFramePr>
          <p:nvPr/>
        </p:nvGraphicFramePr>
        <p:xfrm>
          <a:off x="1304671" y="1402841"/>
          <a:ext cx="10132694" cy="3252470"/>
        </p:xfrm>
        <a:graphic>
          <a:graphicData uri="http://schemas.openxmlformats.org/drawingml/2006/table">
            <a:tbl>
              <a:tblPr firstRow="1" bandRow="1">
                <a:tableStyleId>{2D5ABB26-0587-4C30-8999-92F81FD0307C}</a:tableStyleId>
              </a:tblPr>
              <a:tblGrid>
                <a:gridCol w="2327275">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886460">
                  <a:extLst>
                    <a:ext uri="{9D8B030D-6E8A-4147-A177-3AD203B41FA5}">
                      <a16:colId xmlns:a16="http://schemas.microsoft.com/office/drawing/2014/main" val="20003"/>
                    </a:ext>
                  </a:extLst>
                </a:gridCol>
                <a:gridCol w="803275">
                  <a:extLst>
                    <a:ext uri="{9D8B030D-6E8A-4147-A177-3AD203B41FA5}">
                      <a16:colId xmlns:a16="http://schemas.microsoft.com/office/drawing/2014/main" val="20004"/>
                    </a:ext>
                  </a:extLst>
                </a:gridCol>
                <a:gridCol w="636904">
                  <a:extLst>
                    <a:ext uri="{9D8B030D-6E8A-4147-A177-3AD203B41FA5}">
                      <a16:colId xmlns:a16="http://schemas.microsoft.com/office/drawing/2014/main" val="20005"/>
                    </a:ext>
                  </a:extLst>
                </a:gridCol>
                <a:gridCol w="900430">
                  <a:extLst>
                    <a:ext uri="{9D8B030D-6E8A-4147-A177-3AD203B41FA5}">
                      <a16:colId xmlns:a16="http://schemas.microsoft.com/office/drawing/2014/main" val="20006"/>
                    </a:ext>
                  </a:extLst>
                </a:gridCol>
                <a:gridCol w="762000">
                  <a:extLst>
                    <a:ext uri="{9D8B030D-6E8A-4147-A177-3AD203B41FA5}">
                      <a16:colId xmlns:a16="http://schemas.microsoft.com/office/drawing/2014/main" val="20007"/>
                    </a:ext>
                  </a:extLst>
                </a:gridCol>
                <a:gridCol w="498475">
                  <a:extLst>
                    <a:ext uri="{9D8B030D-6E8A-4147-A177-3AD203B41FA5}">
                      <a16:colId xmlns:a16="http://schemas.microsoft.com/office/drawing/2014/main" val="20008"/>
                    </a:ext>
                  </a:extLst>
                </a:gridCol>
                <a:gridCol w="955675">
                  <a:extLst>
                    <a:ext uri="{9D8B030D-6E8A-4147-A177-3AD203B41FA5}">
                      <a16:colId xmlns:a16="http://schemas.microsoft.com/office/drawing/2014/main" val="20009"/>
                    </a:ext>
                  </a:extLst>
                </a:gridCol>
                <a:gridCol w="533400">
                  <a:extLst>
                    <a:ext uri="{9D8B030D-6E8A-4147-A177-3AD203B41FA5}">
                      <a16:colId xmlns:a16="http://schemas.microsoft.com/office/drawing/2014/main" val="20010"/>
                    </a:ext>
                  </a:extLst>
                </a:gridCol>
              </a:tblGrid>
              <a:tr h="250190">
                <a:tc>
                  <a:txBody>
                    <a:bodyPr/>
                    <a:lstStyle/>
                    <a:p>
                      <a:pPr marL="635" algn="ctr">
                        <a:lnSpc>
                          <a:spcPct val="100000"/>
                        </a:lnSpc>
                        <a:spcBef>
                          <a:spcPts val="480"/>
                        </a:spcBef>
                      </a:pPr>
                      <a:r>
                        <a:rPr sz="800" b="1" spc="-10" dirty="0">
                          <a:latin typeface="Calibri"/>
                          <a:cs typeface="Calibri"/>
                        </a:rPr>
                        <a:t>ENTIDAD</a:t>
                      </a:r>
                      <a:endParaRPr sz="800">
                        <a:latin typeface="Calibri"/>
                        <a:cs typeface="Calibri"/>
                      </a:endParaRPr>
                    </a:p>
                  </a:txBody>
                  <a:tcPr marL="0" marR="0" marT="609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00AF50"/>
                    </a:solidFill>
                  </a:tcPr>
                </a:tc>
                <a:tc>
                  <a:txBody>
                    <a:bodyPr/>
                    <a:lstStyle/>
                    <a:p>
                      <a:pPr marL="193675">
                        <a:lnSpc>
                          <a:spcPct val="100000"/>
                        </a:lnSpc>
                        <a:spcBef>
                          <a:spcPts val="480"/>
                        </a:spcBef>
                      </a:pPr>
                      <a:r>
                        <a:rPr sz="800" b="1" dirty="0">
                          <a:latin typeface="Calibri"/>
                          <a:cs typeface="Calibri"/>
                        </a:rPr>
                        <a:t>a)</a:t>
                      </a:r>
                      <a:r>
                        <a:rPr sz="800" b="1" spc="-10" dirty="0">
                          <a:latin typeface="Calibri"/>
                          <a:cs typeface="Calibri"/>
                        </a:rPr>
                        <a:t> </a:t>
                      </a:r>
                      <a:r>
                        <a:rPr sz="800" b="1" dirty="0">
                          <a:latin typeface="Calibri"/>
                          <a:cs typeface="Calibri"/>
                        </a:rPr>
                        <a:t>0</a:t>
                      </a:r>
                      <a:r>
                        <a:rPr sz="800" b="1" spc="-20" dirty="0">
                          <a:latin typeface="Calibri"/>
                          <a:cs typeface="Calibri"/>
                        </a:rPr>
                        <a:t> </a:t>
                      </a:r>
                      <a:r>
                        <a:rPr sz="800" b="1" dirty="0">
                          <a:latin typeface="Calibri"/>
                          <a:cs typeface="Calibri"/>
                        </a:rPr>
                        <a:t>- 30</a:t>
                      </a:r>
                      <a:r>
                        <a:rPr sz="800" b="1" spc="-20" dirty="0">
                          <a:latin typeface="Calibri"/>
                          <a:cs typeface="Calibri"/>
                        </a:rPr>
                        <a:t> días</a:t>
                      </a:r>
                      <a:endParaRPr sz="800">
                        <a:latin typeface="Calibri"/>
                        <a:cs typeface="Calibri"/>
                      </a:endParaRPr>
                    </a:p>
                  </a:txBody>
                  <a:tcPr marL="0" marR="0" marT="609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00AF50"/>
                    </a:solidFill>
                  </a:tcPr>
                </a:tc>
                <a:tc>
                  <a:txBody>
                    <a:bodyPr/>
                    <a:lstStyle/>
                    <a:p>
                      <a:pPr marL="169545">
                        <a:lnSpc>
                          <a:spcPct val="100000"/>
                        </a:lnSpc>
                        <a:spcBef>
                          <a:spcPts val="480"/>
                        </a:spcBef>
                      </a:pPr>
                      <a:r>
                        <a:rPr sz="800" b="1" dirty="0">
                          <a:latin typeface="Calibri"/>
                          <a:cs typeface="Calibri"/>
                        </a:rPr>
                        <a:t>b)</a:t>
                      </a:r>
                      <a:r>
                        <a:rPr sz="800" b="1" spc="-30" dirty="0">
                          <a:latin typeface="Calibri"/>
                          <a:cs typeface="Calibri"/>
                        </a:rPr>
                        <a:t> </a:t>
                      </a:r>
                      <a:r>
                        <a:rPr sz="800" b="1" dirty="0">
                          <a:latin typeface="Calibri"/>
                          <a:cs typeface="Calibri"/>
                        </a:rPr>
                        <a:t>31</a:t>
                      </a:r>
                      <a:r>
                        <a:rPr sz="800" b="1" spc="-10" dirty="0">
                          <a:latin typeface="Calibri"/>
                          <a:cs typeface="Calibri"/>
                        </a:rPr>
                        <a:t> </a:t>
                      </a:r>
                      <a:r>
                        <a:rPr sz="800" b="1" dirty="0">
                          <a:latin typeface="Calibri"/>
                          <a:cs typeface="Calibri"/>
                        </a:rPr>
                        <a:t>- 60</a:t>
                      </a:r>
                      <a:r>
                        <a:rPr sz="800" b="1" spc="-35" dirty="0">
                          <a:latin typeface="Calibri"/>
                          <a:cs typeface="Calibri"/>
                        </a:rPr>
                        <a:t> </a:t>
                      </a:r>
                      <a:r>
                        <a:rPr sz="800" b="1" spc="-20" dirty="0">
                          <a:latin typeface="Calibri"/>
                          <a:cs typeface="Calibri"/>
                        </a:rPr>
                        <a:t>días</a:t>
                      </a:r>
                      <a:endParaRPr sz="800">
                        <a:latin typeface="Calibri"/>
                        <a:cs typeface="Calibri"/>
                      </a:endParaRPr>
                    </a:p>
                  </a:txBody>
                  <a:tcPr marL="0" marR="0" marT="609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00AF50"/>
                    </a:solidFill>
                  </a:tcPr>
                </a:tc>
                <a:tc>
                  <a:txBody>
                    <a:bodyPr/>
                    <a:lstStyle/>
                    <a:p>
                      <a:pPr marL="160020">
                        <a:lnSpc>
                          <a:spcPct val="100000"/>
                        </a:lnSpc>
                        <a:spcBef>
                          <a:spcPts val="480"/>
                        </a:spcBef>
                      </a:pPr>
                      <a:r>
                        <a:rPr sz="800" b="1" dirty="0">
                          <a:latin typeface="Calibri"/>
                          <a:cs typeface="Calibri"/>
                        </a:rPr>
                        <a:t>c)</a:t>
                      </a:r>
                      <a:r>
                        <a:rPr sz="800" b="1" spc="-10" dirty="0">
                          <a:latin typeface="Calibri"/>
                          <a:cs typeface="Calibri"/>
                        </a:rPr>
                        <a:t> </a:t>
                      </a:r>
                      <a:r>
                        <a:rPr sz="800" b="1" dirty="0">
                          <a:latin typeface="Calibri"/>
                          <a:cs typeface="Calibri"/>
                        </a:rPr>
                        <a:t>61</a:t>
                      </a:r>
                      <a:r>
                        <a:rPr sz="800" b="1" spc="-30" dirty="0">
                          <a:latin typeface="Calibri"/>
                          <a:cs typeface="Calibri"/>
                        </a:rPr>
                        <a:t> </a:t>
                      </a:r>
                      <a:r>
                        <a:rPr sz="800" b="1" dirty="0">
                          <a:latin typeface="Calibri"/>
                          <a:cs typeface="Calibri"/>
                        </a:rPr>
                        <a:t>- 90</a:t>
                      </a:r>
                      <a:r>
                        <a:rPr sz="800" b="1" spc="-15" dirty="0">
                          <a:latin typeface="Calibri"/>
                          <a:cs typeface="Calibri"/>
                        </a:rPr>
                        <a:t> </a:t>
                      </a:r>
                      <a:r>
                        <a:rPr sz="800" b="1" spc="-20" dirty="0">
                          <a:latin typeface="Calibri"/>
                          <a:cs typeface="Calibri"/>
                        </a:rPr>
                        <a:t>días</a:t>
                      </a:r>
                      <a:endParaRPr sz="800">
                        <a:latin typeface="Calibri"/>
                        <a:cs typeface="Calibri"/>
                      </a:endParaRPr>
                    </a:p>
                  </a:txBody>
                  <a:tcPr marL="0" marR="0" marT="609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00AF50"/>
                    </a:solidFill>
                  </a:tcPr>
                </a:tc>
                <a:tc>
                  <a:txBody>
                    <a:bodyPr/>
                    <a:lstStyle/>
                    <a:p>
                      <a:pPr marL="87630">
                        <a:lnSpc>
                          <a:spcPct val="100000"/>
                        </a:lnSpc>
                        <a:spcBef>
                          <a:spcPts val="480"/>
                        </a:spcBef>
                      </a:pPr>
                      <a:r>
                        <a:rPr sz="800" b="1" dirty="0">
                          <a:latin typeface="Calibri"/>
                          <a:cs typeface="Calibri"/>
                        </a:rPr>
                        <a:t>d)</a:t>
                      </a:r>
                      <a:r>
                        <a:rPr sz="800" b="1" spc="-30" dirty="0">
                          <a:latin typeface="Calibri"/>
                          <a:cs typeface="Calibri"/>
                        </a:rPr>
                        <a:t> </a:t>
                      </a:r>
                      <a:r>
                        <a:rPr sz="800" b="1" dirty="0">
                          <a:latin typeface="Calibri"/>
                          <a:cs typeface="Calibri"/>
                        </a:rPr>
                        <a:t>91</a:t>
                      </a:r>
                      <a:r>
                        <a:rPr sz="800" b="1" spc="-10" dirty="0">
                          <a:latin typeface="Calibri"/>
                          <a:cs typeface="Calibri"/>
                        </a:rPr>
                        <a:t> </a:t>
                      </a:r>
                      <a:r>
                        <a:rPr sz="800" b="1" dirty="0">
                          <a:latin typeface="Calibri"/>
                          <a:cs typeface="Calibri"/>
                        </a:rPr>
                        <a:t>- 120</a:t>
                      </a:r>
                      <a:r>
                        <a:rPr sz="800" b="1" spc="-35" dirty="0">
                          <a:latin typeface="Calibri"/>
                          <a:cs typeface="Calibri"/>
                        </a:rPr>
                        <a:t> </a:t>
                      </a:r>
                      <a:r>
                        <a:rPr sz="800" b="1" spc="-20" dirty="0">
                          <a:latin typeface="Calibri"/>
                          <a:cs typeface="Calibri"/>
                        </a:rPr>
                        <a:t>días</a:t>
                      </a:r>
                      <a:endParaRPr sz="800">
                        <a:latin typeface="Calibri"/>
                        <a:cs typeface="Calibri"/>
                      </a:endParaRPr>
                    </a:p>
                  </a:txBody>
                  <a:tcPr marL="0" marR="0" marT="609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00AF50"/>
                    </a:solidFill>
                  </a:tcPr>
                </a:tc>
                <a:tc>
                  <a:txBody>
                    <a:bodyPr/>
                    <a:lstStyle/>
                    <a:p>
                      <a:pPr marL="76200">
                        <a:lnSpc>
                          <a:spcPct val="100000"/>
                        </a:lnSpc>
                      </a:pPr>
                      <a:r>
                        <a:rPr sz="800" b="1" dirty="0">
                          <a:latin typeface="Calibri"/>
                          <a:cs typeface="Calibri"/>
                        </a:rPr>
                        <a:t>e)</a:t>
                      </a:r>
                      <a:r>
                        <a:rPr sz="800" b="1" spc="-25" dirty="0">
                          <a:latin typeface="Calibri"/>
                          <a:cs typeface="Calibri"/>
                        </a:rPr>
                        <a:t> </a:t>
                      </a:r>
                      <a:r>
                        <a:rPr sz="800" b="1" dirty="0">
                          <a:latin typeface="Calibri"/>
                          <a:cs typeface="Calibri"/>
                        </a:rPr>
                        <a:t>121</a:t>
                      </a:r>
                      <a:r>
                        <a:rPr sz="800" b="1" spc="-5" dirty="0">
                          <a:latin typeface="Calibri"/>
                          <a:cs typeface="Calibri"/>
                        </a:rPr>
                        <a:t> </a:t>
                      </a:r>
                      <a:r>
                        <a:rPr sz="800" b="1" dirty="0">
                          <a:latin typeface="Calibri"/>
                          <a:cs typeface="Calibri"/>
                        </a:rPr>
                        <a:t>-</a:t>
                      </a:r>
                      <a:r>
                        <a:rPr sz="800" b="1" spc="-20" dirty="0">
                          <a:latin typeface="Calibri"/>
                          <a:cs typeface="Calibri"/>
                        </a:rPr>
                        <a:t> </a:t>
                      </a:r>
                      <a:r>
                        <a:rPr sz="800" b="1" spc="-25" dirty="0">
                          <a:latin typeface="Calibri"/>
                          <a:cs typeface="Calibri"/>
                        </a:rPr>
                        <a:t>180</a:t>
                      </a:r>
                      <a:endParaRPr sz="800">
                        <a:latin typeface="Calibri"/>
                        <a:cs typeface="Calibri"/>
                      </a:endParaRPr>
                    </a:p>
                    <a:p>
                      <a:pPr marL="234315">
                        <a:lnSpc>
                          <a:spcPts val="910"/>
                        </a:lnSpc>
                        <a:spcBef>
                          <a:spcPts val="5"/>
                        </a:spcBef>
                      </a:pPr>
                      <a:r>
                        <a:rPr sz="800" b="1" spc="-20" dirty="0">
                          <a:latin typeface="Calibri"/>
                          <a:cs typeface="Calibri"/>
                        </a:rPr>
                        <a:t>días</a:t>
                      </a:r>
                      <a:endParaRPr sz="8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00AF50"/>
                    </a:solidFill>
                  </a:tcPr>
                </a:tc>
                <a:tc>
                  <a:txBody>
                    <a:bodyPr/>
                    <a:lstStyle/>
                    <a:p>
                      <a:pPr marR="110489" algn="r">
                        <a:lnSpc>
                          <a:spcPct val="100000"/>
                        </a:lnSpc>
                        <a:spcBef>
                          <a:spcPts val="480"/>
                        </a:spcBef>
                      </a:pPr>
                      <a:r>
                        <a:rPr sz="800" b="1" dirty="0">
                          <a:latin typeface="Calibri"/>
                          <a:cs typeface="Calibri"/>
                        </a:rPr>
                        <a:t>f)</a:t>
                      </a:r>
                      <a:r>
                        <a:rPr sz="800" b="1" spc="-5" dirty="0">
                          <a:latin typeface="Calibri"/>
                          <a:cs typeface="Calibri"/>
                        </a:rPr>
                        <a:t> </a:t>
                      </a:r>
                      <a:r>
                        <a:rPr sz="800" b="1" dirty="0">
                          <a:latin typeface="Calibri"/>
                          <a:cs typeface="Calibri"/>
                        </a:rPr>
                        <a:t>181</a:t>
                      </a:r>
                      <a:r>
                        <a:rPr sz="800" b="1" spc="-35" dirty="0">
                          <a:latin typeface="Calibri"/>
                          <a:cs typeface="Calibri"/>
                        </a:rPr>
                        <a:t> </a:t>
                      </a:r>
                      <a:r>
                        <a:rPr sz="800" b="1" dirty="0">
                          <a:latin typeface="Calibri"/>
                          <a:cs typeface="Calibri"/>
                        </a:rPr>
                        <a:t>- 360</a:t>
                      </a:r>
                      <a:r>
                        <a:rPr sz="800" b="1" spc="-35" dirty="0">
                          <a:latin typeface="Calibri"/>
                          <a:cs typeface="Calibri"/>
                        </a:rPr>
                        <a:t> </a:t>
                      </a:r>
                      <a:r>
                        <a:rPr sz="800" b="1" spc="-20" dirty="0">
                          <a:latin typeface="Calibri"/>
                          <a:cs typeface="Calibri"/>
                        </a:rPr>
                        <a:t>días</a:t>
                      </a:r>
                      <a:endParaRPr sz="800">
                        <a:latin typeface="Calibri"/>
                        <a:cs typeface="Calibri"/>
                      </a:endParaRPr>
                    </a:p>
                  </a:txBody>
                  <a:tcPr marL="0" marR="0" marT="609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00AF50"/>
                    </a:solidFill>
                  </a:tcPr>
                </a:tc>
                <a:tc>
                  <a:txBody>
                    <a:bodyPr/>
                    <a:lstStyle/>
                    <a:p>
                      <a:pPr marL="57785">
                        <a:lnSpc>
                          <a:spcPct val="100000"/>
                        </a:lnSpc>
                        <a:spcBef>
                          <a:spcPts val="480"/>
                        </a:spcBef>
                      </a:pPr>
                      <a:r>
                        <a:rPr sz="800" b="1" dirty="0">
                          <a:latin typeface="Calibri"/>
                          <a:cs typeface="Calibri"/>
                        </a:rPr>
                        <a:t>g)</a:t>
                      </a:r>
                      <a:r>
                        <a:rPr sz="800" b="1" spc="-25" dirty="0">
                          <a:latin typeface="Calibri"/>
                          <a:cs typeface="Calibri"/>
                        </a:rPr>
                        <a:t> </a:t>
                      </a:r>
                      <a:r>
                        <a:rPr sz="800" b="1" dirty="0">
                          <a:latin typeface="Calibri"/>
                          <a:cs typeface="Calibri"/>
                        </a:rPr>
                        <a:t>361 </a:t>
                      </a:r>
                      <a:r>
                        <a:rPr sz="800" b="1" spc="-20" dirty="0">
                          <a:latin typeface="Calibri"/>
                          <a:cs typeface="Calibri"/>
                        </a:rPr>
                        <a:t>-</a:t>
                      </a:r>
                      <a:r>
                        <a:rPr sz="800" b="1" dirty="0">
                          <a:latin typeface="Calibri"/>
                          <a:cs typeface="Calibri"/>
                        </a:rPr>
                        <a:t>720</a:t>
                      </a:r>
                      <a:r>
                        <a:rPr sz="800" b="1" spc="-35" dirty="0">
                          <a:latin typeface="Calibri"/>
                          <a:cs typeface="Calibri"/>
                        </a:rPr>
                        <a:t> </a:t>
                      </a:r>
                      <a:r>
                        <a:rPr sz="800" b="1" spc="-20" dirty="0">
                          <a:latin typeface="Calibri"/>
                          <a:cs typeface="Calibri"/>
                        </a:rPr>
                        <a:t>días</a:t>
                      </a:r>
                      <a:endParaRPr sz="800">
                        <a:latin typeface="Calibri"/>
                        <a:cs typeface="Calibri"/>
                      </a:endParaRPr>
                    </a:p>
                  </a:txBody>
                  <a:tcPr marL="0" marR="0" marT="609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00AF50"/>
                    </a:solidFill>
                  </a:tcPr>
                </a:tc>
                <a:tc>
                  <a:txBody>
                    <a:bodyPr/>
                    <a:lstStyle/>
                    <a:p>
                      <a:pPr marL="94615">
                        <a:lnSpc>
                          <a:spcPct val="100000"/>
                        </a:lnSpc>
                      </a:pPr>
                      <a:r>
                        <a:rPr sz="800" b="1" dirty="0">
                          <a:latin typeface="Calibri"/>
                          <a:cs typeface="Calibri"/>
                        </a:rPr>
                        <a:t>h)</a:t>
                      </a:r>
                      <a:r>
                        <a:rPr sz="800" b="1" spc="-20" dirty="0">
                          <a:latin typeface="Calibri"/>
                          <a:cs typeface="Calibri"/>
                        </a:rPr>
                        <a:t> &gt;720</a:t>
                      </a:r>
                      <a:endParaRPr sz="800">
                        <a:latin typeface="Calibri"/>
                        <a:cs typeface="Calibri"/>
                      </a:endParaRPr>
                    </a:p>
                    <a:p>
                      <a:pPr marL="167640">
                        <a:lnSpc>
                          <a:spcPts val="910"/>
                        </a:lnSpc>
                        <a:spcBef>
                          <a:spcPts val="5"/>
                        </a:spcBef>
                      </a:pPr>
                      <a:r>
                        <a:rPr sz="800" b="1" spc="-20" dirty="0">
                          <a:latin typeface="Calibri"/>
                          <a:cs typeface="Calibri"/>
                        </a:rPr>
                        <a:t>días</a:t>
                      </a:r>
                      <a:endParaRPr sz="8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00AF50"/>
                    </a:solidFill>
                  </a:tcPr>
                </a:tc>
                <a:tc>
                  <a:txBody>
                    <a:bodyPr/>
                    <a:lstStyle/>
                    <a:p>
                      <a:pPr marL="1905" algn="ctr">
                        <a:lnSpc>
                          <a:spcPct val="100000"/>
                        </a:lnSpc>
                        <a:spcBef>
                          <a:spcPts val="480"/>
                        </a:spcBef>
                      </a:pPr>
                      <a:r>
                        <a:rPr sz="800" b="1" dirty="0">
                          <a:latin typeface="Calibri"/>
                          <a:cs typeface="Calibri"/>
                        </a:rPr>
                        <a:t>Total</a:t>
                      </a:r>
                      <a:r>
                        <a:rPr sz="800" b="1" spc="-30" dirty="0">
                          <a:latin typeface="Calibri"/>
                          <a:cs typeface="Calibri"/>
                        </a:rPr>
                        <a:t> </a:t>
                      </a:r>
                      <a:r>
                        <a:rPr sz="800" b="1" spc="-10" dirty="0">
                          <a:latin typeface="Calibri"/>
                          <a:cs typeface="Calibri"/>
                        </a:rPr>
                        <a:t>general</a:t>
                      </a:r>
                      <a:endParaRPr sz="800">
                        <a:latin typeface="Calibri"/>
                        <a:cs typeface="Calibri"/>
                      </a:endParaRPr>
                    </a:p>
                  </a:txBody>
                  <a:tcPr marL="0" marR="0" marT="609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00AF50"/>
                    </a:solidFill>
                  </a:tcPr>
                </a:tc>
                <a:tc rowSpan="13">
                  <a:txBody>
                    <a:bodyPr/>
                    <a:lstStyle/>
                    <a:p>
                      <a:pPr>
                        <a:lnSpc>
                          <a:spcPct val="100000"/>
                        </a:lnSpc>
                      </a:pPr>
                      <a:endParaRPr sz="800">
                        <a:latin typeface="Times New Roman"/>
                        <a:cs typeface="Times New Roman"/>
                      </a:endParaRPr>
                    </a:p>
                  </a:txBody>
                  <a:tcPr marL="0" marR="0" marT="0" marB="0">
                    <a:lnL w="6350">
                      <a:solidFill>
                        <a:srgbClr val="000000"/>
                      </a:solidFill>
                      <a:prstDash val="solid"/>
                    </a:lnL>
                  </a:tcPr>
                </a:tc>
                <a:extLst>
                  <a:ext uri="{0D108BD9-81ED-4DB2-BD59-A6C34878D82A}">
                    <a16:rowId xmlns:a16="http://schemas.microsoft.com/office/drawing/2014/main" val="10000"/>
                  </a:ext>
                </a:extLst>
              </a:tr>
              <a:tr h="250190">
                <a:tc>
                  <a:txBody>
                    <a:bodyPr/>
                    <a:lstStyle/>
                    <a:p>
                      <a:pPr>
                        <a:lnSpc>
                          <a:spcPct val="100000"/>
                        </a:lnSpc>
                        <a:spcBef>
                          <a:spcPts val="65"/>
                        </a:spcBef>
                      </a:pPr>
                      <a:endParaRPr sz="800">
                        <a:latin typeface="Times New Roman"/>
                        <a:cs typeface="Times New Roman"/>
                      </a:endParaRPr>
                    </a:p>
                    <a:p>
                      <a:pPr marL="6985">
                        <a:lnSpc>
                          <a:spcPts val="885"/>
                        </a:lnSpc>
                      </a:pPr>
                      <a:r>
                        <a:rPr sz="800" b="1" dirty="0">
                          <a:latin typeface="Calibri"/>
                          <a:cs typeface="Calibri"/>
                        </a:rPr>
                        <a:t>NUEVA</a:t>
                      </a:r>
                      <a:r>
                        <a:rPr sz="800" b="1" spc="-35" dirty="0">
                          <a:latin typeface="Calibri"/>
                          <a:cs typeface="Calibri"/>
                        </a:rPr>
                        <a:t> </a:t>
                      </a:r>
                      <a:r>
                        <a:rPr sz="800" b="1" spc="-10" dirty="0">
                          <a:latin typeface="Calibri"/>
                          <a:cs typeface="Calibri"/>
                        </a:rPr>
                        <a:t>ADMINISTRACIÓN</a:t>
                      </a:r>
                      <a:endParaRPr sz="800">
                        <a:latin typeface="Calibri"/>
                        <a:cs typeface="Calibri"/>
                      </a:endParaRPr>
                    </a:p>
                  </a:txBody>
                  <a:tcPr marL="0" marR="0" marT="8255" marB="0">
                    <a:lnR w="6350">
                      <a:solidFill>
                        <a:srgbClr val="000000"/>
                      </a:solidFill>
                      <a:prstDash val="solid"/>
                    </a:lnR>
                    <a:lnT w="6350">
                      <a:solidFill>
                        <a:srgbClr val="000000"/>
                      </a:solidFill>
                      <a:prstDash val="solid"/>
                    </a:lnT>
                    <a:lnB w="6350">
                      <a:solidFill>
                        <a:srgbClr val="000000"/>
                      </a:solidFill>
                      <a:prstDash val="solid"/>
                    </a:lnB>
                    <a:solidFill>
                      <a:srgbClr val="DCE6F0"/>
                    </a:solidFill>
                  </a:tcPr>
                </a:tc>
                <a:tc>
                  <a:txBody>
                    <a:bodyPr/>
                    <a:lstStyle/>
                    <a:p>
                      <a:pPr>
                        <a:lnSpc>
                          <a:spcPct val="100000"/>
                        </a:lnSpc>
                        <a:spcBef>
                          <a:spcPts val="65"/>
                        </a:spcBef>
                      </a:pPr>
                      <a:endParaRPr sz="800">
                        <a:latin typeface="Times New Roman"/>
                        <a:cs typeface="Times New Roman"/>
                      </a:endParaRPr>
                    </a:p>
                    <a:p>
                      <a:pPr marL="28575">
                        <a:lnSpc>
                          <a:spcPts val="885"/>
                        </a:lnSpc>
                        <a:tabLst>
                          <a:tab pos="323850" algn="l"/>
                        </a:tabLst>
                      </a:pPr>
                      <a:r>
                        <a:rPr sz="800" b="1" spc="-50" dirty="0">
                          <a:latin typeface="Calibri"/>
                          <a:cs typeface="Calibri"/>
                        </a:rPr>
                        <a:t>$</a:t>
                      </a:r>
                      <a:r>
                        <a:rPr sz="800" b="1" dirty="0">
                          <a:latin typeface="Calibri"/>
                          <a:cs typeface="Calibri"/>
                        </a:rPr>
                        <a:t>	</a:t>
                      </a:r>
                      <a:r>
                        <a:rPr sz="800" b="1" spc="-10" dirty="0">
                          <a:latin typeface="Calibri"/>
                          <a:cs typeface="Calibri"/>
                        </a:rPr>
                        <a:t>549.728.064</a:t>
                      </a:r>
                      <a:endParaRPr sz="800">
                        <a:latin typeface="Calibri"/>
                        <a:cs typeface="Calibri"/>
                      </a:endParaRPr>
                    </a:p>
                  </a:txBody>
                  <a:tcPr marL="0" marR="0" marT="82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CE6F0"/>
                    </a:solidFill>
                  </a:tcPr>
                </a:tc>
                <a:tc>
                  <a:txBody>
                    <a:bodyPr/>
                    <a:lstStyle/>
                    <a:p>
                      <a:pPr>
                        <a:lnSpc>
                          <a:spcPct val="100000"/>
                        </a:lnSpc>
                        <a:spcBef>
                          <a:spcPts val="65"/>
                        </a:spcBef>
                      </a:pPr>
                      <a:endParaRPr sz="800">
                        <a:latin typeface="Times New Roman"/>
                        <a:cs typeface="Times New Roman"/>
                      </a:endParaRPr>
                    </a:p>
                    <a:p>
                      <a:pPr marL="29209">
                        <a:lnSpc>
                          <a:spcPts val="885"/>
                        </a:lnSpc>
                      </a:pPr>
                      <a:r>
                        <a:rPr sz="800" b="1" dirty="0">
                          <a:latin typeface="Calibri"/>
                          <a:cs typeface="Calibri"/>
                        </a:rPr>
                        <a:t>$</a:t>
                      </a:r>
                      <a:r>
                        <a:rPr sz="800" b="1" spc="325" dirty="0">
                          <a:latin typeface="Calibri"/>
                          <a:cs typeface="Calibri"/>
                        </a:rPr>
                        <a:t> </a:t>
                      </a:r>
                      <a:r>
                        <a:rPr sz="800" b="1" spc="-10" dirty="0">
                          <a:latin typeface="Calibri"/>
                          <a:cs typeface="Calibri"/>
                        </a:rPr>
                        <a:t>415.886.055</a:t>
                      </a:r>
                      <a:endParaRPr sz="800">
                        <a:latin typeface="Calibri"/>
                        <a:cs typeface="Calibri"/>
                      </a:endParaRPr>
                    </a:p>
                  </a:txBody>
                  <a:tcPr marL="0" marR="0" marT="82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CE6F0"/>
                    </a:solidFill>
                  </a:tcPr>
                </a:tc>
                <a:tc>
                  <a:txBody>
                    <a:bodyPr/>
                    <a:lstStyle/>
                    <a:p>
                      <a:pPr>
                        <a:lnSpc>
                          <a:spcPct val="100000"/>
                        </a:lnSpc>
                        <a:spcBef>
                          <a:spcPts val="65"/>
                        </a:spcBef>
                      </a:pPr>
                      <a:endParaRPr sz="800">
                        <a:latin typeface="Times New Roman"/>
                        <a:cs typeface="Times New Roman"/>
                      </a:endParaRPr>
                    </a:p>
                    <a:p>
                      <a:pPr marL="22860" algn="ctr">
                        <a:lnSpc>
                          <a:spcPts val="885"/>
                        </a:lnSpc>
                        <a:tabLst>
                          <a:tab pos="363855" algn="l"/>
                        </a:tabLst>
                      </a:pPr>
                      <a:r>
                        <a:rPr sz="800" b="1" spc="-50" dirty="0">
                          <a:latin typeface="Calibri"/>
                          <a:cs typeface="Calibri"/>
                        </a:rPr>
                        <a:t>$</a:t>
                      </a:r>
                      <a:r>
                        <a:rPr sz="800" b="1" dirty="0">
                          <a:latin typeface="Calibri"/>
                          <a:cs typeface="Calibri"/>
                        </a:rPr>
                        <a:t>	</a:t>
                      </a:r>
                      <a:r>
                        <a:rPr sz="800" b="1" spc="-10" dirty="0">
                          <a:latin typeface="Calibri"/>
                          <a:cs typeface="Calibri"/>
                        </a:rPr>
                        <a:t>105.537.241</a:t>
                      </a:r>
                      <a:endParaRPr sz="800">
                        <a:latin typeface="Calibri"/>
                        <a:cs typeface="Calibri"/>
                      </a:endParaRPr>
                    </a:p>
                  </a:txBody>
                  <a:tcPr marL="0" marR="0" marT="82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CE6F0"/>
                    </a:solidFill>
                  </a:tcPr>
                </a:tc>
                <a:tc>
                  <a:txBody>
                    <a:bodyPr/>
                    <a:lstStyle/>
                    <a:p>
                      <a:pPr>
                        <a:lnSpc>
                          <a:spcPct val="100000"/>
                        </a:lnSpc>
                        <a:spcBef>
                          <a:spcPts val="65"/>
                        </a:spcBef>
                      </a:pPr>
                      <a:endParaRPr sz="800">
                        <a:latin typeface="Times New Roman"/>
                        <a:cs typeface="Times New Roman"/>
                      </a:endParaRPr>
                    </a:p>
                    <a:p>
                      <a:pPr marR="55244" algn="ctr">
                        <a:lnSpc>
                          <a:spcPts val="885"/>
                        </a:lnSpc>
                      </a:pPr>
                      <a:r>
                        <a:rPr sz="800" b="1" dirty="0">
                          <a:latin typeface="Calibri"/>
                          <a:cs typeface="Calibri"/>
                        </a:rPr>
                        <a:t>$</a:t>
                      </a:r>
                      <a:r>
                        <a:rPr sz="800" b="1" spc="240" dirty="0">
                          <a:latin typeface="Calibri"/>
                          <a:cs typeface="Calibri"/>
                        </a:rPr>
                        <a:t>  </a:t>
                      </a:r>
                      <a:r>
                        <a:rPr sz="800" b="1" spc="-10" dirty="0">
                          <a:latin typeface="Calibri"/>
                          <a:cs typeface="Calibri"/>
                        </a:rPr>
                        <a:t>166.906.971</a:t>
                      </a:r>
                      <a:endParaRPr sz="800">
                        <a:latin typeface="Calibri"/>
                        <a:cs typeface="Calibri"/>
                      </a:endParaRPr>
                    </a:p>
                  </a:txBody>
                  <a:tcPr marL="0" marR="0" marT="82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CE6F0"/>
                    </a:solidFill>
                  </a:tcPr>
                </a:tc>
                <a:tc>
                  <a:txBody>
                    <a:bodyPr/>
                    <a:lstStyle/>
                    <a:p>
                      <a:pPr marL="8255" marR="101600" indent="20955">
                        <a:lnSpc>
                          <a:spcPct val="100000"/>
                        </a:lnSpc>
                      </a:pPr>
                      <a:r>
                        <a:rPr sz="800" b="1" spc="-50" dirty="0">
                          <a:latin typeface="Calibri"/>
                          <a:cs typeface="Calibri"/>
                        </a:rPr>
                        <a:t>$</a:t>
                      </a:r>
                      <a:r>
                        <a:rPr sz="800" b="1" spc="500" dirty="0">
                          <a:latin typeface="Calibri"/>
                          <a:cs typeface="Calibri"/>
                        </a:rPr>
                        <a:t> </a:t>
                      </a:r>
                      <a:r>
                        <a:rPr sz="800" b="1" spc="-10" dirty="0">
                          <a:latin typeface="Calibri"/>
                          <a:cs typeface="Calibri"/>
                        </a:rPr>
                        <a:t>401.069.073</a:t>
                      </a:r>
                      <a:endParaRPr sz="8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CE6F0"/>
                    </a:solidFill>
                  </a:tcPr>
                </a:tc>
                <a:tc>
                  <a:txBody>
                    <a:bodyPr/>
                    <a:lstStyle/>
                    <a:p>
                      <a:pPr>
                        <a:lnSpc>
                          <a:spcPct val="100000"/>
                        </a:lnSpc>
                        <a:spcBef>
                          <a:spcPts val="65"/>
                        </a:spcBef>
                      </a:pPr>
                      <a:endParaRPr sz="800">
                        <a:latin typeface="Times New Roman"/>
                        <a:cs typeface="Times New Roman"/>
                      </a:endParaRPr>
                    </a:p>
                    <a:p>
                      <a:pPr marR="93980" algn="r">
                        <a:lnSpc>
                          <a:spcPts val="885"/>
                        </a:lnSpc>
                      </a:pPr>
                      <a:r>
                        <a:rPr sz="800" b="1" spc="-15" dirty="0">
                          <a:latin typeface="Calibri"/>
                          <a:cs typeface="Calibri"/>
                        </a:rPr>
                        <a:t>-</a:t>
                      </a:r>
                      <a:r>
                        <a:rPr sz="800" b="1" dirty="0">
                          <a:latin typeface="Calibri"/>
                          <a:cs typeface="Calibri"/>
                        </a:rPr>
                        <a:t>$</a:t>
                      </a:r>
                      <a:r>
                        <a:rPr sz="800" b="1" spc="245" dirty="0">
                          <a:latin typeface="Calibri"/>
                          <a:cs typeface="Calibri"/>
                        </a:rPr>
                        <a:t>  </a:t>
                      </a:r>
                      <a:r>
                        <a:rPr sz="800" b="1" spc="-10" dirty="0">
                          <a:latin typeface="Calibri"/>
                          <a:cs typeface="Calibri"/>
                        </a:rPr>
                        <a:t>3.102.166.298</a:t>
                      </a:r>
                      <a:endParaRPr sz="800">
                        <a:latin typeface="Calibri"/>
                        <a:cs typeface="Calibri"/>
                      </a:endParaRPr>
                    </a:p>
                  </a:txBody>
                  <a:tcPr marL="0" marR="0" marT="82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CE6F0"/>
                    </a:solidFill>
                  </a:tcPr>
                </a:tc>
                <a:tc>
                  <a:txBody>
                    <a:bodyPr/>
                    <a:lstStyle/>
                    <a:p>
                      <a:pPr>
                        <a:lnSpc>
                          <a:spcPct val="100000"/>
                        </a:lnSpc>
                        <a:spcBef>
                          <a:spcPts val="65"/>
                        </a:spcBef>
                      </a:pPr>
                      <a:endParaRPr sz="800">
                        <a:latin typeface="Times New Roman"/>
                        <a:cs typeface="Times New Roman"/>
                      </a:endParaRPr>
                    </a:p>
                    <a:p>
                      <a:pPr marR="34925" algn="ctr">
                        <a:lnSpc>
                          <a:spcPts val="885"/>
                        </a:lnSpc>
                      </a:pPr>
                      <a:r>
                        <a:rPr sz="800" b="1" dirty="0">
                          <a:latin typeface="Calibri"/>
                          <a:cs typeface="Calibri"/>
                        </a:rPr>
                        <a:t>$</a:t>
                      </a:r>
                      <a:r>
                        <a:rPr sz="800" b="1" spc="500" dirty="0">
                          <a:latin typeface="Calibri"/>
                          <a:cs typeface="Calibri"/>
                        </a:rPr>
                        <a:t> </a:t>
                      </a:r>
                      <a:r>
                        <a:rPr sz="800" b="1" spc="-10" dirty="0">
                          <a:latin typeface="Calibri"/>
                          <a:cs typeface="Calibri"/>
                        </a:rPr>
                        <a:t>974.029.660</a:t>
                      </a:r>
                      <a:endParaRPr sz="800">
                        <a:latin typeface="Calibri"/>
                        <a:cs typeface="Calibri"/>
                      </a:endParaRPr>
                    </a:p>
                  </a:txBody>
                  <a:tcPr marL="0" marR="0" marT="82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CE6F0"/>
                    </a:solidFill>
                  </a:tcPr>
                </a:tc>
                <a:tc>
                  <a:txBody>
                    <a:bodyPr/>
                    <a:lstStyle/>
                    <a:p>
                      <a:pPr marL="29845">
                        <a:lnSpc>
                          <a:spcPct val="100000"/>
                        </a:lnSpc>
                        <a:spcBef>
                          <a:spcPts val="25"/>
                        </a:spcBef>
                      </a:pPr>
                      <a:r>
                        <a:rPr sz="800" b="1" spc="-50" dirty="0">
                          <a:latin typeface="Calibri"/>
                          <a:cs typeface="Calibri"/>
                        </a:rPr>
                        <a:t>$</a:t>
                      </a:r>
                      <a:endParaRPr sz="800">
                        <a:latin typeface="Calibri"/>
                        <a:cs typeface="Calibri"/>
                      </a:endParaRPr>
                    </a:p>
                    <a:p>
                      <a:pPr marL="8890">
                        <a:lnSpc>
                          <a:spcPts val="885"/>
                        </a:lnSpc>
                      </a:pPr>
                      <a:r>
                        <a:rPr sz="800" b="1" spc="-50" dirty="0">
                          <a:latin typeface="Calibri"/>
                          <a:cs typeface="Calibri"/>
                        </a:rPr>
                        <a:t>-</a:t>
                      </a:r>
                      <a:endParaRPr sz="800">
                        <a:latin typeface="Calibri"/>
                        <a:cs typeface="Calibri"/>
                      </a:endParaRPr>
                    </a:p>
                  </a:txBody>
                  <a:tcPr marL="0" marR="0" marT="31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CE6F0"/>
                    </a:solidFill>
                  </a:tcPr>
                </a:tc>
                <a:tc>
                  <a:txBody>
                    <a:bodyPr/>
                    <a:lstStyle/>
                    <a:p>
                      <a:pPr>
                        <a:lnSpc>
                          <a:spcPct val="100000"/>
                        </a:lnSpc>
                        <a:spcBef>
                          <a:spcPts val="65"/>
                        </a:spcBef>
                      </a:pPr>
                      <a:endParaRPr sz="800">
                        <a:latin typeface="Times New Roman"/>
                        <a:cs typeface="Times New Roman"/>
                      </a:endParaRPr>
                    </a:p>
                    <a:p>
                      <a:pPr marR="39370" algn="ctr">
                        <a:lnSpc>
                          <a:spcPts val="885"/>
                        </a:lnSpc>
                        <a:tabLst>
                          <a:tab pos="370840" algn="l"/>
                        </a:tabLst>
                      </a:pPr>
                      <a:r>
                        <a:rPr sz="800" b="1" spc="-15" dirty="0">
                          <a:latin typeface="Calibri"/>
                          <a:cs typeface="Calibri"/>
                        </a:rPr>
                        <a:t>-</a:t>
                      </a:r>
                      <a:r>
                        <a:rPr sz="800" b="1" spc="-50" dirty="0">
                          <a:latin typeface="Calibri"/>
                          <a:cs typeface="Calibri"/>
                        </a:rPr>
                        <a:t>$</a:t>
                      </a:r>
                      <a:r>
                        <a:rPr sz="800" b="1" dirty="0">
                          <a:latin typeface="Calibri"/>
                          <a:cs typeface="Calibri"/>
                        </a:rPr>
                        <a:t>	</a:t>
                      </a:r>
                      <a:r>
                        <a:rPr sz="800" b="1" spc="-10" dirty="0">
                          <a:latin typeface="Calibri"/>
                          <a:cs typeface="Calibri"/>
                        </a:rPr>
                        <a:t>489.009.233</a:t>
                      </a:r>
                      <a:endParaRPr sz="800">
                        <a:latin typeface="Calibri"/>
                        <a:cs typeface="Calibri"/>
                      </a:endParaRPr>
                    </a:p>
                  </a:txBody>
                  <a:tcPr marL="0" marR="0" marT="82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CE6F0"/>
                    </a:solidFill>
                  </a:tcPr>
                </a:tc>
                <a:tc vMerge="1">
                  <a:txBody>
                    <a:bodyPr/>
                    <a:lstStyle/>
                    <a:p>
                      <a:endParaRPr/>
                    </a:p>
                  </a:txBody>
                  <a:tcPr marL="0" marR="0" marT="0" marB="0">
                    <a:lnL w="6350">
                      <a:solidFill>
                        <a:srgbClr val="000000"/>
                      </a:solidFill>
                      <a:prstDash val="solid"/>
                    </a:lnL>
                  </a:tcPr>
                </a:tc>
                <a:extLst>
                  <a:ext uri="{0D108BD9-81ED-4DB2-BD59-A6C34878D82A}">
                    <a16:rowId xmlns:a16="http://schemas.microsoft.com/office/drawing/2014/main" val="10001"/>
                  </a:ext>
                </a:extLst>
              </a:tr>
              <a:tr h="250190">
                <a:tc>
                  <a:txBody>
                    <a:bodyPr/>
                    <a:lstStyle/>
                    <a:p>
                      <a:pPr marL="60325">
                        <a:lnSpc>
                          <a:spcPct val="100000"/>
                        </a:lnSpc>
                        <a:spcBef>
                          <a:spcPts val="25"/>
                        </a:spcBef>
                      </a:pPr>
                      <a:r>
                        <a:rPr sz="800" dirty="0">
                          <a:latin typeface="Calibri"/>
                          <a:cs typeface="Calibri"/>
                        </a:rPr>
                        <a:t>FONDO</a:t>
                      </a:r>
                      <a:r>
                        <a:rPr sz="800" spc="-10" dirty="0">
                          <a:latin typeface="Calibri"/>
                          <a:cs typeface="Calibri"/>
                        </a:rPr>
                        <a:t> NACIONAL</a:t>
                      </a:r>
                      <a:r>
                        <a:rPr sz="800" spc="-5" dirty="0">
                          <a:latin typeface="Calibri"/>
                          <a:cs typeface="Calibri"/>
                        </a:rPr>
                        <a:t> </a:t>
                      </a:r>
                      <a:r>
                        <a:rPr sz="800" dirty="0">
                          <a:latin typeface="Calibri"/>
                          <a:cs typeface="Calibri"/>
                        </a:rPr>
                        <a:t>DE</a:t>
                      </a:r>
                      <a:r>
                        <a:rPr sz="800" spc="-15" dirty="0">
                          <a:latin typeface="Calibri"/>
                          <a:cs typeface="Calibri"/>
                        </a:rPr>
                        <a:t> </a:t>
                      </a:r>
                      <a:r>
                        <a:rPr sz="800" dirty="0">
                          <a:latin typeface="Calibri"/>
                          <a:cs typeface="Calibri"/>
                        </a:rPr>
                        <a:t>GESTION</a:t>
                      </a:r>
                      <a:r>
                        <a:rPr sz="800" spc="-15" dirty="0">
                          <a:latin typeface="Calibri"/>
                          <a:cs typeface="Calibri"/>
                        </a:rPr>
                        <a:t> </a:t>
                      </a:r>
                      <a:r>
                        <a:rPr sz="800" dirty="0">
                          <a:latin typeface="Calibri"/>
                          <a:cs typeface="Calibri"/>
                        </a:rPr>
                        <a:t>DEL</a:t>
                      </a:r>
                      <a:r>
                        <a:rPr sz="800" spc="-5" dirty="0">
                          <a:latin typeface="Calibri"/>
                          <a:cs typeface="Calibri"/>
                        </a:rPr>
                        <a:t> </a:t>
                      </a:r>
                      <a:r>
                        <a:rPr sz="800" dirty="0">
                          <a:latin typeface="Calibri"/>
                          <a:cs typeface="Calibri"/>
                        </a:rPr>
                        <a:t>RIESGO</a:t>
                      </a:r>
                      <a:r>
                        <a:rPr sz="800" spc="-10" dirty="0">
                          <a:latin typeface="Calibri"/>
                          <a:cs typeface="Calibri"/>
                        </a:rPr>
                        <a:t> </a:t>
                      </a:r>
                      <a:r>
                        <a:rPr sz="800" spc="-25" dirty="0">
                          <a:latin typeface="Calibri"/>
                          <a:cs typeface="Calibri"/>
                        </a:rPr>
                        <a:t>DE</a:t>
                      </a:r>
                      <a:endParaRPr sz="800">
                        <a:latin typeface="Calibri"/>
                        <a:cs typeface="Calibri"/>
                      </a:endParaRPr>
                    </a:p>
                    <a:p>
                      <a:pPr marL="60325">
                        <a:lnSpc>
                          <a:spcPts val="885"/>
                        </a:lnSpc>
                        <a:spcBef>
                          <a:spcPts val="5"/>
                        </a:spcBef>
                      </a:pPr>
                      <a:r>
                        <a:rPr sz="800" spc="-10" dirty="0">
                          <a:latin typeface="Calibri"/>
                          <a:cs typeface="Calibri"/>
                        </a:rPr>
                        <a:t>DESASTRES</a:t>
                      </a:r>
                      <a:endParaRPr sz="800">
                        <a:latin typeface="Calibri"/>
                        <a:cs typeface="Calibri"/>
                      </a:endParaRPr>
                    </a:p>
                  </a:txBody>
                  <a:tcPr marL="0" marR="0" marT="31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800">
                        <a:latin typeface="Times New Roman"/>
                        <a:cs typeface="Times New Roman"/>
                      </a:endParaRPr>
                    </a:p>
                    <a:p>
                      <a:pPr marL="28575">
                        <a:lnSpc>
                          <a:spcPts val="885"/>
                        </a:lnSpc>
                        <a:tabLst>
                          <a:tab pos="769620" algn="l"/>
                        </a:tabLst>
                      </a:pPr>
                      <a:r>
                        <a:rPr sz="800" spc="-50" dirty="0">
                          <a:latin typeface="Calibri"/>
                          <a:cs typeface="Calibri"/>
                        </a:rPr>
                        <a:t>$</a:t>
                      </a:r>
                      <a:r>
                        <a:rPr sz="800" dirty="0">
                          <a:latin typeface="Calibri"/>
                          <a:cs typeface="Calibri"/>
                        </a:rPr>
                        <a:t>	</a:t>
                      </a:r>
                      <a:r>
                        <a:rPr sz="800" spc="-50" dirty="0">
                          <a:latin typeface="Calibri"/>
                          <a:cs typeface="Calibri"/>
                        </a:rPr>
                        <a:t>-</a:t>
                      </a:r>
                      <a:endParaRPr sz="8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800">
                        <a:latin typeface="Times New Roman"/>
                        <a:cs typeface="Times New Roman"/>
                      </a:endParaRPr>
                    </a:p>
                    <a:p>
                      <a:pPr marL="29209">
                        <a:lnSpc>
                          <a:spcPts val="885"/>
                        </a:lnSpc>
                        <a:tabLst>
                          <a:tab pos="593090" algn="l"/>
                        </a:tabLst>
                      </a:pPr>
                      <a:r>
                        <a:rPr sz="800" spc="-50" dirty="0">
                          <a:latin typeface="Calibri"/>
                          <a:cs typeface="Calibri"/>
                        </a:rPr>
                        <a:t>$</a:t>
                      </a:r>
                      <a:r>
                        <a:rPr sz="800" dirty="0">
                          <a:latin typeface="Calibri"/>
                          <a:cs typeface="Calibri"/>
                        </a:rPr>
                        <a:t>	</a:t>
                      </a:r>
                      <a:r>
                        <a:rPr sz="800" spc="-50" dirty="0">
                          <a:latin typeface="Calibri"/>
                          <a:cs typeface="Calibri"/>
                        </a:rPr>
                        <a:t>-</a:t>
                      </a:r>
                      <a:endParaRPr sz="8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800">
                        <a:latin typeface="Times New Roman"/>
                        <a:cs typeface="Times New Roman"/>
                      </a:endParaRPr>
                    </a:p>
                    <a:p>
                      <a:pPr marR="1905" algn="ctr">
                        <a:lnSpc>
                          <a:spcPts val="885"/>
                        </a:lnSpc>
                        <a:tabLst>
                          <a:tab pos="786130" algn="l"/>
                        </a:tabLst>
                      </a:pPr>
                      <a:r>
                        <a:rPr sz="800" spc="-50" dirty="0">
                          <a:latin typeface="Calibri"/>
                          <a:cs typeface="Calibri"/>
                        </a:rPr>
                        <a:t>$</a:t>
                      </a:r>
                      <a:r>
                        <a:rPr sz="800" dirty="0">
                          <a:latin typeface="Calibri"/>
                          <a:cs typeface="Calibri"/>
                        </a:rPr>
                        <a:t>	</a:t>
                      </a:r>
                      <a:r>
                        <a:rPr sz="800" spc="-50" dirty="0">
                          <a:latin typeface="Calibri"/>
                          <a:cs typeface="Calibri"/>
                        </a:rPr>
                        <a:t>-</a:t>
                      </a:r>
                      <a:endParaRPr sz="8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800">
                        <a:latin typeface="Times New Roman"/>
                        <a:cs typeface="Times New Roman"/>
                      </a:endParaRPr>
                    </a:p>
                    <a:p>
                      <a:pPr marR="98425" algn="ctr">
                        <a:lnSpc>
                          <a:spcPts val="885"/>
                        </a:lnSpc>
                        <a:tabLst>
                          <a:tab pos="606425" algn="l"/>
                        </a:tabLst>
                      </a:pPr>
                      <a:r>
                        <a:rPr sz="800" spc="-50" dirty="0">
                          <a:latin typeface="Calibri"/>
                          <a:cs typeface="Calibri"/>
                        </a:rPr>
                        <a:t>$</a:t>
                      </a:r>
                      <a:r>
                        <a:rPr sz="800" dirty="0">
                          <a:latin typeface="Calibri"/>
                          <a:cs typeface="Calibri"/>
                        </a:rPr>
                        <a:t>	</a:t>
                      </a:r>
                      <a:r>
                        <a:rPr sz="800" spc="-50" dirty="0">
                          <a:latin typeface="Calibri"/>
                          <a:cs typeface="Calibri"/>
                        </a:rPr>
                        <a:t>-</a:t>
                      </a:r>
                      <a:endParaRPr sz="8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800">
                        <a:latin typeface="Times New Roman"/>
                        <a:cs typeface="Times New Roman"/>
                      </a:endParaRPr>
                    </a:p>
                    <a:p>
                      <a:pPr algn="ctr">
                        <a:lnSpc>
                          <a:spcPts val="885"/>
                        </a:lnSpc>
                        <a:tabLst>
                          <a:tab pos="539115" algn="l"/>
                        </a:tabLst>
                      </a:pPr>
                      <a:r>
                        <a:rPr sz="800" spc="-50" dirty="0">
                          <a:latin typeface="Calibri"/>
                          <a:cs typeface="Calibri"/>
                        </a:rPr>
                        <a:t>$</a:t>
                      </a:r>
                      <a:r>
                        <a:rPr sz="800" dirty="0">
                          <a:latin typeface="Calibri"/>
                          <a:cs typeface="Calibri"/>
                        </a:rPr>
                        <a:t>	</a:t>
                      </a:r>
                      <a:r>
                        <a:rPr sz="800" spc="-50" dirty="0">
                          <a:latin typeface="Calibri"/>
                          <a:cs typeface="Calibri"/>
                        </a:rPr>
                        <a:t>-</a:t>
                      </a:r>
                      <a:endParaRPr sz="8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800">
                        <a:latin typeface="Times New Roman"/>
                        <a:cs typeface="Times New Roman"/>
                      </a:endParaRPr>
                    </a:p>
                    <a:p>
                      <a:pPr marR="75565" algn="r">
                        <a:lnSpc>
                          <a:spcPts val="885"/>
                        </a:lnSpc>
                        <a:tabLst>
                          <a:tab pos="273050" algn="l"/>
                        </a:tabLst>
                      </a:pPr>
                      <a:r>
                        <a:rPr sz="800" spc="-50" dirty="0">
                          <a:latin typeface="Calibri"/>
                          <a:cs typeface="Calibri"/>
                        </a:rPr>
                        <a:t>$</a:t>
                      </a:r>
                      <a:r>
                        <a:rPr sz="800" dirty="0">
                          <a:latin typeface="Calibri"/>
                          <a:cs typeface="Calibri"/>
                        </a:rPr>
                        <a:t>	</a:t>
                      </a:r>
                      <a:r>
                        <a:rPr sz="800" spc="-10" dirty="0">
                          <a:latin typeface="Calibri"/>
                          <a:cs typeface="Calibri"/>
                        </a:rPr>
                        <a:t>481.975.683</a:t>
                      </a:r>
                      <a:endParaRPr sz="8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800">
                        <a:latin typeface="Times New Roman"/>
                        <a:cs typeface="Times New Roman"/>
                      </a:endParaRPr>
                    </a:p>
                    <a:p>
                      <a:pPr marR="46990" algn="ctr">
                        <a:lnSpc>
                          <a:spcPts val="885"/>
                        </a:lnSpc>
                        <a:tabLst>
                          <a:tab pos="184785" algn="l"/>
                        </a:tabLst>
                      </a:pPr>
                      <a:r>
                        <a:rPr sz="800" spc="-50" dirty="0">
                          <a:latin typeface="Calibri"/>
                          <a:cs typeface="Calibri"/>
                        </a:rPr>
                        <a:t>$</a:t>
                      </a:r>
                      <a:r>
                        <a:rPr sz="800" dirty="0">
                          <a:latin typeface="Calibri"/>
                          <a:cs typeface="Calibri"/>
                        </a:rPr>
                        <a:t>	</a:t>
                      </a:r>
                      <a:r>
                        <a:rPr sz="800" spc="-10" dirty="0">
                          <a:latin typeface="Calibri"/>
                          <a:cs typeface="Calibri"/>
                        </a:rPr>
                        <a:t>37.996.186</a:t>
                      </a:r>
                      <a:endParaRPr sz="8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9845">
                        <a:lnSpc>
                          <a:spcPct val="100000"/>
                        </a:lnSpc>
                        <a:spcBef>
                          <a:spcPts val="25"/>
                        </a:spcBef>
                      </a:pPr>
                      <a:r>
                        <a:rPr sz="800" spc="-50" dirty="0">
                          <a:latin typeface="Calibri"/>
                          <a:cs typeface="Calibri"/>
                        </a:rPr>
                        <a:t>$</a:t>
                      </a:r>
                      <a:endParaRPr sz="800">
                        <a:latin typeface="Calibri"/>
                        <a:cs typeface="Calibri"/>
                      </a:endParaRPr>
                    </a:p>
                    <a:p>
                      <a:pPr marL="8890">
                        <a:lnSpc>
                          <a:spcPts val="885"/>
                        </a:lnSpc>
                        <a:spcBef>
                          <a:spcPts val="5"/>
                        </a:spcBef>
                      </a:pPr>
                      <a:r>
                        <a:rPr sz="800" spc="-50" dirty="0">
                          <a:latin typeface="Calibri"/>
                          <a:cs typeface="Calibri"/>
                        </a:rPr>
                        <a:t>-</a:t>
                      </a:r>
                      <a:endParaRPr sz="800">
                        <a:latin typeface="Calibri"/>
                        <a:cs typeface="Calibri"/>
                      </a:endParaRPr>
                    </a:p>
                  </a:txBody>
                  <a:tcPr marL="0" marR="0" marT="31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800">
                        <a:latin typeface="Times New Roman"/>
                        <a:cs typeface="Times New Roman"/>
                      </a:endParaRPr>
                    </a:p>
                    <a:p>
                      <a:pPr marR="33020" algn="ctr">
                        <a:lnSpc>
                          <a:spcPts val="885"/>
                        </a:lnSpc>
                        <a:tabLst>
                          <a:tab pos="340360" algn="l"/>
                        </a:tabLst>
                      </a:pPr>
                      <a:r>
                        <a:rPr sz="800" spc="-50" dirty="0">
                          <a:latin typeface="Calibri"/>
                          <a:cs typeface="Calibri"/>
                        </a:rPr>
                        <a:t>$</a:t>
                      </a:r>
                      <a:r>
                        <a:rPr sz="800" dirty="0">
                          <a:latin typeface="Calibri"/>
                          <a:cs typeface="Calibri"/>
                        </a:rPr>
                        <a:t>	</a:t>
                      </a:r>
                      <a:r>
                        <a:rPr sz="800" spc="-10" dirty="0">
                          <a:latin typeface="Calibri"/>
                          <a:cs typeface="Calibri"/>
                        </a:rPr>
                        <a:t>519.971.869</a:t>
                      </a:r>
                      <a:endParaRPr sz="8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tcPr>
                </a:tc>
                <a:extLst>
                  <a:ext uri="{0D108BD9-81ED-4DB2-BD59-A6C34878D82A}">
                    <a16:rowId xmlns:a16="http://schemas.microsoft.com/office/drawing/2014/main" val="10002"/>
                  </a:ext>
                </a:extLst>
              </a:tr>
              <a:tr h="250190">
                <a:tc>
                  <a:txBody>
                    <a:bodyPr/>
                    <a:lstStyle/>
                    <a:p>
                      <a:pPr>
                        <a:lnSpc>
                          <a:spcPct val="100000"/>
                        </a:lnSpc>
                        <a:spcBef>
                          <a:spcPts val="70"/>
                        </a:spcBef>
                      </a:pPr>
                      <a:endParaRPr sz="800">
                        <a:latin typeface="Times New Roman"/>
                        <a:cs typeface="Times New Roman"/>
                      </a:endParaRPr>
                    </a:p>
                    <a:p>
                      <a:pPr marL="60325">
                        <a:lnSpc>
                          <a:spcPts val="885"/>
                        </a:lnSpc>
                      </a:pPr>
                      <a:r>
                        <a:rPr sz="800" spc="-10" dirty="0">
                          <a:latin typeface="Calibri"/>
                          <a:cs typeface="Calibri"/>
                        </a:rPr>
                        <a:t>ALIANZA</a:t>
                      </a:r>
                      <a:r>
                        <a:rPr sz="800" spc="20" dirty="0">
                          <a:latin typeface="Calibri"/>
                          <a:cs typeface="Calibri"/>
                        </a:rPr>
                        <a:t> </a:t>
                      </a:r>
                      <a:r>
                        <a:rPr sz="800" spc="-10" dirty="0">
                          <a:latin typeface="Calibri"/>
                          <a:cs typeface="Calibri"/>
                        </a:rPr>
                        <a:t>MEDELLIN</a:t>
                      </a:r>
                      <a:r>
                        <a:rPr sz="800" spc="40" dirty="0">
                          <a:latin typeface="Calibri"/>
                          <a:cs typeface="Calibri"/>
                        </a:rPr>
                        <a:t> </a:t>
                      </a:r>
                      <a:r>
                        <a:rPr sz="800" spc="-10" dirty="0">
                          <a:latin typeface="Calibri"/>
                          <a:cs typeface="Calibri"/>
                        </a:rPr>
                        <a:t>ANTIOQUIA</a:t>
                      </a:r>
                      <a:r>
                        <a:rPr sz="800" spc="25" dirty="0">
                          <a:latin typeface="Calibri"/>
                          <a:cs typeface="Calibri"/>
                        </a:rPr>
                        <a:t> </a:t>
                      </a:r>
                      <a:r>
                        <a:rPr sz="800" dirty="0">
                          <a:latin typeface="Calibri"/>
                          <a:cs typeface="Calibri"/>
                        </a:rPr>
                        <a:t>EPS</a:t>
                      </a:r>
                      <a:r>
                        <a:rPr sz="800" spc="-10" dirty="0">
                          <a:latin typeface="Calibri"/>
                          <a:cs typeface="Calibri"/>
                        </a:rPr>
                        <a:t> S.A.S</a:t>
                      </a:r>
                      <a:endParaRPr sz="8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800">
                        <a:latin typeface="Times New Roman"/>
                        <a:cs typeface="Times New Roman"/>
                      </a:endParaRPr>
                    </a:p>
                    <a:p>
                      <a:pPr marL="28575">
                        <a:lnSpc>
                          <a:spcPts val="885"/>
                        </a:lnSpc>
                        <a:tabLst>
                          <a:tab pos="368935" algn="l"/>
                        </a:tabLst>
                      </a:pPr>
                      <a:r>
                        <a:rPr sz="800" spc="-50" dirty="0">
                          <a:latin typeface="Calibri"/>
                          <a:cs typeface="Calibri"/>
                        </a:rPr>
                        <a:t>$</a:t>
                      </a:r>
                      <a:r>
                        <a:rPr sz="800" dirty="0">
                          <a:latin typeface="Calibri"/>
                          <a:cs typeface="Calibri"/>
                        </a:rPr>
                        <a:t>	</a:t>
                      </a:r>
                      <a:r>
                        <a:rPr sz="800" spc="-10" dirty="0">
                          <a:latin typeface="Calibri"/>
                          <a:cs typeface="Calibri"/>
                        </a:rPr>
                        <a:t>83.543.781</a:t>
                      </a:r>
                      <a:endParaRPr sz="8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800">
                        <a:latin typeface="Times New Roman"/>
                        <a:cs typeface="Times New Roman"/>
                      </a:endParaRPr>
                    </a:p>
                    <a:p>
                      <a:pPr marL="29209">
                        <a:lnSpc>
                          <a:spcPts val="885"/>
                        </a:lnSpc>
                      </a:pPr>
                      <a:r>
                        <a:rPr sz="800" dirty="0">
                          <a:latin typeface="Calibri"/>
                          <a:cs typeface="Calibri"/>
                        </a:rPr>
                        <a:t>$</a:t>
                      </a:r>
                      <a:r>
                        <a:rPr sz="800" spc="240" dirty="0">
                          <a:latin typeface="Calibri"/>
                          <a:cs typeface="Calibri"/>
                        </a:rPr>
                        <a:t>  </a:t>
                      </a:r>
                      <a:r>
                        <a:rPr sz="800" spc="-10" dirty="0">
                          <a:latin typeface="Calibri"/>
                          <a:cs typeface="Calibri"/>
                        </a:rPr>
                        <a:t>27.476.441</a:t>
                      </a:r>
                      <a:endParaRPr sz="8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7620" marR="408940" indent="20955">
                        <a:lnSpc>
                          <a:spcPct val="100000"/>
                        </a:lnSpc>
                      </a:pPr>
                      <a:r>
                        <a:rPr sz="800" spc="-50" dirty="0">
                          <a:latin typeface="Calibri"/>
                          <a:cs typeface="Calibri"/>
                        </a:rPr>
                        <a:t>$</a:t>
                      </a:r>
                      <a:r>
                        <a:rPr sz="800" spc="500" dirty="0">
                          <a:latin typeface="Calibri"/>
                          <a:cs typeface="Calibri"/>
                        </a:rPr>
                        <a:t> </a:t>
                      </a:r>
                      <a:r>
                        <a:rPr sz="800" spc="-10" dirty="0">
                          <a:latin typeface="Calibri"/>
                          <a:cs typeface="Calibri"/>
                        </a:rPr>
                        <a:t>39.219.915</a:t>
                      </a:r>
                      <a:endParaRPr sz="8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800">
                        <a:latin typeface="Times New Roman"/>
                        <a:cs typeface="Times New Roman"/>
                      </a:endParaRPr>
                    </a:p>
                    <a:p>
                      <a:pPr marR="67945" algn="ctr">
                        <a:lnSpc>
                          <a:spcPts val="885"/>
                        </a:lnSpc>
                        <a:tabLst>
                          <a:tab pos="206375" algn="l"/>
                        </a:tabLst>
                      </a:pPr>
                      <a:r>
                        <a:rPr sz="800" spc="-50" dirty="0">
                          <a:latin typeface="Calibri"/>
                          <a:cs typeface="Calibri"/>
                        </a:rPr>
                        <a:t>$</a:t>
                      </a:r>
                      <a:r>
                        <a:rPr sz="800" dirty="0">
                          <a:latin typeface="Calibri"/>
                          <a:cs typeface="Calibri"/>
                        </a:rPr>
                        <a:t>	</a:t>
                      </a:r>
                      <a:r>
                        <a:rPr sz="800" spc="-10" dirty="0">
                          <a:latin typeface="Calibri"/>
                          <a:cs typeface="Calibri"/>
                        </a:rPr>
                        <a:t>24.929.252</a:t>
                      </a:r>
                      <a:endParaRPr sz="8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800">
                        <a:latin typeface="Times New Roman"/>
                        <a:cs typeface="Times New Roman"/>
                      </a:endParaRPr>
                    </a:p>
                    <a:p>
                      <a:pPr marL="20955" algn="ctr">
                        <a:lnSpc>
                          <a:spcPts val="885"/>
                        </a:lnSpc>
                      </a:pPr>
                      <a:r>
                        <a:rPr sz="800" dirty="0">
                          <a:latin typeface="Calibri"/>
                          <a:cs typeface="Calibri"/>
                        </a:rPr>
                        <a:t>$</a:t>
                      </a:r>
                      <a:r>
                        <a:rPr sz="800" spc="160" dirty="0">
                          <a:latin typeface="Calibri"/>
                          <a:cs typeface="Calibri"/>
                        </a:rPr>
                        <a:t>  </a:t>
                      </a:r>
                      <a:r>
                        <a:rPr sz="800" spc="-10" dirty="0">
                          <a:latin typeface="Calibri"/>
                          <a:cs typeface="Calibri"/>
                        </a:rPr>
                        <a:t>74.622.275</a:t>
                      </a:r>
                      <a:endParaRPr sz="8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800">
                        <a:latin typeface="Times New Roman"/>
                        <a:cs typeface="Times New Roman"/>
                      </a:endParaRPr>
                    </a:p>
                    <a:p>
                      <a:pPr marR="84455" algn="r">
                        <a:lnSpc>
                          <a:spcPts val="885"/>
                        </a:lnSpc>
                        <a:tabLst>
                          <a:tab pos="316230" algn="l"/>
                        </a:tabLst>
                      </a:pPr>
                      <a:r>
                        <a:rPr sz="800" spc="-50" dirty="0">
                          <a:latin typeface="Calibri"/>
                          <a:cs typeface="Calibri"/>
                        </a:rPr>
                        <a:t>$</a:t>
                      </a:r>
                      <a:r>
                        <a:rPr sz="800" dirty="0">
                          <a:latin typeface="Calibri"/>
                          <a:cs typeface="Calibri"/>
                        </a:rPr>
                        <a:t>	</a:t>
                      </a:r>
                      <a:r>
                        <a:rPr sz="800" spc="-10" dirty="0">
                          <a:latin typeface="Calibri"/>
                          <a:cs typeface="Calibri"/>
                        </a:rPr>
                        <a:t>28.070.715</a:t>
                      </a:r>
                      <a:endParaRPr sz="8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800">
                        <a:latin typeface="Times New Roman"/>
                        <a:cs typeface="Times New Roman"/>
                      </a:endParaRPr>
                    </a:p>
                    <a:p>
                      <a:pPr marR="46990" algn="ctr">
                        <a:lnSpc>
                          <a:spcPts val="885"/>
                        </a:lnSpc>
                        <a:tabLst>
                          <a:tab pos="184785" algn="l"/>
                        </a:tabLst>
                      </a:pPr>
                      <a:r>
                        <a:rPr sz="800" spc="-50" dirty="0">
                          <a:latin typeface="Calibri"/>
                          <a:cs typeface="Calibri"/>
                        </a:rPr>
                        <a:t>$</a:t>
                      </a:r>
                      <a:r>
                        <a:rPr sz="800" dirty="0">
                          <a:latin typeface="Calibri"/>
                          <a:cs typeface="Calibri"/>
                        </a:rPr>
                        <a:t>	</a:t>
                      </a:r>
                      <a:r>
                        <a:rPr sz="800" spc="-10" dirty="0">
                          <a:latin typeface="Calibri"/>
                          <a:cs typeface="Calibri"/>
                        </a:rPr>
                        <a:t>21.145.139</a:t>
                      </a:r>
                      <a:endParaRPr sz="8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9845">
                        <a:lnSpc>
                          <a:spcPct val="100000"/>
                        </a:lnSpc>
                        <a:spcBef>
                          <a:spcPts val="30"/>
                        </a:spcBef>
                      </a:pPr>
                      <a:r>
                        <a:rPr sz="800" spc="-50" dirty="0">
                          <a:latin typeface="Calibri"/>
                          <a:cs typeface="Calibri"/>
                        </a:rPr>
                        <a:t>$</a:t>
                      </a:r>
                      <a:endParaRPr sz="800">
                        <a:latin typeface="Calibri"/>
                        <a:cs typeface="Calibri"/>
                      </a:endParaRPr>
                    </a:p>
                    <a:p>
                      <a:pPr marL="8890">
                        <a:lnSpc>
                          <a:spcPts val="885"/>
                        </a:lnSpc>
                      </a:pPr>
                      <a:r>
                        <a:rPr sz="800" spc="-50" dirty="0">
                          <a:latin typeface="Calibri"/>
                          <a:cs typeface="Calibri"/>
                        </a:rPr>
                        <a:t>-</a:t>
                      </a:r>
                      <a:endParaRPr sz="800">
                        <a:latin typeface="Calibri"/>
                        <a:cs typeface="Calibri"/>
                      </a:endParaRPr>
                    </a:p>
                  </a:txBody>
                  <a:tcPr marL="0" marR="0" marT="38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800">
                        <a:latin typeface="Times New Roman"/>
                        <a:cs typeface="Times New Roman"/>
                      </a:endParaRPr>
                    </a:p>
                    <a:p>
                      <a:pPr marR="33020" algn="ctr">
                        <a:lnSpc>
                          <a:spcPts val="885"/>
                        </a:lnSpc>
                        <a:tabLst>
                          <a:tab pos="340360" algn="l"/>
                        </a:tabLst>
                      </a:pPr>
                      <a:r>
                        <a:rPr sz="800" spc="-50" dirty="0">
                          <a:latin typeface="Calibri"/>
                          <a:cs typeface="Calibri"/>
                        </a:rPr>
                        <a:t>$</a:t>
                      </a:r>
                      <a:r>
                        <a:rPr sz="800" dirty="0">
                          <a:latin typeface="Calibri"/>
                          <a:cs typeface="Calibri"/>
                        </a:rPr>
                        <a:t>	</a:t>
                      </a:r>
                      <a:r>
                        <a:rPr sz="800" spc="-10" dirty="0">
                          <a:latin typeface="Calibri"/>
                          <a:cs typeface="Calibri"/>
                        </a:rPr>
                        <a:t>299.007.518</a:t>
                      </a:r>
                      <a:endParaRPr sz="8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tcPr>
                </a:tc>
                <a:extLst>
                  <a:ext uri="{0D108BD9-81ED-4DB2-BD59-A6C34878D82A}">
                    <a16:rowId xmlns:a16="http://schemas.microsoft.com/office/drawing/2014/main" val="10003"/>
                  </a:ext>
                </a:extLst>
              </a:tr>
              <a:tr h="250190">
                <a:tc>
                  <a:txBody>
                    <a:bodyPr/>
                    <a:lstStyle/>
                    <a:p>
                      <a:pPr>
                        <a:lnSpc>
                          <a:spcPct val="100000"/>
                        </a:lnSpc>
                        <a:spcBef>
                          <a:spcPts val="70"/>
                        </a:spcBef>
                      </a:pPr>
                      <a:endParaRPr sz="800">
                        <a:latin typeface="Times New Roman"/>
                        <a:cs typeface="Times New Roman"/>
                      </a:endParaRPr>
                    </a:p>
                    <a:p>
                      <a:pPr marL="60325">
                        <a:lnSpc>
                          <a:spcPts val="880"/>
                        </a:lnSpc>
                      </a:pPr>
                      <a:r>
                        <a:rPr sz="800" dirty="0">
                          <a:latin typeface="Calibri"/>
                          <a:cs typeface="Calibri"/>
                        </a:rPr>
                        <a:t>SALUD</a:t>
                      </a:r>
                      <a:r>
                        <a:rPr sz="800" spc="-40" dirty="0">
                          <a:latin typeface="Calibri"/>
                          <a:cs typeface="Calibri"/>
                        </a:rPr>
                        <a:t> </a:t>
                      </a:r>
                      <a:r>
                        <a:rPr sz="800" dirty="0">
                          <a:latin typeface="Calibri"/>
                          <a:cs typeface="Calibri"/>
                        </a:rPr>
                        <a:t>TOTAL</a:t>
                      </a:r>
                      <a:r>
                        <a:rPr sz="800" spc="-30" dirty="0">
                          <a:latin typeface="Calibri"/>
                          <a:cs typeface="Calibri"/>
                        </a:rPr>
                        <a:t> </a:t>
                      </a:r>
                      <a:r>
                        <a:rPr sz="800" spc="-10" dirty="0">
                          <a:latin typeface="Calibri"/>
                          <a:cs typeface="Calibri"/>
                        </a:rPr>
                        <a:t>E.P.S.</a:t>
                      </a:r>
                      <a:endParaRPr sz="8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800">
                        <a:latin typeface="Times New Roman"/>
                        <a:cs typeface="Times New Roman"/>
                      </a:endParaRPr>
                    </a:p>
                    <a:p>
                      <a:pPr marL="28575">
                        <a:lnSpc>
                          <a:spcPts val="880"/>
                        </a:lnSpc>
                        <a:tabLst>
                          <a:tab pos="368935" algn="l"/>
                        </a:tabLst>
                      </a:pPr>
                      <a:r>
                        <a:rPr sz="800" spc="-50" dirty="0">
                          <a:latin typeface="Calibri"/>
                          <a:cs typeface="Calibri"/>
                        </a:rPr>
                        <a:t>$</a:t>
                      </a:r>
                      <a:r>
                        <a:rPr sz="800" dirty="0">
                          <a:latin typeface="Calibri"/>
                          <a:cs typeface="Calibri"/>
                        </a:rPr>
                        <a:t>	</a:t>
                      </a:r>
                      <a:r>
                        <a:rPr sz="800" spc="-10" dirty="0">
                          <a:latin typeface="Calibri"/>
                          <a:cs typeface="Calibri"/>
                        </a:rPr>
                        <a:t>70.990.932</a:t>
                      </a:r>
                      <a:endParaRPr sz="8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800">
                        <a:latin typeface="Times New Roman"/>
                        <a:cs typeface="Times New Roman"/>
                      </a:endParaRPr>
                    </a:p>
                    <a:p>
                      <a:pPr marL="29209">
                        <a:lnSpc>
                          <a:spcPts val="880"/>
                        </a:lnSpc>
                      </a:pPr>
                      <a:r>
                        <a:rPr sz="800" dirty="0">
                          <a:latin typeface="Calibri"/>
                          <a:cs typeface="Calibri"/>
                        </a:rPr>
                        <a:t>$</a:t>
                      </a:r>
                      <a:r>
                        <a:rPr sz="800" spc="240" dirty="0">
                          <a:latin typeface="Calibri"/>
                          <a:cs typeface="Calibri"/>
                        </a:rPr>
                        <a:t>  </a:t>
                      </a:r>
                      <a:r>
                        <a:rPr sz="800" spc="-10" dirty="0">
                          <a:latin typeface="Calibri"/>
                          <a:cs typeface="Calibri"/>
                        </a:rPr>
                        <a:t>17.958.914</a:t>
                      </a:r>
                      <a:endParaRPr sz="8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9209">
                        <a:lnSpc>
                          <a:spcPct val="100000"/>
                        </a:lnSpc>
                        <a:spcBef>
                          <a:spcPts val="25"/>
                        </a:spcBef>
                      </a:pPr>
                      <a:r>
                        <a:rPr sz="800" spc="-50" dirty="0">
                          <a:latin typeface="Calibri"/>
                          <a:cs typeface="Calibri"/>
                        </a:rPr>
                        <a:t>$</a:t>
                      </a:r>
                      <a:endParaRPr sz="800">
                        <a:latin typeface="Calibri"/>
                        <a:cs typeface="Calibri"/>
                      </a:endParaRPr>
                    </a:p>
                    <a:p>
                      <a:pPr marL="7620">
                        <a:lnSpc>
                          <a:spcPts val="880"/>
                        </a:lnSpc>
                        <a:spcBef>
                          <a:spcPts val="5"/>
                        </a:spcBef>
                      </a:pPr>
                      <a:r>
                        <a:rPr sz="800" spc="-10" dirty="0">
                          <a:latin typeface="Calibri"/>
                          <a:cs typeface="Calibri"/>
                        </a:rPr>
                        <a:t>12.350.999</a:t>
                      </a:r>
                      <a:endParaRPr sz="800">
                        <a:latin typeface="Calibri"/>
                        <a:cs typeface="Calibri"/>
                      </a:endParaRPr>
                    </a:p>
                  </a:txBody>
                  <a:tcPr marL="0" marR="0" marT="31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800">
                        <a:latin typeface="Times New Roman"/>
                        <a:cs typeface="Times New Roman"/>
                      </a:endParaRPr>
                    </a:p>
                    <a:p>
                      <a:pPr marR="73660" algn="ctr">
                        <a:lnSpc>
                          <a:spcPts val="880"/>
                        </a:lnSpc>
                        <a:tabLst>
                          <a:tab pos="252095" algn="l"/>
                        </a:tabLst>
                      </a:pPr>
                      <a:r>
                        <a:rPr sz="800" spc="-50" dirty="0">
                          <a:latin typeface="Calibri"/>
                          <a:cs typeface="Calibri"/>
                        </a:rPr>
                        <a:t>$</a:t>
                      </a:r>
                      <a:r>
                        <a:rPr sz="800" dirty="0">
                          <a:latin typeface="Calibri"/>
                          <a:cs typeface="Calibri"/>
                        </a:rPr>
                        <a:t>	</a:t>
                      </a:r>
                      <a:r>
                        <a:rPr sz="800" spc="-10" dirty="0">
                          <a:latin typeface="Calibri"/>
                          <a:cs typeface="Calibri"/>
                        </a:rPr>
                        <a:t>5.248.617</a:t>
                      </a:r>
                      <a:endParaRPr sz="8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800">
                        <a:latin typeface="Times New Roman"/>
                        <a:cs typeface="Times New Roman"/>
                      </a:endParaRPr>
                    </a:p>
                    <a:p>
                      <a:pPr marL="20955" algn="ctr">
                        <a:lnSpc>
                          <a:spcPts val="880"/>
                        </a:lnSpc>
                      </a:pPr>
                      <a:r>
                        <a:rPr sz="800" dirty="0">
                          <a:latin typeface="Calibri"/>
                          <a:cs typeface="Calibri"/>
                        </a:rPr>
                        <a:t>$</a:t>
                      </a:r>
                      <a:r>
                        <a:rPr sz="800" spc="160" dirty="0">
                          <a:latin typeface="Calibri"/>
                          <a:cs typeface="Calibri"/>
                        </a:rPr>
                        <a:t>  </a:t>
                      </a:r>
                      <a:r>
                        <a:rPr sz="800" spc="-10" dirty="0">
                          <a:latin typeface="Calibri"/>
                          <a:cs typeface="Calibri"/>
                        </a:rPr>
                        <a:t>15.114.331</a:t>
                      </a:r>
                      <a:endParaRPr sz="8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800">
                        <a:latin typeface="Times New Roman"/>
                        <a:cs typeface="Times New Roman"/>
                      </a:endParaRPr>
                    </a:p>
                    <a:p>
                      <a:pPr marR="84455" algn="r">
                        <a:lnSpc>
                          <a:spcPts val="880"/>
                        </a:lnSpc>
                        <a:tabLst>
                          <a:tab pos="316230" algn="l"/>
                        </a:tabLst>
                      </a:pPr>
                      <a:r>
                        <a:rPr sz="800" spc="-50" dirty="0">
                          <a:latin typeface="Calibri"/>
                          <a:cs typeface="Calibri"/>
                        </a:rPr>
                        <a:t>$</a:t>
                      </a:r>
                      <a:r>
                        <a:rPr sz="800" dirty="0">
                          <a:latin typeface="Calibri"/>
                          <a:cs typeface="Calibri"/>
                        </a:rPr>
                        <a:t>	</a:t>
                      </a:r>
                      <a:r>
                        <a:rPr sz="800" spc="-10" dirty="0">
                          <a:latin typeface="Calibri"/>
                          <a:cs typeface="Calibri"/>
                        </a:rPr>
                        <a:t>10.935.074</a:t>
                      </a:r>
                      <a:endParaRPr sz="8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800">
                        <a:latin typeface="Times New Roman"/>
                        <a:cs typeface="Times New Roman"/>
                      </a:endParaRPr>
                    </a:p>
                    <a:p>
                      <a:pPr marR="46990" algn="ctr">
                        <a:lnSpc>
                          <a:spcPts val="880"/>
                        </a:lnSpc>
                        <a:tabLst>
                          <a:tab pos="184785" algn="l"/>
                        </a:tabLst>
                      </a:pPr>
                      <a:r>
                        <a:rPr sz="800" spc="-50" dirty="0">
                          <a:latin typeface="Calibri"/>
                          <a:cs typeface="Calibri"/>
                        </a:rPr>
                        <a:t>$</a:t>
                      </a:r>
                      <a:r>
                        <a:rPr sz="800" dirty="0">
                          <a:latin typeface="Calibri"/>
                          <a:cs typeface="Calibri"/>
                        </a:rPr>
                        <a:t>	</a:t>
                      </a:r>
                      <a:r>
                        <a:rPr sz="800" spc="-10" dirty="0">
                          <a:latin typeface="Calibri"/>
                          <a:cs typeface="Calibri"/>
                        </a:rPr>
                        <a:t>19.578.770</a:t>
                      </a:r>
                      <a:endParaRPr sz="8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9845">
                        <a:lnSpc>
                          <a:spcPct val="100000"/>
                        </a:lnSpc>
                        <a:spcBef>
                          <a:spcPts val="25"/>
                        </a:spcBef>
                      </a:pPr>
                      <a:r>
                        <a:rPr sz="800" spc="-50" dirty="0">
                          <a:latin typeface="Calibri"/>
                          <a:cs typeface="Calibri"/>
                        </a:rPr>
                        <a:t>$</a:t>
                      </a:r>
                      <a:endParaRPr sz="800">
                        <a:latin typeface="Calibri"/>
                        <a:cs typeface="Calibri"/>
                      </a:endParaRPr>
                    </a:p>
                    <a:p>
                      <a:pPr marL="8890">
                        <a:lnSpc>
                          <a:spcPts val="880"/>
                        </a:lnSpc>
                        <a:spcBef>
                          <a:spcPts val="5"/>
                        </a:spcBef>
                      </a:pPr>
                      <a:r>
                        <a:rPr sz="800" spc="-50" dirty="0">
                          <a:latin typeface="Calibri"/>
                          <a:cs typeface="Calibri"/>
                        </a:rPr>
                        <a:t>-</a:t>
                      </a:r>
                      <a:endParaRPr sz="800">
                        <a:latin typeface="Calibri"/>
                        <a:cs typeface="Calibri"/>
                      </a:endParaRPr>
                    </a:p>
                  </a:txBody>
                  <a:tcPr marL="0" marR="0" marT="31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800">
                        <a:latin typeface="Times New Roman"/>
                        <a:cs typeface="Times New Roman"/>
                      </a:endParaRPr>
                    </a:p>
                    <a:p>
                      <a:pPr marR="33020" algn="ctr">
                        <a:lnSpc>
                          <a:spcPts val="880"/>
                        </a:lnSpc>
                        <a:tabLst>
                          <a:tab pos="340360" algn="l"/>
                        </a:tabLst>
                      </a:pPr>
                      <a:r>
                        <a:rPr sz="800" spc="-50" dirty="0">
                          <a:latin typeface="Calibri"/>
                          <a:cs typeface="Calibri"/>
                        </a:rPr>
                        <a:t>$</a:t>
                      </a:r>
                      <a:r>
                        <a:rPr sz="800" dirty="0">
                          <a:latin typeface="Calibri"/>
                          <a:cs typeface="Calibri"/>
                        </a:rPr>
                        <a:t>	</a:t>
                      </a:r>
                      <a:r>
                        <a:rPr sz="800" spc="-10" dirty="0">
                          <a:latin typeface="Calibri"/>
                          <a:cs typeface="Calibri"/>
                        </a:rPr>
                        <a:t>152.177.637</a:t>
                      </a:r>
                      <a:endParaRPr sz="8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tcPr>
                </a:tc>
                <a:extLst>
                  <a:ext uri="{0D108BD9-81ED-4DB2-BD59-A6C34878D82A}">
                    <a16:rowId xmlns:a16="http://schemas.microsoft.com/office/drawing/2014/main" val="10004"/>
                  </a:ext>
                </a:extLst>
              </a:tr>
              <a:tr h="250190">
                <a:tc>
                  <a:txBody>
                    <a:bodyPr/>
                    <a:lstStyle/>
                    <a:p>
                      <a:pPr>
                        <a:lnSpc>
                          <a:spcPct val="100000"/>
                        </a:lnSpc>
                        <a:spcBef>
                          <a:spcPts val="70"/>
                        </a:spcBef>
                      </a:pPr>
                      <a:endParaRPr sz="800">
                        <a:latin typeface="Times New Roman"/>
                        <a:cs typeface="Times New Roman"/>
                      </a:endParaRPr>
                    </a:p>
                    <a:p>
                      <a:pPr marL="60325">
                        <a:lnSpc>
                          <a:spcPts val="880"/>
                        </a:lnSpc>
                      </a:pPr>
                      <a:r>
                        <a:rPr sz="800" dirty="0">
                          <a:latin typeface="Calibri"/>
                          <a:cs typeface="Calibri"/>
                        </a:rPr>
                        <a:t>AXA</a:t>
                      </a:r>
                      <a:r>
                        <a:rPr sz="800" spc="-25" dirty="0">
                          <a:latin typeface="Calibri"/>
                          <a:cs typeface="Calibri"/>
                        </a:rPr>
                        <a:t> </a:t>
                      </a:r>
                      <a:r>
                        <a:rPr sz="800" dirty="0">
                          <a:latin typeface="Calibri"/>
                          <a:cs typeface="Calibri"/>
                        </a:rPr>
                        <a:t>COLPATRIA</a:t>
                      </a:r>
                      <a:r>
                        <a:rPr sz="800" spc="130" dirty="0">
                          <a:latin typeface="Calibri"/>
                          <a:cs typeface="Calibri"/>
                        </a:rPr>
                        <a:t> </a:t>
                      </a:r>
                      <a:r>
                        <a:rPr sz="800" dirty="0">
                          <a:latin typeface="Calibri"/>
                          <a:cs typeface="Calibri"/>
                        </a:rPr>
                        <a:t>SEGUROS</a:t>
                      </a:r>
                      <a:r>
                        <a:rPr sz="800" spc="-25" dirty="0">
                          <a:latin typeface="Calibri"/>
                          <a:cs typeface="Calibri"/>
                        </a:rPr>
                        <a:t> S.A</a:t>
                      </a:r>
                      <a:endParaRPr sz="8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800">
                        <a:latin typeface="Times New Roman"/>
                        <a:cs typeface="Times New Roman"/>
                      </a:endParaRPr>
                    </a:p>
                    <a:p>
                      <a:pPr marL="28575">
                        <a:lnSpc>
                          <a:spcPts val="880"/>
                        </a:lnSpc>
                        <a:tabLst>
                          <a:tab pos="368935" algn="l"/>
                        </a:tabLst>
                      </a:pPr>
                      <a:r>
                        <a:rPr sz="800" spc="-50" dirty="0">
                          <a:latin typeface="Calibri"/>
                          <a:cs typeface="Calibri"/>
                        </a:rPr>
                        <a:t>$</a:t>
                      </a:r>
                      <a:r>
                        <a:rPr sz="800" dirty="0">
                          <a:latin typeface="Calibri"/>
                          <a:cs typeface="Calibri"/>
                        </a:rPr>
                        <a:t>	</a:t>
                      </a:r>
                      <a:r>
                        <a:rPr sz="800" spc="-10" dirty="0">
                          <a:latin typeface="Calibri"/>
                          <a:cs typeface="Calibri"/>
                        </a:rPr>
                        <a:t>11.671.654</a:t>
                      </a:r>
                      <a:endParaRPr sz="8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800">
                        <a:latin typeface="Times New Roman"/>
                        <a:cs typeface="Times New Roman"/>
                      </a:endParaRPr>
                    </a:p>
                    <a:p>
                      <a:pPr marL="29209">
                        <a:lnSpc>
                          <a:spcPts val="880"/>
                        </a:lnSpc>
                        <a:tabLst>
                          <a:tab pos="593090" algn="l"/>
                        </a:tabLst>
                      </a:pPr>
                      <a:r>
                        <a:rPr sz="800" spc="-50" dirty="0">
                          <a:latin typeface="Calibri"/>
                          <a:cs typeface="Calibri"/>
                        </a:rPr>
                        <a:t>$</a:t>
                      </a:r>
                      <a:r>
                        <a:rPr sz="800" dirty="0">
                          <a:latin typeface="Calibri"/>
                          <a:cs typeface="Calibri"/>
                        </a:rPr>
                        <a:t>	</a:t>
                      </a:r>
                      <a:r>
                        <a:rPr sz="800" spc="-50" dirty="0">
                          <a:latin typeface="Calibri"/>
                          <a:cs typeface="Calibri"/>
                        </a:rPr>
                        <a:t>-</a:t>
                      </a:r>
                      <a:endParaRPr sz="8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7620" marR="536575" indent="20955">
                        <a:lnSpc>
                          <a:spcPct val="100000"/>
                        </a:lnSpc>
                      </a:pPr>
                      <a:r>
                        <a:rPr sz="800" spc="-50" dirty="0">
                          <a:latin typeface="Calibri"/>
                          <a:cs typeface="Calibri"/>
                        </a:rPr>
                        <a:t>$</a:t>
                      </a:r>
                      <a:r>
                        <a:rPr sz="800" spc="500" dirty="0">
                          <a:latin typeface="Calibri"/>
                          <a:cs typeface="Calibri"/>
                        </a:rPr>
                        <a:t> </a:t>
                      </a:r>
                      <a:r>
                        <a:rPr sz="800" spc="-10" dirty="0">
                          <a:latin typeface="Calibri"/>
                          <a:cs typeface="Calibri"/>
                        </a:rPr>
                        <a:t>807.764</a:t>
                      </a:r>
                      <a:endParaRPr sz="8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800">
                        <a:latin typeface="Times New Roman"/>
                        <a:cs typeface="Times New Roman"/>
                      </a:endParaRPr>
                    </a:p>
                    <a:p>
                      <a:pPr marR="73660" algn="ctr">
                        <a:lnSpc>
                          <a:spcPts val="880"/>
                        </a:lnSpc>
                        <a:tabLst>
                          <a:tab pos="252095" algn="l"/>
                        </a:tabLst>
                      </a:pPr>
                      <a:r>
                        <a:rPr sz="800" spc="-50" dirty="0">
                          <a:latin typeface="Calibri"/>
                          <a:cs typeface="Calibri"/>
                        </a:rPr>
                        <a:t>$</a:t>
                      </a:r>
                      <a:r>
                        <a:rPr sz="800" dirty="0">
                          <a:latin typeface="Calibri"/>
                          <a:cs typeface="Calibri"/>
                        </a:rPr>
                        <a:t>	</a:t>
                      </a:r>
                      <a:r>
                        <a:rPr sz="800" spc="-10" dirty="0">
                          <a:latin typeface="Calibri"/>
                          <a:cs typeface="Calibri"/>
                        </a:rPr>
                        <a:t>7.300.463</a:t>
                      </a:r>
                      <a:endParaRPr sz="8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800">
                        <a:latin typeface="Times New Roman"/>
                        <a:cs typeface="Times New Roman"/>
                      </a:endParaRPr>
                    </a:p>
                    <a:p>
                      <a:pPr marL="20955" algn="ctr">
                        <a:lnSpc>
                          <a:spcPts val="880"/>
                        </a:lnSpc>
                      </a:pPr>
                      <a:r>
                        <a:rPr sz="800" dirty="0">
                          <a:latin typeface="Calibri"/>
                          <a:cs typeface="Calibri"/>
                        </a:rPr>
                        <a:t>$</a:t>
                      </a:r>
                      <a:r>
                        <a:rPr sz="800" spc="160" dirty="0">
                          <a:latin typeface="Calibri"/>
                          <a:cs typeface="Calibri"/>
                        </a:rPr>
                        <a:t>  </a:t>
                      </a:r>
                      <a:r>
                        <a:rPr sz="800" spc="-10" dirty="0">
                          <a:latin typeface="Calibri"/>
                          <a:cs typeface="Calibri"/>
                        </a:rPr>
                        <a:t>14.758.361</a:t>
                      </a:r>
                      <a:endParaRPr sz="8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800">
                        <a:latin typeface="Times New Roman"/>
                        <a:cs typeface="Times New Roman"/>
                      </a:endParaRPr>
                    </a:p>
                    <a:p>
                      <a:pPr marR="84455" algn="r">
                        <a:lnSpc>
                          <a:spcPts val="880"/>
                        </a:lnSpc>
                        <a:tabLst>
                          <a:tab pos="316230" algn="l"/>
                        </a:tabLst>
                      </a:pPr>
                      <a:r>
                        <a:rPr sz="800" spc="-50" dirty="0">
                          <a:latin typeface="Calibri"/>
                          <a:cs typeface="Calibri"/>
                        </a:rPr>
                        <a:t>$</a:t>
                      </a:r>
                      <a:r>
                        <a:rPr sz="800" dirty="0">
                          <a:latin typeface="Calibri"/>
                          <a:cs typeface="Calibri"/>
                        </a:rPr>
                        <a:t>	</a:t>
                      </a:r>
                      <a:r>
                        <a:rPr sz="800" spc="-10" dirty="0">
                          <a:latin typeface="Calibri"/>
                          <a:cs typeface="Calibri"/>
                        </a:rPr>
                        <a:t>48.195.841</a:t>
                      </a:r>
                      <a:endParaRPr sz="8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800">
                        <a:latin typeface="Times New Roman"/>
                        <a:cs typeface="Times New Roman"/>
                      </a:endParaRPr>
                    </a:p>
                    <a:p>
                      <a:pPr marR="46990" algn="ctr">
                        <a:lnSpc>
                          <a:spcPts val="880"/>
                        </a:lnSpc>
                        <a:tabLst>
                          <a:tab pos="184785" algn="l"/>
                        </a:tabLst>
                      </a:pPr>
                      <a:r>
                        <a:rPr sz="800" spc="-50" dirty="0">
                          <a:latin typeface="Calibri"/>
                          <a:cs typeface="Calibri"/>
                        </a:rPr>
                        <a:t>$</a:t>
                      </a:r>
                      <a:r>
                        <a:rPr sz="800" dirty="0">
                          <a:latin typeface="Calibri"/>
                          <a:cs typeface="Calibri"/>
                        </a:rPr>
                        <a:t>	</a:t>
                      </a:r>
                      <a:r>
                        <a:rPr sz="800" spc="-10" dirty="0">
                          <a:latin typeface="Calibri"/>
                          <a:cs typeface="Calibri"/>
                        </a:rPr>
                        <a:t>26.511.214</a:t>
                      </a:r>
                      <a:endParaRPr sz="8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9845">
                        <a:lnSpc>
                          <a:spcPct val="100000"/>
                        </a:lnSpc>
                        <a:spcBef>
                          <a:spcPts val="30"/>
                        </a:spcBef>
                      </a:pPr>
                      <a:r>
                        <a:rPr sz="800" spc="-50" dirty="0">
                          <a:latin typeface="Calibri"/>
                          <a:cs typeface="Calibri"/>
                        </a:rPr>
                        <a:t>$</a:t>
                      </a:r>
                      <a:endParaRPr sz="800">
                        <a:latin typeface="Calibri"/>
                        <a:cs typeface="Calibri"/>
                      </a:endParaRPr>
                    </a:p>
                    <a:p>
                      <a:pPr marL="8890">
                        <a:lnSpc>
                          <a:spcPts val="880"/>
                        </a:lnSpc>
                      </a:pPr>
                      <a:r>
                        <a:rPr sz="800" spc="-50" dirty="0">
                          <a:latin typeface="Calibri"/>
                          <a:cs typeface="Calibri"/>
                        </a:rPr>
                        <a:t>-</a:t>
                      </a:r>
                      <a:endParaRPr sz="800">
                        <a:latin typeface="Calibri"/>
                        <a:cs typeface="Calibri"/>
                      </a:endParaRPr>
                    </a:p>
                  </a:txBody>
                  <a:tcPr marL="0" marR="0" marT="38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800">
                        <a:latin typeface="Times New Roman"/>
                        <a:cs typeface="Times New Roman"/>
                      </a:endParaRPr>
                    </a:p>
                    <a:p>
                      <a:pPr marR="33020" algn="ctr">
                        <a:lnSpc>
                          <a:spcPts val="880"/>
                        </a:lnSpc>
                        <a:tabLst>
                          <a:tab pos="340360" algn="l"/>
                        </a:tabLst>
                      </a:pPr>
                      <a:r>
                        <a:rPr sz="800" spc="-50" dirty="0">
                          <a:latin typeface="Calibri"/>
                          <a:cs typeface="Calibri"/>
                        </a:rPr>
                        <a:t>$</a:t>
                      </a:r>
                      <a:r>
                        <a:rPr sz="800" dirty="0">
                          <a:latin typeface="Calibri"/>
                          <a:cs typeface="Calibri"/>
                        </a:rPr>
                        <a:t>	</a:t>
                      </a:r>
                      <a:r>
                        <a:rPr sz="800" spc="-10" dirty="0">
                          <a:latin typeface="Calibri"/>
                          <a:cs typeface="Calibri"/>
                        </a:rPr>
                        <a:t>109.245.297</a:t>
                      </a:r>
                      <a:endParaRPr sz="8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tcPr>
                </a:tc>
                <a:extLst>
                  <a:ext uri="{0D108BD9-81ED-4DB2-BD59-A6C34878D82A}">
                    <a16:rowId xmlns:a16="http://schemas.microsoft.com/office/drawing/2014/main" val="10005"/>
                  </a:ext>
                </a:extLst>
              </a:tr>
              <a:tr h="250190">
                <a:tc>
                  <a:txBody>
                    <a:bodyPr/>
                    <a:lstStyle/>
                    <a:p>
                      <a:pPr>
                        <a:lnSpc>
                          <a:spcPct val="100000"/>
                        </a:lnSpc>
                        <a:spcBef>
                          <a:spcPts val="70"/>
                        </a:spcBef>
                      </a:pPr>
                      <a:endParaRPr sz="800">
                        <a:latin typeface="Times New Roman"/>
                        <a:cs typeface="Times New Roman"/>
                      </a:endParaRPr>
                    </a:p>
                    <a:p>
                      <a:pPr marL="60325">
                        <a:lnSpc>
                          <a:spcPts val="880"/>
                        </a:lnSpc>
                      </a:pPr>
                      <a:r>
                        <a:rPr sz="800" spc="-10" dirty="0">
                          <a:latin typeface="Calibri"/>
                          <a:cs typeface="Calibri"/>
                        </a:rPr>
                        <a:t>CONSORCIO</a:t>
                      </a:r>
                      <a:r>
                        <a:rPr sz="800" spc="-25" dirty="0">
                          <a:latin typeface="Calibri"/>
                          <a:cs typeface="Calibri"/>
                        </a:rPr>
                        <a:t> </a:t>
                      </a:r>
                      <a:r>
                        <a:rPr sz="800" dirty="0">
                          <a:latin typeface="Calibri"/>
                          <a:cs typeface="Calibri"/>
                        </a:rPr>
                        <a:t>FONDO DE</a:t>
                      </a:r>
                      <a:r>
                        <a:rPr sz="800" spc="-10" dirty="0">
                          <a:latin typeface="Calibri"/>
                          <a:cs typeface="Calibri"/>
                        </a:rPr>
                        <a:t> ATENCION</a:t>
                      </a:r>
                      <a:r>
                        <a:rPr sz="800" spc="-15" dirty="0">
                          <a:latin typeface="Calibri"/>
                          <a:cs typeface="Calibri"/>
                        </a:rPr>
                        <a:t> </a:t>
                      </a:r>
                      <a:r>
                        <a:rPr sz="800" dirty="0">
                          <a:latin typeface="Calibri"/>
                          <a:cs typeface="Calibri"/>
                        </a:rPr>
                        <a:t>EN</a:t>
                      </a:r>
                      <a:r>
                        <a:rPr sz="800" spc="-10" dirty="0">
                          <a:latin typeface="Calibri"/>
                          <a:cs typeface="Calibri"/>
                        </a:rPr>
                        <a:t> </a:t>
                      </a:r>
                      <a:r>
                        <a:rPr sz="800" dirty="0">
                          <a:latin typeface="Calibri"/>
                          <a:cs typeface="Calibri"/>
                        </a:rPr>
                        <a:t>SALUD</a:t>
                      </a:r>
                      <a:r>
                        <a:rPr sz="800" spc="10" dirty="0">
                          <a:latin typeface="Calibri"/>
                          <a:cs typeface="Calibri"/>
                        </a:rPr>
                        <a:t> </a:t>
                      </a:r>
                      <a:r>
                        <a:rPr sz="800" dirty="0">
                          <a:latin typeface="Calibri"/>
                          <a:cs typeface="Calibri"/>
                        </a:rPr>
                        <a:t>PPL</a:t>
                      </a:r>
                      <a:r>
                        <a:rPr sz="800" spc="-25" dirty="0">
                          <a:latin typeface="Calibri"/>
                          <a:cs typeface="Calibri"/>
                        </a:rPr>
                        <a:t> </a:t>
                      </a:r>
                      <a:r>
                        <a:rPr sz="800" spc="-20" dirty="0">
                          <a:latin typeface="Calibri"/>
                          <a:cs typeface="Calibri"/>
                        </a:rPr>
                        <a:t>2017</a:t>
                      </a:r>
                      <a:endParaRPr sz="8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800">
                        <a:latin typeface="Times New Roman"/>
                        <a:cs typeface="Times New Roman"/>
                      </a:endParaRPr>
                    </a:p>
                    <a:p>
                      <a:pPr marL="28575">
                        <a:lnSpc>
                          <a:spcPts val="880"/>
                        </a:lnSpc>
                        <a:tabLst>
                          <a:tab pos="412115" algn="l"/>
                        </a:tabLst>
                      </a:pPr>
                      <a:r>
                        <a:rPr sz="800" spc="-50" dirty="0">
                          <a:latin typeface="Calibri"/>
                          <a:cs typeface="Calibri"/>
                        </a:rPr>
                        <a:t>$</a:t>
                      </a:r>
                      <a:r>
                        <a:rPr sz="800" dirty="0">
                          <a:latin typeface="Calibri"/>
                          <a:cs typeface="Calibri"/>
                        </a:rPr>
                        <a:t>	</a:t>
                      </a:r>
                      <a:r>
                        <a:rPr sz="800" spc="-10" dirty="0">
                          <a:latin typeface="Calibri"/>
                          <a:cs typeface="Calibri"/>
                        </a:rPr>
                        <a:t>1.374.733</a:t>
                      </a:r>
                      <a:endParaRPr sz="8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800">
                        <a:latin typeface="Times New Roman"/>
                        <a:cs typeface="Times New Roman"/>
                      </a:endParaRPr>
                    </a:p>
                    <a:p>
                      <a:pPr marL="29209">
                        <a:lnSpc>
                          <a:spcPts val="880"/>
                        </a:lnSpc>
                      </a:pPr>
                      <a:r>
                        <a:rPr sz="800" dirty="0">
                          <a:latin typeface="Calibri"/>
                          <a:cs typeface="Calibri"/>
                        </a:rPr>
                        <a:t>$</a:t>
                      </a:r>
                      <a:r>
                        <a:rPr sz="800" spc="240" dirty="0">
                          <a:latin typeface="Calibri"/>
                          <a:cs typeface="Calibri"/>
                        </a:rPr>
                        <a:t>  </a:t>
                      </a:r>
                      <a:r>
                        <a:rPr sz="800" spc="-10" dirty="0">
                          <a:latin typeface="Calibri"/>
                          <a:cs typeface="Calibri"/>
                        </a:rPr>
                        <a:t>20.049.584</a:t>
                      </a:r>
                      <a:endParaRPr sz="8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9209">
                        <a:lnSpc>
                          <a:spcPct val="100000"/>
                        </a:lnSpc>
                        <a:spcBef>
                          <a:spcPts val="30"/>
                        </a:spcBef>
                      </a:pPr>
                      <a:r>
                        <a:rPr sz="800" spc="-50" dirty="0">
                          <a:latin typeface="Calibri"/>
                          <a:cs typeface="Calibri"/>
                        </a:rPr>
                        <a:t>$</a:t>
                      </a:r>
                      <a:endParaRPr sz="800">
                        <a:latin typeface="Calibri"/>
                        <a:cs typeface="Calibri"/>
                      </a:endParaRPr>
                    </a:p>
                    <a:p>
                      <a:pPr marL="7620">
                        <a:lnSpc>
                          <a:spcPts val="880"/>
                        </a:lnSpc>
                      </a:pPr>
                      <a:r>
                        <a:rPr sz="800" spc="-10" dirty="0">
                          <a:latin typeface="Calibri"/>
                          <a:cs typeface="Calibri"/>
                        </a:rPr>
                        <a:t>20.365.931</a:t>
                      </a:r>
                      <a:endParaRPr sz="800">
                        <a:latin typeface="Calibri"/>
                        <a:cs typeface="Calibri"/>
                      </a:endParaRPr>
                    </a:p>
                  </a:txBody>
                  <a:tcPr marL="0" marR="0" marT="38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800">
                        <a:latin typeface="Times New Roman"/>
                        <a:cs typeface="Times New Roman"/>
                      </a:endParaRPr>
                    </a:p>
                    <a:p>
                      <a:pPr marR="73660" algn="ctr">
                        <a:lnSpc>
                          <a:spcPts val="880"/>
                        </a:lnSpc>
                        <a:tabLst>
                          <a:tab pos="252095" algn="l"/>
                        </a:tabLst>
                      </a:pPr>
                      <a:r>
                        <a:rPr sz="800" spc="-50" dirty="0">
                          <a:latin typeface="Calibri"/>
                          <a:cs typeface="Calibri"/>
                        </a:rPr>
                        <a:t>$</a:t>
                      </a:r>
                      <a:r>
                        <a:rPr sz="800" dirty="0">
                          <a:latin typeface="Calibri"/>
                          <a:cs typeface="Calibri"/>
                        </a:rPr>
                        <a:t>	</a:t>
                      </a:r>
                      <a:r>
                        <a:rPr sz="800" spc="-10" dirty="0">
                          <a:latin typeface="Calibri"/>
                          <a:cs typeface="Calibri"/>
                        </a:rPr>
                        <a:t>2.680.567</a:t>
                      </a:r>
                      <a:endParaRPr sz="8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800">
                        <a:latin typeface="Times New Roman"/>
                        <a:cs typeface="Times New Roman"/>
                      </a:endParaRPr>
                    </a:p>
                    <a:p>
                      <a:pPr marL="20955" algn="ctr">
                        <a:lnSpc>
                          <a:spcPts val="880"/>
                        </a:lnSpc>
                      </a:pPr>
                      <a:r>
                        <a:rPr sz="800" dirty="0">
                          <a:latin typeface="Calibri"/>
                          <a:cs typeface="Calibri"/>
                        </a:rPr>
                        <a:t>$</a:t>
                      </a:r>
                      <a:r>
                        <a:rPr sz="800" spc="160" dirty="0">
                          <a:latin typeface="Calibri"/>
                          <a:cs typeface="Calibri"/>
                        </a:rPr>
                        <a:t>  </a:t>
                      </a:r>
                      <a:r>
                        <a:rPr sz="800" spc="-10" dirty="0">
                          <a:latin typeface="Calibri"/>
                          <a:cs typeface="Calibri"/>
                        </a:rPr>
                        <a:t>14.297.485</a:t>
                      </a:r>
                      <a:endParaRPr sz="8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800">
                        <a:latin typeface="Times New Roman"/>
                        <a:cs typeface="Times New Roman"/>
                      </a:endParaRPr>
                    </a:p>
                    <a:p>
                      <a:pPr marR="84455" algn="r">
                        <a:lnSpc>
                          <a:spcPts val="880"/>
                        </a:lnSpc>
                        <a:tabLst>
                          <a:tab pos="316230" algn="l"/>
                        </a:tabLst>
                      </a:pPr>
                      <a:r>
                        <a:rPr sz="800" spc="-50" dirty="0">
                          <a:latin typeface="Calibri"/>
                          <a:cs typeface="Calibri"/>
                        </a:rPr>
                        <a:t>$</a:t>
                      </a:r>
                      <a:r>
                        <a:rPr sz="800" dirty="0">
                          <a:latin typeface="Calibri"/>
                          <a:cs typeface="Calibri"/>
                        </a:rPr>
                        <a:t>	</a:t>
                      </a:r>
                      <a:r>
                        <a:rPr sz="800" spc="-10" dirty="0">
                          <a:latin typeface="Calibri"/>
                          <a:cs typeface="Calibri"/>
                        </a:rPr>
                        <a:t>22.062.673</a:t>
                      </a:r>
                      <a:endParaRPr sz="8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800">
                        <a:latin typeface="Times New Roman"/>
                        <a:cs typeface="Times New Roman"/>
                      </a:endParaRPr>
                    </a:p>
                    <a:p>
                      <a:pPr marR="46990" algn="ctr">
                        <a:lnSpc>
                          <a:spcPts val="880"/>
                        </a:lnSpc>
                        <a:tabLst>
                          <a:tab pos="184785" algn="l"/>
                        </a:tabLst>
                      </a:pPr>
                      <a:r>
                        <a:rPr sz="800" spc="-50" dirty="0">
                          <a:latin typeface="Calibri"/>
                          <a:cs typeface="Calibri"/>
                        </a:rPr>
                        <a:t>$</a:t>
                      </a:r>
                      <a:r>
                        <a:rPr sz="800" dirty="0">
                          <a:latin typeface="Calibri"/>
                          <a:cs typeface="Calibri"/>
                        </a:rPr>
                        <a:t>	</a:t>
                      </a:r>
                      <a:r>
                        <a:rPr sz="800" spc="-10" dirty="0">
                          <a:latin typeface="Calibri"/>
                          <a:cs typeface="Calibri"/>
                        </a:rPr>
                        <a:t>16.822.192</a:t>
                      </a:r>
                      <a:endParaRPr sz="8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9845">
                        <a:lnSpc>
                          <a:spcPct val="100000"/>
                        </a:lnSpc>
                        <a:spcBef>
                          <a:spcPts val="30"/>
                        </a:spcBef>
                      </a:pPr>
                      <a:r>
                        <a:rPr sz="800" spc="-50" dirty="0">
                          <a:latin typeface="Calibri"/>
                          <a:cs typeface="Calibri"/>
                        </a:rPr>
                        <a:t>$</a:t>
                      </a:r>
                      <a:endParaRPr sz="800">
                        <a:latin typeface="Calibri"/>
                        <a:cs typeface="Calibri"/>
                      </a:endParaRPr>
                    </a:p>
                    <a:p>
                      <a:pPr marL="8890">
                        <a:lnSpc>
                          <a:spcPts val="880"/>
                        </a:lnSpc>
                      </a:pPr>
                      <a:r>
                        <a:rPr sz="800" spc="-50" dirty="0">
                          <a:latin typeface="Calibri"/>
                          <a:cs typeface="Calibri"/>
                        </a:rPr>
                        <a:t>-</a:t>
                      </a:r>
                      <a:endParaRPr sz="800">
                        <a:latin typeface="Calibri"/>
                        <a:cs typeface="Calibri"/>
                      </a:endParaRPr>
                    </a:p>
                  </a:txBody>
                  <a:tcPr marL="0" marR="0" marT="38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800">
                        <a:latin typeface="Times New Roman"/>
                        <a:cs typeface="Times New Roman"/>
                      </a:endParaRPr>
                    </a:p>
                    <a:p>
                      <a:pPr marR="17780" algn="ctr">
                        <a:lnSpc>
                          <a:spcPts val="880"/>
                        </a:lnSpc>
                        <a:tabLst>
                          <a:tab pos="407034" algn="l"/>
                        </a:tabLst>
                      </a:pPr>
                      <a:r>
                        <a:rPr sz="800" spc="-50" dirty="0">
                          <a:latin typeface="Calibri"/>
                          <a:cs typeface="Calibri"/>
                        </a:rPr>
                        <a:t>$</a:t>
                      </a:r>
                      <a:r>
                        <a:rPr sz="800" dirty="0">
                          <a:latin typeface="Calibri"/>
                          <a:cs typeface="Calibri"/>
                        </a:rPr>
                        <a:t>	</a:t>
                      </a:r>
                      <a:r>
                        <a:rPr sz="800" spc="-10" dirty="0">
                          <a:latin typeface="Calibri"/>
                          <a:cs typeface="Calibri"/>
                        </a:rPr>
                        <a:t>97.653.165</a:t>
                      </a:r>
                      <a:endParaRPr sz="8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tcPr>
                </a:tc>
                <a:extLst>
                  <a:ext uri="{0D108BD9-81ED-4DB2-BD59-A6C34878D82A}">
                    <a16:rowId xmlns:a16="http://schemas.microsoft.com/office/drawing/2014/main" val="10006"/>
                  </a:ext>
                </a:extLst>
              </a:tr>
              <a:tr h="250190">
                <a:tc>
                  <a:txBody>
                    <a:bodyPr/>
                    <a:lstStyle/>
                    <a:p>
                      <a:pPr>
                        <a:lnSpc>
                          <a:spcPct val="100000"/>
                        </a:lnSpc>
                        <a:spcBef>
                          <a:spcPts val="70"/>
                        </a:spcBef>
                      </a:pPr>
                      <a:endParaRPr sz="800">
                        <a:latin typeface="Times New Roman"/>
                        <a:cs typeface="Times New Roman"/>
                      </a:endParaRPr>
                    </a:p>
                    <a:p>
                      <a:pPr marL="60325">
                        <a:lnSpc>
                          <a:spcPts val="880"/>
                        </a:lnSpc>
                      </a:pPr>
                      <a:r>
                        <a:rPr sz="800" spc="-10" dirty="0">
                          <a:latin typeface="Calibri"/>
                          <a:cs typeface="Calibri"/>
                        </a:rPr>
                        <a:t>MUNDIAL</a:t>
                      </a:r>
                      <a:r>
                        <a:rPr sz="800" spc="25" dirty="0">
                          <a:latin typeface="Calibri"/>
                          <a:cs typeface="Calibri"/>
                        </a:rPr>
                        <a:t> </a:t>
                      </a:r>
                      <a:r>
                        <a:rPr sz="800" dirty="0">
                          <a:latin typeface="Calibri"/>
                          <a:cs typeface="Calibri"/>
                        </a:rPr>
                        <a:t>DE</a:t>
                      </a:r>
                      <a:r>
                        <a:rPr sz="800" spc="-45" dirty="0">
                          <a:latin typeface="Calibri"/>
                          <a:cs typeface="Calibri"/>
                        </a:rPr>
                        <a:t> </a:t>
                      </a:r>
                      <a:r>
                        <a:rPr sz="800" dirty="0">
                          <a:latin typeface="Calibri"/>
                          <a:cs typeface="Calibri"/>
                        </a:rPr>
                        <a:t>SEGUROS</a:t>
                      </a:r>
                      <a:r>
                        <a:rPr sz="800" spc="-20" dirty="0">
                          <a:latin typeface="Calibri"/>
                          <a:cs typeface="Calibri"/>
                        </a:rPr>
                        <a:t> S.A.</a:t>
                      </a:r>
                      <a:endParaRPr sz="8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800">
                        <a:latin typeface="Times New Roman"/>
                        <a:cs typeface="Times New Roman"/>
                      </a:endParaRPr>
                    </a:p>
                    <a:p>
                      <a:pPr marL="28575">
                        <a:lnSpc>
                          <a:spcPts val="880"/>
                        </a:lnSpc>
                        <a:tabLst>
                          <a:tab pos="412115" algn="l"/>
                        </a:tabLst>
                      </a:pPr>
                      <a:r>
                        <a:rPr sz="800" spc="-50" dirty="0">
                          <a:latin typeface="Calibri"/>
                          <a:cs typeface="Calibri"/>
                        </a:rPr>
                        <a:t>$</a:t>
                      </a:r>
                      <a:r>
                        <a:rPr sz="800" dirty="0">
                          <a:latin typeface="Calibri"/>
                          <a:cs typeface="Calibri"/>
                        </a:rPr>
                        <a:t>	</a:t>
                      </a:r>
                      <a:r>
                        <a:rPr sz="800" spc="-10" dirty="0">
                          <a:latin typeface="Calibri"/>
                          <a:cs typeface="Calibri"/>
                        </a:rPr>
                        <a:t>5.433.925</a:t>
                      </a:r>
                      <a:endParaRPr sz="8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800">
                        <a:latin typeface="Times New Roman"/>
                        <a:cs typeface="Times New Roman"/>
                      </a:endParaRPr>
                    </a:p>
                    <a:p>
                      <a:pPr marL="29209">
                        <a:lnSpc>
                          <a:spcPts val="880"/>
                        </a:lnSpc>
                        <a:tabLst>
                          <a:tab pos="593090" algn="l"/>
                        </a:tabLst>
                      </a:pPr>
                      <a:r>
                        <a:rPr sz="800" spc="-50" dirty="0">
                          <a:latin typeface="Calibri"/>
                          <a:cs typeface="Calibri"/>
                        </a:rPr>
                        <a:t>$</a:t>
                      </a:r>
                      <a:r>
                        <a:rPr sz="800" dirty="0">
                          <a:latin typeface="Calibri"/>
                          <a:cs typeface="Calibri"/>
                        </a:rPr>
                        <a:t>	</a:t>
                      </a:r>
                      <a:r>
                        <a:rPr sz="800" spc="-50" dirty="0">
                          <a:latin typeface="Calibri"/>
                          <a:cs typeface="Calibri"/>
                        </a:rPr>
                        <a:t>-</a:t>
                      </a:r>
                      <a:endParaRPr sz="8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7620" marR="408940" indent="20955">
                        <a:lnSpc>
                          <a:spcPct val="100000"/>
                        </a:lnSpc>
                      </a:pPr>
                      <a:r>
                        <a:rPr sz="800" spc="-50" dirty="0">
                          <a:latin typeface="Calibri"/>
                          <a:cs typeface="Calibri"/>
                        </a:rPr>
                        <a:t>$</a:t>
                      </a:r>
                      <a:r>
                        <a:rPr sz="800" spc="500" dirty="0">
                          <a:latin typeface="Calibri"/>
                          <a:cs typeface="Calibri"/>
                        </a:rPr>
                        <a:t> </a:t>
                      </a:r>
                      <a:r>
                        <a:rPr sz="800" spc="-10" dirty="0">
                          <a:latin typeface="Calibri"/>
                          <a:cs typeface="Calibri"/>
                        </a:rPr>
                        <a:t>11.654.363</a:t>
                      </a:r>
                      <a:endParaRPr sz="8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800">
                        <a:latin typeface="Times New Roman"/>
                        <a:cs typeface="Times New Roman"/>
                      </a:endParaRPr>
                    </a:p>
                    <a:p>
                      <a:pPr marR="73660" algn="ctr">
                        <a:lnSpc>
                          <a:spcPts val="880"/>
                        </a:lnSpc>
                        <a:tabLst>
                          <a:tab pos="252095" algn="l"/>
                        </a:tabLst>
                      </a:pPr>
                      <a:r>
                        <a:rPr sz="800" spc="-50" dirty="0">
                          <a:latin typeface="Calibri"/>
                          <a:cs typeface="Calibri"/>
                        </a:rPr>
                        <a:t>$</a:t>
                      </a:r>
                      <a:r>
                        <a:rPr sz="800" dirty="0">
                          <a:latin typeface="Calibri"/>
                          <a:cs typeface="Calibri"/>
                        </a:rPr>
                        <a:t>	</a:t>
                      </a:r>
                      <a:r>
                        <a:rPr sz="800" spc="-10" dirty="0">
                          <a:latin typeface="Calibri"/>
                          <a:cs typeface="Calibri"/>
                        </a:rPr>
                        <a:t>6.691.355</a:t>
                      </a:r>
                      <a:endParaRPr sz="8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800">
                        <a:latin typeface="Times New Roman"/>
                        <a:cs typeface="Times New Roman"/>
                      </a:endParaRPr>
                    </a:p>
                    <a:p>
                      <a:pPr marL="20955" algn="ctr">
                        <a:lnSpc>
                          <a:spcPts val="880"/>
                        </a:lnSpc>
                      </a:pPr>
                      <a:r>
                        <a:rPr sz="800" dirty="0">
                          <a:latin typeface="Calibri"/>
                          <a:cs typeface="Calibri"/>
                        </a:rPr>
                        <a:t>$</a:t>
                      </a:r>
                      <a:r>
                        <a:rPr sz="800" spc="160" dirty="0">
                          <a:latin typeface="Calibri"/>
                          <a:cs typeface="Calibri"/>
                        </a:rPr>
                        <a:t>  </a:t>
                      </a:r>
                      <a:r>
                        <a:rPr sz="800" spc="-10" dirty="0">
                          <a:latin typeface="Calibri"/>
                          <a:cs typeface="Calibri"/>
                        </a:rPr>
                        <a:t>15.414.876</a:t>
                      </a:r>
                      <a:endParaRPr sz="8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800">
                        <a:latin typeface="Times New Roman"/>
                        <a:cs typeface="Times New Roman"/>
                      </a:endParaRPr>
                    </a:p>
                    <a:p>
                      <a:pPr marR="84455" algn="r">
                        <a:lnSpc>
                          <a:spcPts val="880"/>
                        </a:lnSpc>
                        <a:tabLst>
                          <a:tab pos="316230" algn="l"/>
                        </a:tabLst>
                      </a:pPr>
                      <a:r>
                        <a:rPr sz="800" spc="-50" dirty="0">
                          <a:latin typeface="Calibri"/>
                          <a:cs typeface="Calibri"/>
                        </a:rPr>
                        <a:t>$</a:t>
                      </a:r>
                      <a:r>
                        <a:rPr sz="800" dirty="0">
                          <a:latin typeface="Calibri"/>
                          <a:cs typeface="Calibri"/>
                        </a:rPr>
                        <a:t>	</a:t>
                      </a:r>
                      <a:r>
                        <a:rPr sz="800" spc="-10" dirty="0">
                          <a:latin typeface="Calibri"/>
                          <a:cs typeface="Calibri"/>
                        </a:rPr>
                        <a:t>12.816.904</a:t>
                      </a:r>
                      <a:endParaRPr sz="8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800">
                        <a:latin typeface="Times New Roman"/>
                        <a:cs typeface="Times New Roman"/>
                      </a:endParaRPr>
                    </a:p>
                    <a:p>
                      <a:pPr marR="46990" algn="ctr">
                        <a:lnSpc>
                          <a:spcPts val="880"/>
                        </a:lnSpc>
                        <a:tabLst>
                          <a:tab pos="184785" algn="l"/>
                        </a:tabLst>
                      </a:pPr>
                      <a:r>
                        <a:rPr sz="800" spc="-50" dirty="0">
                          <a:latin typeface="Calibri"/>
                          <a:cs typeface="Calibri"/>
                        </a:rPr>
                        <a:t>$</a:t>
                      </a:r>
                      <a:r>
                        <a:rPr sz="800" dirty="0">
                          <a:latin typeface="Calibri"/>
                          <a:cs typeface="Calibri"/>
                        </a:rPr>
                        <a:t>	</a:t>
                      </a:r>
                      <a:r>
                        <a:rPr sz="800" spc="-10" dirty="0">
                          <a:latin typeface="Calibri"/>
                          <a:cs typeface="Calibri"/>
                        </a:rPr>
                        <a:t>26.824.260</a:t>
                      </a:r>
                      <a:endParaRPr sz="8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9845">
                        <a:lnSpc>
                          <a:spcPct val="100000"/>
                        </a:lnSpc>
                        <a:spcBef>
                          <a:spcPts val="30"/>
                        </a:spcBef>
                      </a:pPr>
                      <a:r>
                        <a:rPr sz="800" spc="-50" dirty="0">
                          <a:latin typeface="Calibri"/>
                          <a:cs typeface="Calibri"/>
                        </a:rPr>
                        <a:t>$</a:t>
                      </a:r>
                      <a:endParaRPr sz="800">
                        <a:latin typeface="Calibri"/>
                        <a:cs typeface="Calibri"/>
                      </a:endParaRPr>
                    </a:p>
                    <a:p>
                      <a:pPr marL="8890">
                        <a:lnSpc>
                          <a:spcPts val="880"/>
                        </a:lnSpc>
                      </a:pPr>
                      <a:r>
                        <a:rPr sz="800" spc="-50" dirty="0">
                          <a:latin typeface="Calibri"/>
                          <a:cs typeface="Calibri"/>
                        </a:rPr>
                        <a:t>-</a:t>
                      </a:r>
                      <a:endParaRPr sz="800">
                        <a:latin typeface="Calibri"/>
                        <a:cs typeface="Calibri"/>
                      </a:endParaRPr>
                    </a:p>
                  </a:txBody>
                  <a:tcPr marL="0" marR="0" marT="38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0"/>
                        </a:spcBef>
                      </a:pPr>
                      <a:endParaRPr sz="800">
                        <a:latin typeface="Times New Roman"/>
                        <a:cs typeface="Times New Roman"/>
                      </a:endParaRPr>
                    </a:p>
                    <a:p>
                      <a:pPr marR="17780" algn="ctr">
                        <a:lnSpc>
                          <a:spcPts val="880"/>
                        </a:lnSpc>
                        <a:tabLst>
                          <a:tab pos="407034" algn="l"/>
                        </a:tabLst>
                      </a:pPr>
                      <a:r>
                        <a:rPr sz="800" spc="-50" dirty="0">
                          <a:latin typeface="Calibri"/>
                          <a:cs typeface="Calibri"/>
                        </a:rPr>
                        <a:t>$</a:t>
                      </a:r>
                      <a:r>
                        <a:rPr sz="800" dirty="0">
                          <a:latin typeface="Calibri"/>
                          <a:cs typeface="Calibri"/>
                        </a:rPr>
                        <a:t>	</a:t>
                      </a:r>
                      <a:r>
                        <a:rPr sz="800" spc="-10" dirty="0">
                          <a:latin typeface="Calibri"/>
                          <a:cs typeface="Calibri"/>
                        </a:rPr>
                        <a:t>78.835.683</a:t>
                      </a:r>
                      <a:endParaRPr sz="8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tcPr>
                </a:tc>
                <a:extLst>
                  <a:ext uri="{0D108BD9-81ED-4DB2-BD59-A6C34878D82A}">
                    <a16:rowId xmlns:a16="http://schemas.microsoft.com/office/drawing/2014/main" val="10007"/>
                  </a:ext>
                </a:extLst>
              </a:tr>
              <a:tr h="250190">
                <a:tc>
                  <a:txBody>
                    <a:bodyPr/>
                    <a:lstStyle/>
                    <a:p>
                      <a:pPr>
                        <a:lnSpc>
                          <a:spcPct val="100000"/>
                        </a:lnSpc>
                        <a:spcBef>
                          <a:spcPts val="75"/>
                        </a:spcBef>
                      </a:pPr>
                      <a:endParaRPr sz="800">
                        <a:latin typeface="Times New Roman"/>
                        <a:cs typeface="Times New Roman"/>
                      </a:endParaRPr>
                    </a:p>
                    <a:p>
                      <a:pPr marL="60325">
                        <a:lnSpc>
                          <a:spcPts val="880"/>
                        </a:lnSpc>
                      </a:pPr>
                      <a:r>
                        <a:rPr sz="800" dirty="0">
                          <a:latin typeface="Calibri"/>
                          <a:cs typeface="Calibri"/>
                        </a:rPr>
                        <a:t>SEGUROS</a:t>
                      </a:r>
                      <a:r>
                        <a:rPr sz="800" spc="-20" dirty="0">
                          <a:latin typeface="Calibri"/>
                          <a:cs typeface="Calibri"/>
                        </a:rPr>
                        <a:t> </a:t>
                      </a:r>
                      <a:r>
                        <a:rPr sz="800" spc="-10" dirty="0">
                          <a:latin typeface="Calibri"/>
                          <a:cs typeface="Calibri"/>
                        </a:rPr>
                        <a:t>COMERCIALES</a:t>
                      </a:r>
                      <a:r>
                        <a:rPr sz="800" spc="-20" dirty="0">
                          <a:latin typeface="Calibri"/>
                          <a:cs typeface="Calibri"/>
                        </a:rPr>
                        <a:t> </a:t>
                      </a:r>
                      <a:r>
                        <a:rPr sz="800" dirty="0">
                          <a:latin typeface="Calibri"/>
                          <a:cs typeface="Calibri"/>
                        </a:rPr>
                        <a:t>BOLIVAR</a:t>
                      </a:r>
                      <a:r>
                        <a:rPr sz="800" spc="10" dirty="0">
                          <a:latin typeface="Calibri"/>
                          <a:cs typeface="Calibri"/>
                        </a:rPr>
                        <a:t> </a:t>
                      </a:r>
                      <a:r>
                        <a:rPr sz="800" spc="-20" dirty="0">
                          <a:latin typeface="Calibri"/>
                          <a:cs typeface="Calibri"/>
                        </a:rPr>
                        <a:t>SOAT</a:t>
                      </a:r>
                      <a:endParaRPr sz="800">
                        <a:latin typeface="Calibri"/>
                        <a:cs typeface="Calibri"/>
                      </a:endParaRPr>
                    </a:p>
                  </a:txBody>
                  <a:tcPr marL="0" marR="0"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5"/>
                        </a:spcBef>
                      </a:pPr>
                      <a:endParaRPr sz="800">
                        <a:latin typeface="Times New Roman"/>
                        <a:cs typeface="Times New Roman"/>
                      </a:endParaRPr>
                    </a:p>
                    <a:p>
                      <a:pPr marL="28575">
                        <a:lnSpc>
                          <a:spcPts val="880"/>
                        </a:lnSpc>
                        <a:tabLst>
                          <a:tab pos="412115" algn="l"/>
                        </a:tabLst>
                      </a:pPr>
                      <a:r>
                        <a:rPr sz="800" spc="-50" dirty="0">
                          <a:latin typeface="Calibri"/>
                          <a:cs typeface="Calibri"/>
                        </a:rPr>
                        <a:t>$</a:t>
                      </a:r>
                      <a:r>
                        <a:rPr sz="800" dirty="0">
                          <a:latin typeface="Calibri"/>
                          <a:cs typeface="Calibri"/>
                        </a:rPr>
                        <a:t>	</a:t>
                      </a:r>
                      <a:r>
                        <a:rPr sz="800" spc="-10" dirty="0">
                          <a:latin typeface="Calibri"/>
                          <a:cs typeface="Calibri"/>
                        </a:rPr>
                        <a:t>8.396.087</a:t>
                      </a:r>
                      <a:endParaRPr sz="800">
                        <a:latin typeface="Calibri"/>
                        <a:cs typeface="Calibri"/>
                      </a:endParaRPr>
                    </a:p>
                  </a:txBody>
                  <a:tcPr marL="0" marR="0"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5"/>
                        </a:spcBef>
                      </a:pPr>
                      <a:endParaRPr sz="800">
                        <a:latin typeface="Times New Roman"/>
                        <a:cs typeface="Times New Roman"/>
                      </a:endParaRPr>
                    </a:p>
                    <a:p>
                      <a:pPr marL="29209">
                        <a:lnSpc>
                          <a:spcPts val="880"/>
                        </a:lnSpc>
                        <a:tabLst>
                          <a:tab pos="323850" algn="l"/>
                        </a:tabLst>
                      </a:pPr>
                      <a:r>
                        <a:rPr sz="800" spc="-50" dirty="0">
                          <a:latin typeface="Calibri"/>
                          <a:cs typeface="Calibri"/>
                        </a:rPr>
                        <a:t>$</a:t>
                      </a:r>
                      <a:r>
                        <a:rPr sz="800" dirty="0">
                          <a:latin typeface="Calibri"/>
                          <a:cs typeface="Calibri"/>
                        </a:rPr>
                        <a:t>	</a:t>
                      </a:r>
                      <a:r>
                        <a:rPr sz="800" spc="-10" dirty="0">
                          <a:latin typeface="Calibri"/>
                          <a:cs typeface="Calibri"/>
                        </a:rPr>
                        <a:t>120.488</a:t>
                      </a:r>
                      <a:endParaRPr sz="800">
                        <a:latin typeface="Calibri"/>
                        <a:cs typeface="Calibri"/>
                      </a:endParaRPr>
                    </a:p>
                  </a:txBody>
                  <a:tcPr marL="0" marR="0"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9209">
                        <a:lnSpc>
                          <a:spcPct val="100000"/>
                        </a:lnSpc>
                        <a:spcBef>
                          <a:spcPts val="30"/>
                        </a:spcBef>
                      </a:pPr>
                      <a:r>
                        <a:rPr sz="800" spc="-50" dirty="0">
                          <a:latin typeface="Calibri"/>
                          <a:cs typeface="Calibri"/>
                        </a:rPr>
                        <a:t>$</a:t>
                      </a:r>
                      <a:endParaRPr sz="800">
                        <a:latin typeface="Calibri"/>
                        <a:cs typeface="Calibri"/>
                      </a:endParaRPr>
                    </a:p>
                    <a:p>
                      <a:pPr marL="7620">
                        <a:lnSpc>
                          <a:spcPts val="880"/>
                        </a:lnSpc>
                        <a:spcBef>
                          <a:spcPts val="5"/>
                        </a:spcBef>
                      </a:pPr>
                      <a:r>
                        <a:rPr sz="800" spc="-10" dirty="0">
                          <a:latin typeface="Calibri"/>
                          <a:cs typeface="Calibri"/>
                        </a:rPr>
                        <a:t>3.302.675</a:t>
                      </a:r>
                      <a:endParaRPr sz="800">
                        <a:latin typeface="Calibri"/>
                        <a:cs typeface="Calibri"/>
                      </a:endParaRPr>
                    </a:p>
                  </a:txBody>
                  <a:tcPr marL="0" marR="0" marT="38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5"/>
                        </a:spcBef>
                      </a:pPr>
                      <a:endParaRPr sz="800">
                        <a:latin typeface="Times New Roman"/>
                        <a:cs typeface="Times New Roman"/>
                      </a:endParaRPr>
                    </a:p>
                    <a:p>
                      <a:pPr marR="98425" algn="ctr">
                        <a:lnSpc>
                          <a:spcPts val="880"/>
                        </a:lnSpc>
                        <a:tabLst>
                          <a:tab pos="606425" algn="l"/>
                        </a:tabLst>
                      </a:pPr>
                      <a:r>
                        <a:rPr sz="800" spc="-50" dirty="0">
                          <a:latin typeface="Calibri"/>
                          <a:cs typeface="Calibri"/>
                        </a:rPr>
                        <a:t>$</a:t>
                      </a:r>
                      <a:r>
                        <a:rPr sz="800" dirty="0">
                          <a:latin typeface="Calibri"/>
                          <a:cs typeface="Calibri"/>
                        </a:rPr>
                        <a:t>	</a:t>
                      </a:r>
                      <a:r>
                        <a:rPr sz="800" spc="-50" dirty="0">
                          <a:latin typeface="Calibri"/>
                          <a:cs typeface="Calibri"/>
                        </a:rPr>
                        <a:t>-</a:t>
                      </a:r>
                      <a:endParaRPr sz="800">
                        <a:latin typeface="Calibri"/>
                        <a:cs typeface="Calibri"/>
                      </a:endParaRPr>
                    </a:p>
                  </a:txBody>
                  <a:tcPr marL="0" marR="0"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5"/>
                        </a:spcBef>
                      </a:pPr>
                      <a:endParaRPr sz="800">
                        <a:latin typeface="Times New Roman"/>
                        <a:cs typeface="Times New Roman"/>
                      </a:endParaRPr>
                    </a:p>
                    <a:p>
                      <a:pPr marL="20955" algn="ctr">
                        <a:lnSpc>
                          <a:spcPts val="880"/>
                        </a:lnSpc>
                      </a:pPr>
                      <a:r>
                        <a:rPr sz="800" dirty="0">
                          <a:latin typeface="Calibri"/>
                          <a:cs typeface="Calibri"/>
                        </a:rPr>
                        <a:t>$</a:t>
                      </a:r>
                      <a:r>
                        <a:rPr sz="800" spc="160" dirty="0">
                          <a:latin typeface="Calibri"/>
                          <a:cs typeface="Calibri"/>
                        </a:rPr>
                        <a:t>  </a:t>
                      </a:r>
                      <a:r>
                        <a:rPr sz="800" spc="-10" dirty="0">
                          <a:latin typeface="Calibri"/>
                          <a:cs typeface="Calibri"/>
                        </a:rPr>
                        <a:t>11.837.776</a:t>
                      </a:r>
                      <a:endParaRPr sz="800">
                        <a:latin typeface="Calibri"/>
                        <a:cs typeface="Calibri"/>
                      </a:endParaRPr>
                    </a:p>
                  </a:txBody>
                  <a:tcPr marL="0" marR="0"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5"/>
                        </a:spcBef>
                      </a:pPr>
                      <a:endParaRPr sz="800">
                        <a:latin typeface="Times New Roman"/>
                        <a:cs typeface="Times New Roman"/>
                      </a:endParaRPr>
                    </a:p>
                    <a:p>
                      <a:pPr marR="84455" algn="r">
                        <a:lnSpc>
                          <a:spcPts val="880"/>
                        </a:lnSpc>
                        <a:tabLst>
                          <a:tab pos="316230" algn="l"/>
                        </a:tabLst>
                      </a:pPr>
                      <a:r>
                        <a:rPr sz="800" spc="-50" dirty="0">
                          <a:latin typeface="Calibri"/>
                          <a:cs typeface="Calibri"/>
                        </a:rPr>
                        <a:t>$</a:t>
                      </a:r>
                      <a:r>
                        <a:rPr sz="800" dirty="0">
                          <a:latin typeface="Calibri"/>
                          <a:cs typeface="Calibri"/>
                        </a:rPr>
                        <a:t>	</a:t>
                      </a:r>
                      <a:r>
                        <a:rPr sz="800" spc="-10" dirty="0">
                          <a:latin typeface="Calibri"/>
                          <a:cs typeface="Calibri"/>
                        </a:rPr>
                        <a:t>28.262.598</a:t>
                      </a:r>
                      <a:endParaRPr sz="800">
                        <a:latin typeface="Calibri"/>
                        <a:cs typeface="Calibri"/>
                      </a:endParaRPr>
                    </a:p>
                  </a:txBody>
                  <a:tcPr marL="0" marR="0"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5"/>
                        </a:spcBef>
                      </a:pPr>
                      <a:endParaRPr sz="800">
                        <a:latin typeface="Times New Roman"/>
                        <a:cs typeface="Times New Roman"/>
                      </a:endParaRPr>
                    </a:p>
                    <a:p>
                      <a:pPr marR="46990" algn="ctr">
                        <a:lnSpc>
                          <a:spcPts val="880"/>
                        </a:lnSpc>
                        <a:tabLst>
                          <a:tab pos="184785" algn="l"/>
                        </a:tabLst>
                      </a:pPr>
                      <a:r>
                        <a:rPr sz="800" spc="-50" dirty="0">
                          <a:latin typeface="Calibri"/>
                          <a:cs typeface="Calibri"/>
                        </a:rPr>
                        <a:t>$</a:t>
                      </a:r>
                      <a:r>
                        <a:rPr sz="800" dirty="0">
                          <a:latin typeface="Calibri"/>
                          <a:cs typeface="Calibri"/>
                        </a:rPr>
                        <a:t>	</a:t>
                      </a:r>
                      <a:r>
                        <a:rPr sz="800" spc="-10" dirty="0">
                          <a:latin typeface="Calibri"/>
                          <a:cs typeface="Calibri"/>
                        </a:rPr>
                        <a:t>25.397.450</a:t>
                      </a:r>
                      <a:endParaRPr sz="800">
                        <a:latin typeface="Calibri"/>
                        <a:cs typeface="Calibri"/>
                      </a:endParaRPr>
                    </a:p>
                  </a:txBody>
                  <a:tcPr marL="0" marR="0"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9845">
                        <a:lnSpc>
                          <a:spcPct val="100000"/>
                        </a:lnSpc>
                        <a:spcBef>
                          <a:spcPts val="30"/>
                        </a:spcBef>
                      </a:pPr>
                      <a:r>
                        <a:rPr sz="800" spc="-50" dirty="0">
                          <a:latin typeface="Calibri"/>
                          <a:cs typeface="Calibri"/>
                        </a:rPr>
                        <a:t>$</a:t>
                      </a:r>
                      <a:endParaRPr sz="800">
                        <a:latin typeface="Calibri"/>
                        <a:cs typeface="Calibri"/>
                      </a:endParaRPr>
                    </a:p>
                    <a:p>
                      <a:pPr marL="8890">
                        <a:lnSpc>
                          <a:spcPts val="880"/>
                        </a:lnSpc>
                        <a:spcBef>
                          <a:spcPts val="5"/>
                        </a:spcBef>
                      </a:pPr>
                      <a:r>
                        <a:rPr sz="800" spc="-50" dirty="0">
                          <a:latin typeface="Calibri"/>
                          <a:cs typeface="Calibri"/>
                        </a:rPr>
                        <a:t>-</a:t>
                      </a:r>
                      <a:endParaRPr sz="800">
                        <a:latin typeface="Calibri"/>
                        <a:cs typeface="Calibri"/>
                      </a:endParaRPr>
                    </a:p>
                  </a:txBody>
                  <a:tcPr marL="0" marR="0" marT="38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5"/>
                        </a:spcBef>
                      </a:pPr>
                      <a:endParaRPr sz="800">
                        <a:latin typeface="Times New Roman"/>
                        <a:cs typeface="Times New Roman"/>
                      </a:endParaRPr>
                    </a:p>
                    <a:p>
                      <a:pPr marR="17780" algn="ctr">
                        <a:lnSpc>
                          <a:spcPts val="880"/>
                        </a:lnSpc>
                        <a:tabLst>
                          <a:tab pos="407034" algn="l"/>
                        </a:tabLst>
                      </a:pPr>
                      <a:r>
                        <a:rPr sz="800" spc="-50" dirty="0">
                          <a:latin typeface="Calibri"/>
                          <a:cs typeface="Calibri"/>
                        </a:rPr>
                        <a:t>$</a:t>
                      </a:r>
                      <a:r>
                        <a:rPr sz="800" dirty="0">
                          <a:latin typeface="Calibri"/>
                          <a:cs typeface="Calibri"/>
                        </a:rPr>
                        <a:t>	</a:t>
                      </a:r>
                      <a:r>
                        <a:rPr sz="800" spc="-10" dirty="0">
                          <a:latin typeface="Calibri"/>
                          <a:cs typeface="Calibri"/>
                        </a:rPr>
                        <a:t>77.317.074</a:t>
                      </a:r>
                      <a:endParaRPr sz="800">
                        <a:latin typeface="Calibri"/>
                        <a:cs typeface="Calibri"/>
                      </a:endParaRPr>
                    </a:p>
                  </a:txBody>
                  <a:tcPr marL="0" marR="0"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tcPr>
                </a:tc>
                <a:extLst>
                  <a:ext uri="{0D108BD9-81ED-4DB2-BD59-A6C34878D82A}">
                    <a16:rowId xmlns:a16="http://schemas.microsoft.com/office/drawing/2014/main" val="10008"/>
                  </a:ext>
                </a:extLst>
              </a:tr>
              <a:tr h="250190">
                <a:tc>
                  <a:txBody>
                    <a:bodyPr/>
                    <a:lstStyle/>
                    <a:p>
                      <a:pPr>
                        <a:lnSpc>
                          <a:spcPct val="100000"/>
                        </a:lnSpc>
                        <a:spcBef>
                          <a:spcPts val="75"/>
                        </a:spcBef>
                      </a:pPr>
                      <a:endParaRPr sz="800">
                        <a:latin typeface="Times New Roman"/>
                        <a:cs typeface="Times New Roman"/>
                      </a:endParaRPr>
                    </a:p>
                    <a:p>
                      <a:pPr marL="60325">
                        <a:lnSpc>
                          <a:spcPts val="880"/>
                        </a:lnSpc>
                      </a:pPr>
                      <a:r>
                        <a:rPr sz="800" dirty="0">
                          <a:latin typeface="Calibri"/>
                          <a:cs typeface="Calibri"/>
                        </a:rPr>
                        <a:t>EPS</a:t>
                      </a:r>
                      <a:r>
                        <a:rPr sz="800" spc="-10" dirty="0">
                          <a:latin typeface="Calibri"/>
                          <a:cs typeface="Calibri"/>
                        </a:rPr>
                        <a:t> SURAMERICANA</a:t>
                      </a:r>
                      <a:r>
                        <a:rPr sz="800" spc="45" dirty="0">
                          <a:latin typeface="Calibri"/>
                          <a:cs typeface="Calibri"/>
                        </a:rPr>
                        <a:t> </a:t>
                      </a:r>
                      <a:r>
                        <a:rPr sz="800" spc="-25" dirty="0">
                          <a:latin typeface="Calibri"/>
                          <a:cs typeface="Calibri"/>
                        </a:rPr>
                        <a:t>SA</a:t>
                      </a:r>
                      <a:endParaRPr sz="800">
                        <a:latin typeface="Calibri"/>
                        <a:cs typeface="Calibri"/>
                      </a:endParaRPr>
                    </a:p>
                  </a:txBody>
                  <a:tcPr marL="0" marR="0"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5"/>
                        </a:spcBef>
                      </a:pPr>
                      <a:endParaRPr sz="800">
                        <a:latin typeface="Times New Roman"/>
                        <a:cs typeface="Times New Roman"/>
                      </a:endParaRPr>
                    </a:p>
                    <a:p>
                      <a:pPr marL="28575">
                        <a:lnSpc>
                          <a:spcPts val="880"/>
                        </a:lnSpc>
                        <a:tabLst>
                          <a:tab pos="368935" algn="l"/>
                        </a:tabLst>
                      </a:pPr>
                      <a:r>
                        <a:rPr sz="800" spc="-50" dirty="0">
                          <a:latin typeface="Calibri"/>
                          <a:cs typeface="Calibri"/>
                        </a:rPr>
                        <a:t>$</a:t>
                      </a:r>
                      <a:r>
                        <a:rPr sz="800" dirty="0">
                          <a:latin typeface="Calibri"/>
                          <a:cs typeface="Calibri"/>
                        </a:rPr>
                        <a:t>	</a:t>
                      </a:r>
                      <a:r>
                        <a:rPr sz="800" spc="-10" dirty="0">
                          <a:latin typeface="Calibri"/>
                          <a:cs typeface="Calibri"/>
                        </a:rPr>
                        <a:t>15.125.149</a:t>
                      </a:r>
                      <a:endParaRPr sz="800">
                        <a:latin typeface="Calibri"/>
                        <a:cs typeface="Calibri"/>
                      </a:endParaRPr>
                    </a:p>
                  </a:txBody>
                  <a:tcPr marL="0" marR="0"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5"/>
                        </a:spcBef>
                      </a:pPr>
                      <a:endParaRPr sz="800">
                        <a:latin typeface="Times New Roman"/>
                        <a:cs typeface="Times New Roman"/>
                      </a:endParaRPr>
                    </a:p>
                    <a:p>
                      <a:pPr marL="29209">
                        <a:lnSpc>
                          <a:spcPts val="880"/>
                        </a:lnSpc>
                      </a:pPr>
                      <a:r>
                        <a:rPr sz="800" dirty="0">
                          <a:latin typeface="Calibri"/>
                          <a:cs typeface="Calibri"/>
                        </a:rPr>
                        <a:t>$</a:t>
                      </a:r>
                      <a:r>
                        <a:rPr sz="800" spc="240" dirty="0">
                          <a:latin typeface="Calibri"/>
                          <a:cs typeface="Calibri"/>
                        </a:rPr>
                        <a:t>  </a:t>
                      </a:r>
                      <a:r>
                        <a:rPr sz="800" spc="-10" dirty="0">
                          <a:latin typeface="Calibri"/>
                          <a:cs typeface="Calibri"/>
                        </a:rPr>
                        <a:t>16.224.923</a:t>
                      </a:r>
                      <a:endParaRPr sz="800">
                        <a:latin typeface="Calibri"/>
                        <a:cs typeface="Calibri"/>
                      </a:endParaRPr>
                    </a:p>
                  </a:txBody>
                  <a:tcPr marL="0" marR="0"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7620" marR="536575" indent="20955">
                        <a:lnSpc>
                          <a:spcPct val="100000"/>
                        </a:lnSpc>
                      </a:pPr>
                      <a:r>
                        <a:rPr sz="800" spc="-50" dirty="0">
                          <a:latin typeface="Calibri"/>
                          <a:cs typeface="Calibri"/>
                        </a:rPr>
                        <a:t>$</a:t>
                      </a:r>
                      <a:r>
                        <a:rPr sz="800" spc="500" dirty="0">
                          <a:latin typeface="Calibri"/>
                          <a:cs typeface="Calibri"/>
                        </a:rPr>
                        <a:t> </a:t>
                      </a:r>
                      <a:r>
                        <a:rPr sz="800" spc="-10" dirty="0">
                          <a:latin typeface="Calibri"/>
                          <a:cs typeface="Calibri"/>
                        </a:rPr>
                        <a:t>438.446</a:t>
                      </a:r>
                      <a:endParaRPr sz="8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5"/>
                        </a:spcBef>
                      </a:pPr>
                      <a:endParaRPr sz="800">
                        <a:latin typeface="Times New Roman"/>
                        <a:cs typeface="Times New Roman"/>
                      </a:endParaRPr>
                    </a:p>
                    <a:p>
                      <a:pPr marR="61594" algn="ctr">
                        <a:lnSpc>
                          <a:spcPts val="880"/>
                        </a:lnSpc>
                        <a:tabLst>
                          <a:tab pos="340360" algn="l"/>
                        </a:tabLst>
                      </a:pPr>
                      <a:r>
                        <a:rPr sz="800" spc="-50" dirty="0">
                          <a:latin typeface="Calibri"/>
                          <a:cs typeface="Calibri"/>
                        </a:rPr>
                        <a:t>$</a:t>
                      </a:r>
                      <a:r>
                        <a:rPr sz="800" dirty="0">
                          <a:latin typeface="Calibri"/>
                          <a:cs typeface="Calibri"/>
                        </a:rPr>
                        <a:t>	</a:t>
                      </a:r>
                      <a:r>
                        <a:rPr sz="800" spc="-10" dirty="0">
                          <a:latin typeface="Calibri"/>
                          <a:cs typeface="Calibri"/>
                        </a:rPr>
                        <a:t>551.782</a:t>
                      </a:r>
                      <a:endParaRPr sz="800">
                        <a:latin typeface="Calibri"/>
                        <a:cs typeface="Calibri"/>
                      </a:endParaRPr>
                    </a:p>
                  </a:txBody>
                  <a:tcPr marL="0" marR="0"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8255" marR="210820" indent="20955">
                        <a:lnSpc>
                          <a:spcPct val="100000"/>
                        </a:lnSpc>
                      </a:pPr>
                      <a:r>
                        <a:rPr sz="800" spc="-50" dirty="0">
                          <a:latin typeface="Calibri"/>
                          <a:cs typeface="Calibri"/>
                        </a:rPr>
                        <a:t>$</a:t>
                      </a:r>
                      <a:r>
                        <a:rPr sz="800" spc="500" dirty="0">
                          <a:latin typeface="Calibri"/>
                          <a:cs typeface="Calibri"/>
                        </a:rPr>
                        <a:t> </a:t>
                      </a:r>
                      <a:r>
                        <a:rPr sz="800" spc="-10" dirty="0">
                          <a:latin typeface="Calibri"/>
                          <a:cs typeface="Calibri"/>
                        </a:rPr>
                        <a:t>7.806.459</a:t>
                      </a:r>
                      <a:endParaRPr sz="8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5"/>
                        </a:spcBef>
                      </a:pPr>
                      <a:endParaRPr sz="800">
                        <a:latin typeface="Times New Roman"/>
                        <a:cs typeface="Times New Roman"/>
                      </a:endParaRPr>
                    </a:p>
                    <a:p>
                      <a:pPr marR="84455" algn="r">
                        <a:lnSpc>
                          <a:spcPts val="880"/>
                        </a:lnSpc>
                        <a:tabLst>
                          <a:tab pos="316230" algn="l"/>
                        </a:tabLst>
                      </a:pPr>
                      <a:r>
                        <a:rPr sz="800" spc="-50" dirty="0">
                          <a:latin typeface="Calibri"/>
                          <a:cs typeface="Calibri"/>
                        </a:rPr>
                        <a:t>$</a:t>
                      </a:r>
                      <a:r>
                        <a:rPr sz="800" dirty="0">
                          <a:latin typeface="Calibri"/>
                          <a:cs typeface="Calibri"/>
                        </a:rPr>
                        <a:t>	</a:t>
                      </a:r>
                      <a:r>
                        <a:rPr sz="800" spc="-10" dirty="0">
                          <a:latin typeface="Calibri"/>
                          <a:cs typeface="Calibri"/>
                        </a:rPr>
                        <a:t>10.137.010</a:t>
                      </a:r>
                      <a:endParaRPr sz="800">
                        <a:latin typeface="Calibri"/>
                        <a:cs typeface="Calibri"/>
                      </a:endParaRPr>
                    </a:p>
                  </a:txBody>
                  <a:tcPr marL="0" marR="0"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5"/>
                        </a:spcBef>
                      </a:pPr>
                      <a:endParaRPr sz="800">
                        <a:latin typeface="Times New Roman"/>
                        <a:cs typeface="Times New Roman"/>
                      </a:endParaRPr>
                    </a:p>
                    <a:p>
                      <a:pPr marR="46990" algn="ctr">
                        <a:lnSpc>
                          <a:spcPts val="880"/>
                        </a:lnSpc>
                        <a:tabLst>
                          <a:tab pos="184785" algn="l"/>
                        </a:tabLst>
                      </a:pPr>
                      <a:r>
                        <a:rPr sz="800" spc="-50" dirty="0">
                          <a:latin typeface="Calibri"/>
                          <a:cs typeface="Calibri"/>
                        </a:rPr>
                        <a:t>$</a:t>
                      </a:r>
                      <a:r>
                        <a:rPr sz="800" dirty="0">
                          <a:latin typeface="Calibri"/>
                          <a:cs typeface="Calibri"/>
                        </a:rPr>
                        <a:t>	</a:t>
                      </a:r>
                      <a:r>
                        <a:rPr sz="800" spc="-10" dirty="0">
                          <a:latin typeface="Calibri"/>
                          <a:cs typeface="Calibri"/>
                        </a:rPr>
                        <a:t>26.942.175</a:t>
                      </a:r>
                      <a:endParaRPr sz="800">
                        <a:latin typeface="Calibri"/>
                        <a:cs typeface="Calibri"/>
                      </a:endParaRPr>
                    </a:p>
                  </a:txBody>
                  <a:tcPr marL="0" marR="0"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9845">
                        <a:lnSpc>
                          <a:spcPct val="100000"/>
                        </a:lnSpc>
                        <a:spcBef>
                          <a:spcPts val="35"/>
                        </a:spcBef>
                      </a:pPr>
                      <a:r>
                        <a:rPr sz="800" spc="-50" dirty="0">
                          <a:latin typeface="Calibri"/>
                          <a:cs typeface="Calibri"/>
                        </a:rPr>
                        <a:t>$</a:t>
                      </a:r>
                      <a:endParaRPr sz="800">
                        <a:latin typeface="Calibri"/>
                        <a:cs typeface="Calibri"/>
                      </a:endParaRPr>
                    </a:p>
                    <a:p>
                      <a:pPr marL="8890">
                        <a:lnSpc>
                          <a:spcPts val="880"/>
                        </a:lnSpc>
                      </a:pPr>
                      <a:r>
                        <a:rPr sz="800" spc="-50" dirty="0">
                          <a:latin typeface="Calibri"/>
                          <a:cs typeface="Calibri"/>
                        </a:rPr>
                        <a:t>-</a:t>
                      </a:r>
                      <a:endParaRPr sz="800">
                        <a:latin typeface="Calibri"/>
                        <a:cs typeface="Calibri"/>
                      </a:endParaRPr>
                    </a:p>
                  </a:txBody>
                  <a:tcPr marL="0" marR="0" marT="444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5"/>
                        </a:spcBef>
                      </a:pPr>
                      <a:endParaRPr sz="800">
                        <a:latin typeface="Times New Roman"/>
                        <a:cs typeface="Times New Roman"/>
                      </a:endParaRPr>
                    </a:p>
                    <a:p>
                      <a:pPr marR="17780" algn="ctr">
                        <a:lnSpc>
                          <a:spcPts val="880"/>
                        </a:lnSpc>
                        <a:tabLst>
                          <a:tab pos="407034" algn="l"/>
                        </a:tabLst>
                      </a:pPr>
                      <a:r>
                        <a:rPr sz="800" spc="-50" dirty="0">
                          <a:latin typeface="Calibri"/>
                          <a:cs typeface="Calibri"/>
                        </a:rPr>
                        <a:t>$</a:t>
                      </a:r>
                      <a:r>
                        <a:rPr sz="800" dirty="0">
                          <a:latin typeface="Calibri"/>
                          <a:cs typeface="Calibri"/>
                        </a:rPr>
                        <a:t>	</a:t>
                      </a:r>
                      <a:r>
                        <a:rPr sz="800" spc="-10" dirty="0">
                          <a:latin typeface="Calibri"/>
                          <a:cs typeface="Calibri"/>
                        </a:rPr>
                        <a:t>77.225.944</a:t>
                      </a:r>
                      <a:endParaRPr sz="800">
                        <a:latin typeface="Calibri"/>
                        <a:cs typeface="Calibri"/>
                      </a:endParaRPr>
                    </a:p>
                  </a:txBody>
                  <a:tcPr marL="0" marR="0"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tcPr>
                </a:tc>
                <a:extLst>
                  <a:ext uri="{0D108BD9-81ED-4DB2-BD59-A6C34878D82A}">
                    <a16:rowId xmlns:a16="http://schemas.microsoft.com/office/drawing/2014/main" val="10009"/>
                  </a:ext>
                </a:extLst>
              </a:tr>
              <a:tr h="250190">
                <a:tc>
                  <a:txBody>
                    <a:bodyPr/>
                    <a:lstStyle/>
                    <a:p>
                      <a:pPr>
                        <a:lnSpc>
                          <a:spcPct val="100000"/>
                        </a:lnSpc>
                        <a:spcBef>
                          <a:spcPts val="75"/>
                        </a:spcBef>
                      </a:pPr>
                      <a:endParaRPr sz="800">
                        <a:latin typeface="Times New Roman"/>
                        <a:cs typeface="Times New Roman"/>
                      </a:endParaRPr>
                    </a:p>
                    <a:p>
                      <a:pPr marL="60325">
                        <a:lnSpc>
                          <a:spcPts val="875"/>
                        </a:lnSpc>
                      </a:pPr>
                      <a:r>
                        <a:rPr sz="800" spc="-10" dirty="0">
                          <a:latin typeface="Calibri"/>
                          <a:cs typeface="Calibri"/>
                        </a:rPr>
                        <a:t>MUNICIPIO</a:t>
                      </a:r>
                      <a:r>
                        <a:rPr sz="800" spc="20" dirty="0">
                          <a:latin typeface="Calibri"/>
                          <a:cs typeface="Calibri"/>
                        </a:rPr>
                        <a:t> </a:t>
                      </a:r>
                      <a:r>
                        <a:rPr sz="800" dirty="0">
                          <a:latin typeface="Calibri"/>
                          <a:cs typeface="Calibri"/>
                        </a:rPr>
                        <a:t>DE</a:t>
                      </a:r>
                      <a:r>
                        <a:rPr sz="800" spc="-5" dirty="0">
                          <a:latin typeface="Calibri"/>
                          <a:cs typeface="Calibri"/>
                        </a:rPr>
                        <a:t> </a:t>
                      </a:r>
                      <a:r>
                        <a:rPr sz="800" spc="-10" dirty="0">
                          <a:latin typeface="Calibri"/>
                          <a:cs typeface="Calibri"/>
                        </a:rPr>
                        <a:t>CONCORDIA</a:t>
                      </a:r>
                      <a:endParaRPr sz="800">
                        <a:latin typeface="Calibri"/>
                        <a:cs typeface="Calibri"/>
                      </a:endParaRPr>
                    </a:p>
                  </a:txBody>
                  <a:tcPr marL="0" marR="0"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5"/>
                        </a:spcBef>
                      </a:pPr>
                      <a:endParaRPr sz="800">
                        <a:latin typeface="Times New Roman"/>
                        <a:cs typeface="Times New Roman"/>
                      </a:endParaRPr>
                    </a:p>
                    <a:p>
                      <a:pPr marL="28575">
                        <a:lnSpc>
                          <a:spcPts val="875"/>
                        </a:lnSpc>
                        <a:tabLst>
                          <a:tab pos="502920" algn="l"/>
                        </a:tabLst>
                      </a:pPr>
                      <a:r>
                        <a:rPr sz="800" spc="-50" dirty="0">
                          <a:latin typeface="Calibri"/>
                          <a:cs typeface="Calibri"/>
                        </a:rPr>
                        <a:t>$</a:t>
                      </a:r>
                      <a:r>
                        <a:rPr sz="800" dirty="0">
                          <a:latin typeface="Calibri"/>
                          <a:cs typeface="Calibri"/>
                        </a:rPr>
                        <a:t>	</a:t>
                      </a:r>
                      <a:r>
                        <a:rPr sz="800" spc="-10" dirty="0">
                          <a:latin typeface="Calibri"/>
                          <a:cs typeface="Calibri"/>
                        </a:rPr>
                        <a:t>865.026</a:t>
                      </a:r>
                      <a:endParaRPr sz="800">
                        <a:latin typeface="Calibri"/>
                        <a:cs typeface="Calibri"/>
                      </a:endParaRPr>
                    </a:p>
                  </a:txBody>
                  <a:tcPr marL="0" marR="0"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5"/>
                        </a:spcBef>
                      </a:pPr>
                      <a:endParaRPr sz="800">
                        <a:latin typeface="Times New Roman"/>
                        <a:cs typeface="Times New Roman"/>
                      </a:endParaRPr>
                    </a:p>
                    <a:p>
                      <a:pPr marL="29209">
                        <a:lnSpc>
                          <a:spcPts val="875"/>
                        </a:lnSpc>
                        <a:tabLst>
                          <a:tab pos="593090" algn="l"/>
                        </a:tabLst>
                      </a:pPr>
                      <a:r>
                        <a:rPr sz="800" spc="-50" dirty="0">
                          <a:latin typeface="Calibri"/>
                          <a:cs typeface="Calibri"/>
                        </a:rPr>
                        <a:t>$</a:t>
                      </a:r>
                      <a:r>
                        <a:rPr sz="800" dirty="0">
                          <a:latin typeface="Calibri"/>
                          <a:cs typeface="Calibri"/>
                        </a:rPr>
                        <a:t>	</a:t>
                      </a:r>
                      <a:r>
                        <a:rPr sz="800" spc="-50" dirty="0">
                          <a:latin typeface="Calibri"/>
                          <a:cs typeface="Calibri"/>
                        </a:rPr>
                        <a:t>-</a:t>
                      </a:r>
                      <a:endParaRPr sz="800">
                        <a:latin typeface="Calibri"/>
                        <a:cs typeface="Calibri"/>
                      </a:endParaRPr>
                    </a:p>
                  </a:txBody>
                  <a:tcPr marL="0" marR="0"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7620" marR="536575" indent="20955">
                        <a:lnSpc>
                          <a:spcPct val="100000"/>
                        </a:lnSpc>
                      </a:pPr>
                      <a:r>
                        <a:rPr sz="800" spc="-50" dirty="0">
                          <a:latin typeface="Calibri"/>
                          <a:cs typeface="Calibri"/>
                        </a:rPr>
                        <a:t>$</a:t>
                      </a:r>
                      <a:r>
                        <a:rPr sz="800" spc="500" dirty="0">
                          <a:latin typeface="Calibri"/>
                          <a:cs typeface="Calibri"/>
                        </a:rPr>
                        <a:t> </a:t>
                      </a:r>
                      <a:r>
                        <a:rPr sz="800" spc="-10" dirty="0">
                          <a:latin typeface="Calibri"/>
                          <a:cs typeface="Calibri"/>
                        </a:rPr>
                        <a:t>397.226</a:t>
                      </a:r>
                      <a:endParaRPr sz="8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5"/>
                        </a:spcBef>
                      </a:pPr>
                      <a:endParaRPr sz="800">
                        <a:latin typeface="Times New Roman"/>
                        <a:cs typeface="Times New Roman"/>
                      </a:endParaRPr>
                    </a:p>
                    <a:p>
                      <a:pPr marR="61594" algn="ctr">
                        <a:lnSpc>
                          <a:spcPts val="875"/>
                        </a:lnSpc>
                        <a:tabLst>
                          <a:tab pos="340360" algn="l"/>
                        </a:tabLst>
                      </a:pPr>
                      <a:r>
                        <a:rPr sz="800" spc="-50" dirty="0">
                          <a:latin typeface="Calibri"/>
                          <a:cs typeface="Calibri"/>
                        </a:rPr>
                        <a:t>$</a:t>
                      </a:r>
                      <a:r>
                        <a:rPr sz="800" dirty="0">
                          <a:latin typeface="Calibri"/>
                          <a:cs typeface="Calibri"/>
                        </a:rPr>
                        <a:t>	</a:t>
                      </a:r>
                      <a:r>
                        <a:rPr sz="800" spc="-10" dirty="0">
                          <a:latin typeface="Calibri"/>
                          <a:cs typeface="Calibri"/>
                        </a:rPr>
                        <a:t>251.046</a:t>
                      </a:r>
                      <a:endParaRPr sz="800">
                        <a:latin typeface="Calibri"/>
                        <a:cs typeface="Calibri"/>
                      </a:endParaRPr>
                    </a:p>
                  </a:txBody>
                  <a:tcPr marL="0" marR="0"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8255" marR="210820" indent="20955">
                        <a:lnSpc>
                          <a:spcPct val="100000"/>
                        </a:lnSpc>
                      </a:pPr>
                      <a:r>
                        <a:rPr sz="800" spc="-50" dirty="0">
                          <a:latin typeface="Calibri"/>
                          <a:cs typeface="Calibri"/>
                        </a:rPr>
                        <a:t>$</a:t>
                      </a:r>
                      <a:r>
                        <a:rPr sz="800" spc="500" dirty="0">
                          <a:latin typeface="Calibri"/>
                          <a:cs typeface="Calibri"/>
                        </a:rPr>
                        <a:t> </a:t>
                      </a:r>
                      <a:r>
                        <a:rPr sz="800" spc="-10" dirty="0">
                          <a:latin typeface="Calibri"/>
                          <a:cs typeface="Calibri"/>
                        </a:rPr>
                        <a:t>8.574.750</a:t>
                      </a:r>
                      <a:endParaRPr sz="8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5"/>
                        </a:spcBef>
                      </a:pPr>
                      <a:endParaRPr sz="800">
                        <a:latin typeface="Times New Roman"/>
                        <a:cs typeface="Times New Roman"/>
                      </a:endParaRPr>
                    </a:p>
                    <a:p>
                      <a:pPr marR="84455" algn="r">
                        <a:lnSpc>
                          <a:spcPts val="875"/>
                        </a:lnSpc>
                        <a:tabLst>
                          <a:tab pos="316230" algn="l"/>
                        </a:tabLst>
                      </a:pPr>
                      <a:r>
                        <a:rPr sz="800" spc="-50" dirty="0">
                          <a:latin typeface="Calibri"/>
                          <a:cs typeface="Calibri"/>
                        </a:rPr>
                        <a:t>$</a:t>
                      </a:r>
                      <a:r>
                        <a:rPr sz="800" dirty="0">
                          <a:latin typeface="Calibri"/>
                          <a:cs typeface="Calibri"/>
                        </a:rPr>
                        <a:t>	</a:t>
                      </a:r>
                      <a:r>
                        <a:rPr sz="800" spc="-10" dirty="0">
                          <a:latin typeface="Calibri"/>
                          <a:cs typeface="Calibri"/>
                        </a:rPr>
                        <a:t>20.644.351</a:t>
                      </a:r>
                      <a:endParaRPr sz="800">
                        <a:latin typeface="Calibri"/>
                        <a:cs typeface="Calibri"/>
                      </a:endParaRPr>
                    </a:p>
                  </a:txBody>
                  <a:tcPr marL="0" marR="0"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5"/>
                        </a:spcBef>
                      </a:pPr>
                      <a:endParaRPr sz="800">
                        <a:latin typeface="Times New Roman"/>
                        <a:cs typeface="Times New Roman"/>
                      </a:endParaRPr>
                    </a:p>
                    <a:p>
                      <a:pPr marR="46990" algn="ctr">
                        <a:lnSpc>
                          <a:spcPts val="875"/>
                        </a:lnSpc>
                        <a:tabLst>
                          <a:tab pos="184785" algn="l"/>
                        </a:tabLst>
                      </a:pPr>
                      <a:r>
                        <a:rPr sz="800" spc="-50" dirty="0">
                          <a:latin typeface="Calibri"/>
                          <a:cs typeface="Calibri"/>
                        </a:rPr>
                        <a:t>$</a:t>
                      </a:r>
                      <a:r>
                        <a:rPr sz="800" dirty="0">
                          <a:latin typeface="Calibri"/>
                          <a:cs typeface="Calibri"/>
                        </a:rPr>
                        <a:t>	</a:t>
                      </a:r>
                      <a:r>
                        <a:rPr sz="800" spc="-10" dirty="0">
                          <a:latin typeface="Calibri"/>
                          <a:cs typeface="Calibri"/>
                        </a:rPr>
                        <a:t>30.652.033</a:t>
                      </a:r>
                      <a:endParaRPr sz="800">
                        <a:latin typeface="Calibri"/>
                        <a:cs typeface="Calibri"/>
                      </a:endParaRPr>
                    </a:p>
                  </a:txBody>
                  <a:tcPr marL="0" marR="0"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9845">
                        <a:lnSpc>
                          <a:spcPct val="100000"/>
                        </a:lnSpc>
                        <a:spcBef>
                          <a:spcPts val="35"/>
                        </a:spcBef>
                      </a:pPr>
                      <a:r>
                        <a:rPr sz="800" spc="-50" dirty="0">
                          <a:latin typeface="Calibri"/>
                          <a:cs typeface="Calibri"/>
                        </a:rPr>
                        <a:t>$</a:t>
                      </a:r>
                      <a:endParaRPr sz="800">
                        <a:latin typeface="Calibri"/>
                        <a:cs typeface="Calibri"/>
                      </a:endParaRPr>
                    </a:p>
                    <a:p>
                      <a:pPr marL="8890">
                        <a:lnSpc>
                          <a:spcPts val="875"/>
                        </a:lnSpc>
                      </a:pPr>
                      <a:r>
                        <a:rPr sz="800" spc="-50" dirty="0">
                          <a:latin typeface="Calibri"/>
                          <a:cs typeface="Calibri"/>
                        </a:rPr>
                        <a:t>-</a:t>
                      </a:r>
                      <a:endParaRPr sz="800">
                        <a:latin typeface="Calibri"/>
                        <a:cs typeface="Calibri"/>
                      </a:endParaRPr>
                    </a:p>
                  </a:txBody>
                  <a:tcPr marL="0" marR="0" marT="444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5"/>
                        </a:spcBef>
                      </a:pPr>
                      <a:endParaRPr sz="800">
                        <a:latin typeface="Times New Roman"/>
                        <a:cs typeface="Times New Roman"/>
                      </a:endParaRPr>
                    </a:p>
                    <a:p>
                      <a:pPr marR="17780" algn="ctr">
                        <a:lnSpc>
                          <a:spcPts val="875"/>
                        </a:lnSpc>
                        <a:tabLst>
                          <a:tab pos="407034" algn="l"/>
                        </a:tabLst>
                      </a:pPr>
                      <a:r>
                        <a:rPr sz="800" spc="-50" dirty="0">
                          <a:latin typeface="Calibri"/>
                          <a:cs typeface="Calibri"/>
                        </a:rPr>
                        <a:t>$</a:t>
                      </a:r>
                      <a:r>
                        <a:rPr sz="800" dirty="0">
                          <a:latin typeface="Calibri"/>
                          <a:cs typeface="Calibri"/>
                        </a:rPr>
                        <a:t>	</a:t>
                      </a:r>
                      <a:r>
                        <a:rPr sz="800" spc="-10" dirty="0">
                          <a:latin typeface="Calibri"/>
                          <a:cs typeface="Calibri"/>
                        </a:rPr>
                        <a:t>61.384.432</a:t>
                      </a:r>
                      <a:endParaRPr sz="800">
                        <a:latin typeface="Calibri"/>
                        <a:cs typeface="Calibri"/>
                      </a:endParaRPr>
                    </a:p>
                  </a:txBody>
                  <a:tcPr marL="0" marR="0"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tcPr>
                </a:tc>
                <a:extLst>
                  <a:ext uri="{0D108BD9-81ED-4DB2-BD59-A6C34878D82A}">
                    <a16:rowId xmlns:a16="http://schemas.microsoft.com/office/drawing/2014/main" val="10010"/>
                  </a:ext>
                </a:extLst>
              </a:tr>
              <a:tr h="250190">
                <a:tc>
                  <a:txBody>
                    <a:bodyPr/>
                    <a:lstStyle/>
                    <a:p>
                      <a:pPr>
                        <a:lnSpc>
                          <a:spcPct val="100000"/>
                        </a:lnSpc>
                        <a:spcBef>
                          <a:spcPts val="75"/>
                        </a:spcBef>
                      </a:pPr>
                      <a:endParaRPr sz="800">
                        <a:latin typeface="Times New Roman"/>
                        <a:cs typeface="Times New Roman"/>
                      </a:endParaRPr>
                    </a:p>
                    <a:p>
                      <a:pPr marL="60325">
                        <a:lnSpc>
                          <a:spcPts val="875"/>
                        </a:lnSpc>
                      </a:pPr>
                      <a:r>
                        <a:rPr sz="800" dirty="0">
                          <a:latin typeface="Calibri"/>
                          <a:cs typeface="Calibri"/>
                        </a:rPr>
                        <a:t>LA</a:t>
                      </a:r>
                      <a:r>
                        <a:rPr sz="800" spc="-5" dirty="0">
                          <a:latin typeface="Calibri"/>
                          <a:cs typeface="Calibri"/>
                        </a:rPr>
                        <a:t> </a:t>
                      </a:r>
                      <a:r>
                        <a:rPr sz="800" spc="-10" dirty="0">
                          <a:latin typeface="Calibri"/>
                          <a:cs typeface="Calibri"/>
                        </a:rPr>
                        <a:t>PREVISORA</a:t>
                      </a:r>
                      <a:r>
                        <a:rPr sz="800" spc="5" dirty="0">
                          <a:latin typeface="Calibri"/>
                          <a:cs typeface="Calibri"/>
                        </a:rPr>
                        <a:t> </a:t>
                      </a:r>
                      <a:r>
                        <a:rPr sz="800" dirty="0">
                          <a:latin typeface="Calibri"/>
                          <a:cs typeface="Calibri"/>
                        </a:rPr>
                        <a:t>S.A </a:t>
                      </a:r>
                      <a:r>
                        <a:rPr sz="800" spc="-10" dirty="0">
                          <a:latin typeface="Calibri"/>
                          <a:cs typeface="Calibri"/>
                        </a:rPr>
                        <a:t>COMPAÑIA</a:t>
                      </a:r>
                      <a:r>
                        <a:rPr sz="800" spc="25" dirty="0">
                          <a:latin typeface="Calibri"/>
                          <a:cs typeface="Calibri"/>
                        </a:rPr>
                        <a:t> </a:t>
                      </a:r>
                      <a:r>
                        <a:rPr sz="800" dirty="0">
                          <a:latin typeface="Calibri"/>
                          <a:cs typeface="Calibri"/>
                        </a:rPr>
                        <a:t>DE </a:t>
                      </a:r>
                      <a:r>
                        <a:rPr sz="800" spc="-10" dirty="0">
                          <a:latin typeface="Calibri"/>
                          <a:cs typeface="Calibri"/>
                        </a:rPr>
                        <a:t>SEGUROS</a:t>
                      </a:r>
                      <a:endParaRPr sz="800">
                        <a:latin typeface="Calibri"/>
                        <a:cs typeface="Calibri"/>
                      </a:endParaRPr>
                    </a:p>
                  </a:txBody>
                  <a:tcPr marL="0" marR="0"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5"/>
                        </a:spcBef>
                      </a:pPr>
                      <a:endParaRPr sz="800">
                        <a:latin typeface="Times New Roman"/>
                        <a:cs typeface="Times New Roman"/>
                      </a:endParaRPr>
                    </a:p>
                    <a:p>
                      <a:pPr marL="28575">
                        <a:lnSpc>
                          <a:spcPts val="875"/>
                        </a:lnSpc>
                        <a:tabLst>
                          <a:tab pos="412115" algn="l"/>
                        </a:tabLst>
                      </a:pPr>
                      <a:r>
                        <a:rPr sz="800" spc="-50" dirty="0">
                          <a:latin typeface="Calibri"/>
                          <a:cs typeface="Calibri"/>
                        </a:rPr>
                        <a:t>$</a:t>
                      </a:r>
                      <a:r>
                        <a:rPr sz="800" dirty="0">
                          <a:latin typeface="Calibri"/>
                          <a:cs typeface="Calibri"/>
                        </a:rPr>
                        <a:t>	</a:t>
                      </a:r>
                      <a:r>
                        <a:rPr sz="800" spc="-10" dirty="0">
                          <a:latin typeface="Calibri"/>
                          <a:cs typeface="Calibri"/>
                        </a:rPr>
                        <a:t>2.964.952</a:t>
                      </a:r>
                      <a:endParaRPr sz="800">
                        <a:latin typeface="Calibri"/>
                        <a:cs typeface="Calibri"/>
                      </a:endParaRPr>
                    </a:p>
                  </a:txBody>
                  <a:tcPr marL="0" marR="0"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5"/>
                        </a:spcBef>
                      </a:pPr>
                      <a:endParaRPr sz="800">
                        <a:latin typeface="Times New Roman"/>
                        <a:cs typeface="Times New Roman"/>
                      </a:endParaRPr>
                    </a:p>
                    <a:p>
                      <a:pPr marL="29209">
                        <a:lnSpc>
                          <a:spcPts val="875"/>
                        </a:lnSpc>
                      </a:pPr>
                      <a:r>
                        <a:rPr sz="800" dirty="0">
                          <a:latin typeface="Calibri"/>
                          <a:cs typeface="Calibri"/>
                        </a:rPr>
                        <a:t>$</a:t>
                      </a:r>
                      <a:r>
                        <a:rPr sz="800" spc="240" dirty="0">
                          <a:latin typeface="Calibri"/>
                          <a:cs typeface="Calibri"/>
                        </a:rPr>
                        <a:t>  </a:t>
                      </a:r>
                      <a:r>
                        <a:rPr sz="800" spc="-10" dirty="0">
                          <a:latin typeface="Calibri"/>
                          <a:cs typeface="Calibri"/>
                        </a:rPr>
                        <a:t>10.767.364</a:t>
                      </a:r>
                      <a:endParaRPr sz="800">
                        <a:latin typeface="Calibri"/>
                        <a:cs typeface="Calibri"/>
                      </a:endParaRPr>
                    </a:p>
                  </a:txBody>
                  <a:tcPr marL="0" marR="0"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7620" marR="460375" indent="20955">
                        <a:lnSpc>
                          <a:spcPct val="100000"/>
                        </a:lnSpc>
                      </a:pPr>
                      <a:r>
                        <a:rPr sz="800" spc="-50" dirty="0">
                          <a:latin typeface="Calibri"/>
                          <a:cs typeface="Calibri"/>
                        </a:rPr>
                        <a:t>$</a:t>
                      </a:r>
                      <a:r>
                        <a:rPr sz="800" spc="500" dirty="0">
                          <a:latin typeface="Calibri"/>
                          <a:cs typeface="Calibri"/>
                        </a:rPr>
                        <a:t> </a:t>
                      </a:r>
                      <a:r>
                        <a:rPr sz="800" spc="-10" dirty="0">
                          <a:latin typeface="Calibri"/>
                          <a:cs typeface="Calibri"/>
                        </a:rPr>
                        <a:t>2.813.718</a:t>
                      </a:r>
                      <a:endParaRPr sz="8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5"/>
                        </a:spcBef>
                      </a:pPr>
                      <a:endParaRPr sz="800">
                        <a:latin typeface="Times New Roman"/>
                        <a:cs typeface="Times New Roman"/>
                      </a:endParaRPr>
                    </a:p>
                    <a:p>
                      <a:pPr marR="70485" algn="ctr">
                        <a:lnSpc>
                          <a:spcPts val="875"/>
                        </a:lnSpc>
                        <a:tabLst>
                          <a:tab pos="382905" algn="l"/>
                        </a:tabLst>
                      </a:pPr>
                      <a:r>
                        <a:rPr sz="800" spc="-50" dirty="0">
                          <a:latin typeface="Calibri"/>
                          <a:cs typeface="Calibri"/>
                        </a:rPr>
                        <a:t>$</a:t>
                      </a:r>
                      <a:r>
                        <a:rPr sz="800" dirty="0">
                          <a:latin typeface="Calibri"/>
                          <a:cs typeface="Calibri"/>
                        </a:rPr>
                        <a:t>	</a:t>
                      </a:r>
                      <a:r>
                        <a:rPr sz="800" spc="-10" dirty="0">
                          <a:latin typeface="Calibri"/>
                          <a:cs typeface="Calibri"/>
                        </a:rPr>
                        <a:t>96.268</a:t>
                      </a:r>
                      <a:endParaRPr sz="800">
                        <a:latin typeface="Calibri"/>
                        <a:cs typeface="Calibri"/>
                      </a:endParaRPr>
                    </a:p>
                  </a:txBody>
                  <a:tcPr marL="0" marR="0"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8255" marR="210820" indent="20955">
                        <a:lnSpc>
                          <a:spcPct val="100000"/>
                        </a:lnSpc>
                      </a:pPr>
                      <a:r>
                        <a:rPr sz="800" spc="-50" dirty="0">
                          <a:latin typeface="Calibri"/>
                          <a:cs typeface="Calibri"/>
                        </a:rPr>
                        <a:t>$</a:t>
                      </a:r>
                      <a:r>
                        <a:rPr sz="800" spc="500" dirty="0">
                          <a:latin typeface="Calibri"/>
                          <a:cs typeface="Calibri"/>
                        </a:rPr>
                        <a:t> </a:t>
                      </a:r>
                      <a:r>
                        <a:rPr sz="800" spc="-10" dirty="0">
                          <a:latin typeface="Calibri"/>
                          <a:cs typeface="Calibri"/>
                        </a:rPr>
                        <a:t>3.404.807</a:t>
                      </a:r>
                      <a:endParaRPr sz="8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5"/>
                        </a:spcBef>
                      </a:pPr>
                      <a:endParaRPr sz="800">
                        <a:latin typeface="Times New Roman"/>
                        <a:cs typeface="Times New Roman"/>
                      </a:endParaRPr>
                    </a:p>
                    <a:p>
                      <a:pPr marR="84455" algn="r">
                        <a:lnSpc>
                          <a:spcPts val="875"/>
                        </a:lnSpc>
                        <a:tabLst>
                          <a:tab pos="316230" algn="l"/>
                        </a:tabLst>
                      </a:pPr>
                      <a:r>
                        <a:rPr sz="800" spc="-50" dirty="0">
                          <a:latin typeface="Calibri"/>
                          <a:cs typeface="Calibri"/>
                        </a:rPr>
                        <a:t>$</a:t>
                      </a:r>
                      <a:r>
                        <a:rPr sz="800" dirty="0">
                          <a:latin typeface="Calibri"/>
                          <a:cs typeface="Calibri"/>
                        </a:rPr>
                        <a:t>	</a:t>
                      </a:r>
                      <a:r>
                        <a:rPr sz="800" spc="-10" dirty="0">
                          <a:latin typeface="Calibri"/>
                          <a:cs typeface="Calibri"/>
                        </a:rPr>
                        <a:t>15.992.848</a:t>
                      </a:r>
                      <a:endParaRPr sz="800">
                        <a:latin typeface="Calibri"/>
                        <a:cs typeface="Calibri"/>
                      </a:endParaRPr>
                    </a:p>
                  </a:txBody>
                  <a:tcPr marL="0" marR="0"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5"/>
                        </a:spcBef>
                      </a:pPr>
                      <a:endParaRPr sz="800">
                        <a:latin typeface="Times New Roman"/>
                        <a:cs typeface="Times New Roman"/>
                      </a:endParaRPr>
                    </a:p>
                    <a:p>
                      <a:pPr marR="46990" algn="ctr">
                        <a:lnSpc>
                          <a:spcPts val="875"/>
                        </a:lnSpc>
                        <a:tabLst>
                          <a:tab pos="184785" algn="l"/>
                        </a:tabLst>
                      </a:pPr>
                      <a:r>
                        <a:rPr sz="800" spc="-50" dirty="0">
                          <a:latin typeface="Calibri"/>
                          <a:cs typeface="Calibri"/>
                        </a:rPr>
                        <a:t>$</a:t>
                      </a:r>
                      <a:r>
                        <a:rPr sz="800" dirty="0">
                          <a:latin typeface="Calibri"/>
                          <a:cs typeface="Calibri"/>
                        </a:rPr>
                        <a:t>	</a:t>
                      </a:r>
                      <a:r>
                        <a:rPr sz="800" spc="-10" dirty="0">
                          <a:latin typeface="Calibri"/>
                          <a:cs typeface="Calibri"/>
                        </a:rPr>
                        <a:t>25.159.728</a:t>
                      </a:r>
                      <a:endParaRPr sz="800">
                        <a:latin typeface="Calibri"/>
                        <a:cs typeface="Calibri"/>
                      </a:endParaRPr>
                    </a:p>
                  </a:txBody>
                  <a:tcPr marL="0" marR="0"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9845">
                        <a:lnSpc>
                          <a:spcPct val="100000"/>
                        </a:lnSpc>
                        <a:spcBef>
                          <a:spcPts val="35"/>
                        </a:spcBef>
                      </a:pPr>
                      <a:r>
                        <a:rPr sz="800" spc="-50" dirty="0">
                          <a:latin typeface="Calibri"/>
                          <a:cs typeface="Calibri"/>
                        </a:rPr>
                        <a:t>$</a:t>
                      </a:r>
                      <a:endParaRPr sz="800">
                        <a:latin typeface="Calibri"/>
                        <a:cs typeface="Calibri"/>
                      </a:endParaRPr>
                    </a:p>
                    <a:p>
                      <a:pPr marL="8890">
                        <a:lnSpc>
                          <a:spcPts val="875"/>
                        </a:lnSpc>
                      </a:pPr>
                      <a:r>
                        <a:rPr sz="800" spc="-50" dirty="0">
                          <a:latin typeface="Calibri"/>
                          <a:cs typeface="Calibri"/>
                        </a:rPr>
                        <a:t>-</a:t>
                      </a:r>
                      <a:endParaRPr sz="800">
                        <a:latin typeface="Calibri"/>
                        <a:cs typeface="Calibri"/>
                      </a:endParaRPr>
                    </a:p>
                  </a:txBody>
                  <a:tcPr marL="0" marR="0" marT="444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5"/>
                        </a:spcBef>
                      </a:pPr>
                      <a:endParaRPr sz="800">
                        <a:latin typeface="Times New Roman"/>
                        <a:cs typeface="Times New Roman"/>
                      </a:endParaRPr>
                    </a:p>
                    <a:p>
                      <a:pPr marR="17780" algn="ctr">
                        <a:lnSpc>
                          <a:spcPts val="875"/>
                        </a:lnSpc>
                        <a:tabLst>
                          <a:tab pos="407034" algn="l"/>
                        </a:tabLst>
                      </a:pPr>
                      <a:r>
                        <a:rPr sz="800" spc="-50" dirty="0">
                          <a:latin typeface="Calibri"/>
                          <a:cs typeface="Calibri"/>
                        </a:rPr>
                        <a:t>$</a:t>
                      </a:r>
                      <a:r>
                        <a:rPr sz="800" dirty="0">
                          <a:latin typeface="Calibri"/>
                          <a:cs typeface="Calibri"/>
                        </a:rPr>
                        <a:t>	</a:t>
                      </a:r>
                      <a:r>
                        <a:rPr sz="800" spc="-10" dirty="0">
                          <a:latin typeface="Calibri"/>
                          <a:cs typeface="Calibri"/>
                        </a:rPr>
                        <a:t>61.199.685</a:t>
                      </a:r>
                      <a:endParaRPr sz="800">
                        <a:latin typeface="Calibri"/>
                        <a:cs typeface="Calibri"/>
                      </a:endParaRPr>
                    </a:p>
                  </a:txBody>
                  <a:tcPr marL="0" marR="0"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tcPr>
                </a:tc>
                <a:extLst>
                  <a:ext uri="{0D108BD9-81ED-4DB2-BD59-A6C34878D82A}">
                    <a16:rowId xmlns:a16="http://schemas.microsoft.com/office/drawing/2014/main" val="10011"/>
                  </a:ext>
                </a:extLst>
              </a:tr>
              <a:tr h="250190">
                <a:tc>
                  <a:txBody>
                    <a:bodyPr/>
                    <a:lstStyle/>
                    <a:p>
                      <a:pPr>
                        <a:lnSpc>
                          <a:spcPct val="100000"/>
                        </a:lnSpc>
                        <a:spcBef>
                          <a:spcPts val="75"/>
                        </a:spcBef>
                      </a:pPr>
                      <a:endParaRPr sz="800">
                        <a:latin typeface="Times New Roman"/>
                        <a:cs typeface="Times New Roman"/>
                      </a:endParaRPr>
                    </a:p>
                    <a:p>
                      <a:pPr marL="60325">
                        <a:lnSpc>
                          <a:spcPts val="875"/>
                        </a:lnSpc>
                      </a:pPr>
                      <a:r>
                        <a:rPr sz="800" dirty="0">
                          <a:latin typeface="Calibri"/>
                          <a:cs typeface="Calibri"/>
                        </a:rPr>
                        <a:t>NUEVA</a:t>
                      </a:r>
                      <a:r>
                        <a:rPr sz="800" spc="-30" dirty="0">
                          <a:latin typeface="Calibri"/>
                          <a:cs typeface="Calibri"/>
                        </a:rPr>
                        <a:t> </a:t>
                      </a:r>
                      <a:r>
                        <a:rPr sz="800" dirty="0">
                          <a:latin typeface="Calibri"/>
                          <a:cs typeface="Calibri"/>
                        </a:rPr>
                        <a:t>EPS</a:t>
                      </a:r>
                      <a:r>
                        <a:rPr sz="800" spc="-25" dirty="0">
                          <a:latin typeface="Calibri"/>
                          <a:cs typeface="Calibri"/>
                        </a:rPr>
                        <a:t> </a:t>
                      </a:r>
                      <a:r>
                        <a:rPr sz="800" spc="-20" dirty="0">
                          <a:latin typeface="Calibri"/>
                          <a:cs typeface="Calibri"/>
                        </a:rPr>
                        <a:t>S.A.</a:t>
                      </a:r>
                      <a:endParaRPr sz="800">
                        <a:latin typeface="Calibri"/>
                        <a:cs typeface="Calibri"/>
                      </a:endParaRPr>
                    </a:p>
                  </a:txBody>
                  <a:tcPr marL="0" marR="0"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5"/>
                        </a:spcBef>
                      </a:pPr>
                      <a:endParaRPr sz="800">
                        <a:latin typeface="Times New Roman"/>
                        <a:cs typeface="Times New Roman"/>
                      </a:endParaRPr>
                    </a:p>
                    <a:p>
                      <a:pPr marL="28575">
                        <a:lnSpc>
                          <a:spcPts val="875"/>
                        </a:lnSpc>
                        <a:tabLst>
                          <a:tab pos="323850" algn="l"/>
                        </a:tabLst>
                      </a:pPr>
                      <a:r>
                        <a:rPr sz="800" spc="-50" dirty="0">
                          <a:latin typeface="Calibri"/>
                          <a:cs typeface="Calibri"/>
                        </a:rPr>
                        <a:t>$</a:t>
                      </a:r>
                      <a:r>
                        <a:rPr sz="800" dirty="0">
                          <a:latin typeface="Calibri"/>
                          <a:cs typeface="Calibri"/>
                        </a:rPr>
                        <a:t>	</a:t>
                      </a:r>
                      <a:r>
                        <a:rPr sz="800" spc="-10" dirty="0">
                          <a:latin typeface="Calibri"/>
                          <a:cs typeface="Calibri"/>
                        </a:rPr>
                        <a:t>335.046.281</a:t>
                      </a:r>
                      <a:endParaRPr sz="800">
                        <a:latin typeface="Calibri"/>
                        <a:cs typeface="Calibri"/>
                      </a:endParaRPr>
                    </a:p>
                  </a:txBody>
                  <a:tcPr marL="0" marR="0"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5"/>
                        </a:spcBef>
                      </a:pPr>
                      <a:endParaRPr sz="800">
                        <a:latin typeface="Times New Roman"/>
                        <a:cs typeface="Times New Roman"/>
                      </a:endParaRPr>
                    </a:p>
                    <a:p>
                      <a:pPr marL="29209">
                        <a:lnSpc>
                          <a:spcPts val="875"/>
                        </a:lnSpc>
                      </a:pPr>
                      <a:r>
                        <a:rPr sz="800" dirty="0">
                          <a:latin typeface="Calibri"/>
                          <a:cs typeface="Calibri"/>
                        </a:rPr>
                        <a:t>$</a:t>
                      </a:r>
                      <a:r>
                        <a:rPr sz="800" spc="325" dirty="0">
                          <a:latin typeface="Calibri"/>
                          <a:cs typeface="Calibri"/>
                        </a:rPr>
                        <a:t> </a:t>
                      </a:r>
                      <a:r>
                        <a:rPr sz="800" spc="-10" dirty="0">
                          <a:latin typeface="Calibri"/>
                          <a:cs typeface="Calibri"/>
                        </a:rPr>
                        <a:t>302.527.351</a:t>
                      </a:r>
                      <a:endParaRPr sz="800">
                        <a:latin typeface="Calibri"/>
                        <a:cs typeface="Calibri"/>
                      </a:endParaRPr>
                    </a:p>
                  </a:txBody>
                  <a:tcPr marL="0" marR="0"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7620" marR="460375" indent="20955">
                        <a:lnSpc>
                          <a:spcPct val="100000"/>
                        </a:lnSpc>
                      </a:pPr>
                      <a:r>
                        <a:rPr sz="800" spc="-50" dirty="0">
                          <a:latin typeface="Calibri"/>
                          <a:cs typeface="Calibri"/>
                        </a:rPr>
                        <a:t>$</a:t>
                      </a:r>
                      <a:r>
                        <a:rPr sz="800" spc="500" dirty="0">
                          <a:latin typeface="Calibri"/>
                          <a:cs typeface="Calibri"/>
                        </a:rPr>
                        <a:t> </a:t>
                      </a:r>
                      <a:r>
                        <a:rPr sz="800" spc="-10" dirty="0">
                          <a:latin typeface="Calibri"/>
                          <a:cs typeface="Calibri"/>
                        </a:rPr>
                        <a:t>1.152.605</a:t>
                      </a:r>
                      <a:endParaRPr sz="8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5"/>
                        </a:spcBef>
                      </a:pPr>
                      <a:endParaRPr sz="800">
                        <a:latin typeface="Times New Roman"/>
                        <a:cs typeface="Times New Roman"/>
                      </a:endParaRPr>
                    </a:p>
                    <a:p>
                      <a:pPr marR="61594" algn="ctr">
                        <a:lnSpc>
                          <a:spcPts val="875"/>
                        </a:lnSpc>
                      </a:pPr>
                      <a:r>
                        <a:rPr sz="800" dirty="0">
                          <a:latin typeface="Calibri"/>
                          <a:cs typeface="Calibri"/>
                        </a:rPr>
                        <a:t>$</a:t>
                      </a:r>
                      <a:r>
                        <a:rPr sz="800" spc="240" dirty="0">
                          <a:latin typeface="Calibri"/>
                          <a:cs typeface="Calibri"/>
                        </a:rPr>
                        <a:t>  </a:t>
                      </a:r>
                      <a:r>
                        <a:rPr sz="800" spc="-10" dirty="0">
                          <a:latin typeface="Calibri"/>
                          <a:cs typeface="Calibri"/>
                        </a:rPr>
                        <a:t>113.770.133</a:t>
                      </a:r>
                      <a:endParaRPr sz="800">
                        <a:latin typeface="Calibri"/>
                        <a:cs typeface="Calibri"/>
                      </a:endParaRPr>
                    </a:p>
                  </a:txBody>
                  <a:tcPr marL="0" marR="0"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8255" marR="107314" indent="20955">
                        <a:lnSpc>
                          <a:spcPct val="100000"/>
                        </a:lnSpc>
                      </a:pPr>
                      <a:r>
                        <a:rPr sz="800" spc="-50" dirty="0">
                          <a:latin typeface="Calibri"/>
                          <a:cs typeface="Calibri"/>
                        </a:rPr>
                        <a:t>$</a:t>
                      </a:r>
                      <a:r>
                        <a:rPr sz="800" spc="500" dirty="0">
                          <a:latin typeface="Calibri"/>
                          <a:cs typeface="Calibri"/>
                        </a:rPr>
                        <a:t> </a:t>
                      </a:r>
                      <a:r>
                        <a:rPr sz="800" spc="-10" dirty="0">
                          <a:latin typeface="Calibri"/>
                          <a:cs typeface="Calibri"/>
                        </a:rPr>
                        <a:t>200.412.127</a:t>
                      </a:r>
                      <a:endParaRPr sz="8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5"/>
                        </a:spcBef>
                      </a:pPr>
                      <a:endParaRPr sz="800">
                        <a:latin typeface="Times New Roman"/>
                        <a:cs typeface="Times New Roman"/>
                      </a:endParaRPr>
                    </a:p>
                    <a:p>
                      <a:pPr marR="100330" algn="r">
                        <a:lnSpc>
                          <a:spcPts val="875"/>
                        </a:lnSpc>
                      </a:pPr>
                      <a:r>
                        <a:rPr sz="800" spc="-15" dirty="0">
                          <a:latin typeface="Calibri"/>
                          <a:cs typeface="Calibri"/>
                        </a:rPr>
                        <a:t>-</a:t>
                      </a:r>
                      <a:r>
                        <a:rPr sz="800" dirty="0">
                          <a:latin typeface="Calibri"/>
                          <a:cs typeface="Calibri"/>
                        </a:rPr>
                        <a:t>$</a:t>
                      </a:r>
                      <a:r>
                        <a:rPr sz="800" spc="245" dirty="0">
                          <a:latin typeface="Calibri"/>
                          <a:cs typeface="Calibri"/>
                        </a:rPr>
                        <a:t>  </a:t>
                      </a:r>
                      <a:r>
                        <a:rPr sz="800" spc="-10" dirty="0">
                          <a:latin typeface="Calibri"/>
                          <a:cs typeface="Calibri"/>
                        </a:rPr>
                        <a:t>3.847.793.598</a:t>
                      </a:r>
                      <a:endParaRPr sz="800">
                        <a:latin typeface="Calibri"/>
                        <a:cs typeface="Calibri"/>
                      </a:endParaRPr>
                    </a:p>
                  </a:txBody>
                  <a:tcPr marL="0" marR="0"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5"/>
                        </a:spcBef>
                      </a:pPr>
                      <a:endParaRPr sz="800">
                        <a:latin typeface="Times New Roman"/>
                        <a:cs typeface="Times New Roman"/>
                      </a:endParaRPr>
                    </a:p>
                    <a:p>
                      <a:pPr marR="40640" algn="ctr">
                        <a:lnSpc>
                          <a:spcPts val="875"/>
                        </a:lnSpc>
                      </a:pPr>
                      <a:r>
                        <a:rPr sz="800" dirty="0">
                          <a:latin typeface="Calibri"/>
                          <a:cs typeface="Calibri"/>
                        </a:rPr>
                        <a:t>$</a:t>
                      </a:r>
                      <a:r>
                        <a:rPr sz="800" spc="500" dirty="0">
                          <a:latin typeface="Calibri"/>
                          <a:cs typeface="Calibri"/>
                        </a:rPr>
                        <a:t> </a:t>
                      </a:r>
                      <a:r>
                        <a:rPr sz="800" spc="-10" dirty="0">
                          <a:latin typeface="Calibri"/>
                          <a:cs typeface="Calibri"/>
                        </a:rPr>
                        <a:t>573.189.259</a:t>
                      </a:r>
                      <a:endParaRPr sz="800">
                        <a:latin typeface="Calibri"/>
                        <a:cs typeface="Calibri"/>
                      </a:endParaRPr>
                    </a:p>
                  </a:txBody>
                  <a:tcPr marL="0" marR="0"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9845">
                        <a:lnSpc>
                          <a:spcPct val="100000"/>
                        </a:lnSpc>
                        <a:spcBef>
                          <a:spcPts val="35"/>
                        </a:spcBef>
                      </a:pPr>
                      <a:r>
                        <a:rPr sz="800" spc="-50" dirty="0">
                          <a:latin typeface="Calibri"/>
                          <a:cs typeface="Calibri"/>
                        </a:rPr>
                        <a:t>$</a:t>
                      </a:r>
                      <a:endParaRPr sz="800">
                        <a:latin typeface="Calibri"/>
                        <a:cs typeface="Calibri"/>
                      </a:endParaRPr>
                    </a:p>
                    <a:p>
                      <a:pPr marL="8890">
                        <a:lnSpc>
                          <a:spcPts val="875"/>
                        </a:lnSpc>
                      </a:pPr>
                      <a:r>
                        <a:rPr sz="800" spc="-50" dirty="0">
                          <a:latin typeface="Calibri"/>
                          <a:cs typeface="Calibri"/>
                        </a:rPr>
                        <a:t>-</a:t>
                      </a:r>
                      <a:endParaRPr sz="800">
                        <a:latin typeface="Calibri"/>
                        <a:cs typeface="Calibri"/>
                      </a:endParaRPr>
                    </a:p>
                  </a:txBody>
                  <a:tcPr marL="0" marR="0" marT="444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75"/>
                        </a:spcBef>
                      </a:pPr>
                      <a:endParaRPr sz="800">
                        <a:latin typeface="Times New Roman"/>
                        <a:cs typeface="Times New Roman"/>
                      </a:endParaRPr>
                    </a:p>
                    <a:p>
                      <a:pPr marR="57150" algn="ctr">
                        <a:lnSpc>
                          <a:spcPts val="875"/>
                        </a:lnSpc>
                        <a:tabLst>
                          <a:tab pos="282575" algn="l"/>
                        </a:tabLst>
                      </a:pPr>
                      <a:r>
                        <a:rPr sz="800" spc="-15" dirty="0">
                          <a:latin typeface="Calibri"/>
                          <a:cs typeface="Calibri"/>
                        </a:rPr>
                        <a:t>-</a:t>
                      </a:r>
                      <a:r>
                        <a:rPr sz="800" spc="-50" dirty="0">
                          <a:latin typeface="Calibri"/>
                          <a:cs typeface="Calibri"/>
                        </a:rPr>
                        <a:t>$</a:t>
                      </a:r>
                      <a:r>
                        <a:rPr sz="800" dirty="0">
                          <a:latin typeface="Calibri"/>
                          <a:cs typeface="Calibri"/>
                        </a:rPr>
                        <a:t>	</a:t>
                      </a:r>
                      <a:r>
                        <a:rPr sz="800" spc="-10" dirty="0">
                          <a:latin typeface="Calibri"/>
                          <a:cs typeface="Calibri"/>
                        </a:rPr>
                        <a:t>2.321.695.842</a:t>
                      </a:r>
                      <a:endParaRPr sz="800">
                        <a:latin typeface="Calibri"/>
                        <a:cs typeface="Calibri"/>
                      </a:endParaRPr>
                    </a:p>
                  </a:txBody>
                  <a:tcPr marL="0" marR="0"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8896973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8189698" y="5721502"/>
            <a:ext cx="3115055" cy="920496"/>
          </a:xfrm>
          <a:prstGeom prst="rect">
            <a:avLst/>
          </a:prstGeom>
        </p:spPr>
      </p:pic>
      <p:sp>
        <p:nvSpPr>
          <p:cNvPr id="5" name="object 5"/>
          <p:cNvSpPr txBox="1">
            <a:spLocks noGrp="1"/>
          </p:cNvSpPr>
          <p:nvPr>
            <p:ph type="title"/>
          </p:nvPr>
        </p:nvSpPr>
        <p:spPr>
          <a:xfrm>
            <a:off x="-1269388" y="-28802"/>
            <a:ext cx="10629519" cy="838562"/>
          </a:xfrm>
          <a:prstGeom prst="rect">
            <a:avLst/>
          </a:prstGeom>
        </p:spPr>
        <p:txBody>
          <a:bodyPr vert="horz" wrap="square" lIns="0" tIns="159892" rIns="0" bIns="0" rtlCol="0">
            <a:spAutoFit/>
          </a:bodyPr>
          <a:lstStyle/>
          <a:p>
            <a:pPr marL="4720590">
              <a:lnSpc>
                <a:spcPct val="100000"/>
              </a:lnSpc>
              <a:spcBef>
                <a:spcPts val="95"/>
              </a:spcBef>
            </a:pPr>
            <a:r>
              <a:rPr spc="-85" dirty="0"/>
              <a:t>CARTERA</a:t>
            </a:r>
            <a:r>
              <a:rPr spc="-114" dirty="0"/>
              <a:t> </a:t>
            </a:r>
            <a:r>
              <a:rPr spc="-50" dirty="0"/>
              <a:t>POR</a:t>
            </a:r>
            <a:r>
              <a:rPr spc="-125" dirty="0"/>
              <a:t> </a:t>
            </a:r>
            <a:r>
              <a:rPr spc="-35" dirty="0"/>
              <a:t>EDADES</a:t>
            </a:r>
          </a:p>
        </p:txBody>
      </p:sp>
      <p:sp>
        <p:nvSpPr>
          <p:cNvPr id="7" name="object 7"/>
          <p:cNvSpPr txBox="1"/>
          <p:nvPr/>
        </p:nvSpPr>
        <p:spPr>
          <a:xfrm>
            <a:off x="4275201" y="6207556"/>
            <a:ext cx="3375025" cy="330200"/>
          </a:xfrm>
          <a:prstGeom prst="rect">
            <a:avLst/>
          </a:prstGeom>
        </p:spPr>
        <p:txBody>
          <a:bodyPr vert="horz" wrap="square" lIns="0" tIns="0" rIns="0" bIns="0" rtlCol="0">
            <a:spAutoFit/>
          </a:bodyPr>
          <a:lstStyle/>
          <a:p>
            <a:pPr marL="12700">
              <a:lnSpc>
                <a:spcPts val="2380"/>
              </a:lnSpc>
            </a:pPr>
            <a:r>
              <a:rPr sz="2400" b="1" i="1" dirty="0">
                <a:solidFill>
                  <a:srgbClr val="214727"/>
                </a:solidFill>
                <a:latin typeface="Calibri"/>
                <a:cs typeface="Calibri"/>
              </a:rPr>
              <a:t>“Más</a:t>
            </a:r>
            <a:r>
              <a:rPr sz="2400" b="1" i="1" spc="-50" dirty="0">
                <a:solidFill>
                  <a:srgbClr val="214727"/>
                </a:solidFill>
                <a:latin typeface="Calibri"/>
                <a:cs typeface="Calibri"/>
              </a:rPr>
              <a:t> </a:t>
            </a:r>
            <a:r>
              <a:rPr sz="2400" b="1" i="1" dirty="0">
                <a:solidFill>
                  <a:srgbClr val="214727"/>
                </a:solidFill>
                <a:latin typeface="Calibri"/>
                <a:cs typeface="Calibri"/>
              </a:rPr>
              <a:t>y</a:t>
            </a:r>
            <a:r>
              <a:rPr sz="2400" b="1" i="1" spc="-60" dirty="0">
                <a:solidFill>
                  <a:srgbClr val="214727"/>
                </a:solidFill>
                <a:latin typeface="Calibri"/>
                <a:cs typeface="Calibri"/>
              </a:rPr>
              <a:t> </a:t>
            </a:r>
            <a:r>
              <a:rPr sz="2400" b="1" i="1" dirty="0">
                <a:solidFill>
                  <a:srgbClr val="214727"/>
                </a:solidFill>
                <a:latin typeface="Calibri"/>
                <a:cs typeface="Calibri"/>
              </a:rPr>
              <a:t>Mejores</a:t>
            </a:r>
            <a:r>
              <a:rPr sz="2400" b="1" i="1" spc="-45" dirty="0">
                <a:solidFill>
                  <a:srgbClr val="214727"/>
                </a:solidFill>
                <a:latin typeface="Calibri"/>
                <a:cs typeface="Calibri"/>
              </a:rPr>
              <a:t> </a:t>
            </a:r>
            <a:r>
              <a:rPr sz="2400" b="1" i="1" spc="-10" dirty="0">
                <a:solidFill>
                  <a:srgbClr val="214727"/>
                </a:solidFill>
                <a:latin typeface="Calibri"/>
                <a:cs typeface="Calibri"/>
              </a:rPr>
              <a:t>Servicios”.</a:t>
            </a:r>
            <a:endParaRPr sz="2400">
              <a:latin typeface="Calibri"/>
              <a:cs typeface="Calibri"/>
            </a:endParaRPr>
          </a:p>
        </p:txBody>
      </p:sp>
      <p:sp>
        <p:nvSpPr>
          <p:cNvPr id="6" name="object 6"/>
          <p:cNvSpPr txBox="1"/>
          <p:nvPr/>
        </p:nvSpPr>
        <p:spPr>
          <a:xfrm>
            <a:off x="980902" y="950766"/>
            <a:ext cx="10449097" cy="4172040"/>
          </a:xfrm>
          <a:prstGeom prst="rect">
            <a:avLst/>
          </a:prstGeom>
        </p:spPr>
        <p:txBody>
          <a:bodyPr vert="horz" wrap="square" lIns="0" tIns="45085" rIns="0" bIns="0" rtlCol="0">
            <a:spAutoFit/>
          </a:bodyPr>
          <a:lstStyle/>
          <a:p>
            <a:pPr marR="6350" algn="just">
              <a:lnSpc>
                <a:spcPct val="94000"/>
              </a:lnSpc>
              <a:spcBef>
                <a:spcPts val="1000"/>
              </a:spcBef>
              <a:spcAft>
                <a:spcPts val="200"/>
              </a:spcAft>
              <a:buSzPct val="87500"/>
              <a:tabLst>
                <a:tab pos="161290" algn="l"/>
              </a:tabLst>
            </a:pPr>
            <a:r>
              <a:rPr sz="2200" b="1" dirty="0" smtClean="0">
                <a:solidFill>
                  <a:schemeClr val="bg2">
                    <a:lumMod val="25000"/>
                  </a:schemeClr>
                </a:solidFill>
              </a:rPr>
              <a:t>Para </a:t>
            </a:r>
            <a:r>
              <a:rPr sz="2200" b="1" dirty="0">
                <a:solidFill>
                  <a:schemeClr val="bg2">
                    <a:lumMod val="25000"/>
                  </a:schemeClr>
                </a:solidFill>
              </a:rPr>
              <a:t>analizar la cartera, se debe tener en cuenta varios aspectos que son relevantes, porque los valores reportados no son siempre cartera cobrable, debido a que la mayoría de entidades no legalizan a tiempo los pagos realizados y no se puede descargar de la cartera unilateralmente porque pueden existir glosas y devoluciones que si no se tienen en cuenta afectan los saldos reales de las </a:t>
            </a:r>
            <a:r>
              <a:rPr sz="2200" b="1" dirty="0" err="1">
                <a:solidFill>
                  <a:schemeClr val="bg2">
                    <a:lumMod val="25000"/>
                  </a:schemeClr>
                </a:solidFill>
              </a:rPr>
              <a:t>facturas</a:t>
            </a:r>
            <a:r>
              <a:rPr sz="2200" b="1" dirty="0" smtClean="0">
                <a:solidFill>
                  <a:schemeClr val="bg2">
                    <a:lumMod val="25000"/>
                  </a:schemeClr>
                </a:solidFill>
              </a:rPr>
              <a:t>.</a:t>
            </a:r>
            <a:endParaRPr lang="es-CO" sz="2200" b="1" dirty="0" smtClean="0">
              <a:solidFill>
                <a:schemeClr val="bg2">
                  <a:lumMod val="25000"/>
                </a:schemeClr>
              </a:solidFill>
            </a:endParaRPr>
          </a:p>
          <a:p>
            <a:pPr marR="6350" algn="just">
              <a:lnSpc>
                <a:spcPct val="94000"/>
              </a:lnSpc>
              <a:spcBef>
                <a:spcPts val="1000"/>
              </a:spcBef>
              <a:spcAft>
                <a:spcPts val="200"/>
              </a:spcAft>
              <a:buSzPct val="87500"/>
              <a:tabLst>
                <a:tab pos="161290" algn="l"/>
              </a:tabLst>
            </a:pPr>
            <a:endParaRPr sz="2200" b="1" dirty="0">
              <a:solidFill>
                <a:schemeClr val="bg2">
                  <a:lumMod val="25000"/>
                </a:schemeClr>
              </a:solidFill>
            </a:endParaRPr>
          </a:p>
          <a:p>
            <a:pPr marR="5080" algn="just">
              <a:lnSpc>
                <a:spcPct val="94000"/>
              </a:lnSpc>
              <a:spcBef>
                <a:spcPts val="1000"/>
              </a:spcBef>
              <a:spcAft>
                <a:spcPts val="200"/>
              </a:spcAft>
              <a:buSzPct val="87500"/>
              <a:tabLst>
                <a:tab pos="161290" algn="l"/>
              </a:tabLst>
            </a:pPr>
            <a:r>
              <a:rPr sz="2200" b="1" dirty="0" smtClean="0">
                <a:solidFill>
                  <a:schemeClr val="bg2">
                    <a:lumMod val="25000"/>
                  </a:schemeClr>
                </a:solidFill>
              </a:rPr>
              <a:t>De </a:t>
            </a:r>
            <a:r>
              <a:rPr sz="2200" b="1" dirty="0">
                <a:solidFill>
                  <a:schemeClr val="bg2">
                    <a:lumMod val="25000"/>
                  </a:schemeClr>
                </a:solidFill>
              </a:rPr>
              <a:t>la </a:t>
            </a:r>
            <a:r>
              <a:rPr sz="2200" b="1" dirty="0">
                <a:solidFill>
                  <a:schemeClr val="bg2">
                    <a:lumMod val="25000"/>
                  </a:schemeClr>
                </a:solidFill>
              </a:rPr>
              <a:t>administración pasada se tiene contratos sin liquidar que están ya en proceso de depuración y soporte de saldos para poder sacarlas de la cartera, pero esto no se puede hacer sin un comprobante, ya que también se tienen saldos que se cruzaron con recobros</a:t>
            </a:r>
            <a:r>
              <a:rPr sz="2200" b="1" dirty="0">
                <a:solidFill>
                  <a:schemeClr val="bg2">
                    <a:lumMod val="25000"/>
                  </a:schemeClr>
                </a:solidFill>
              </a:rPr>
              <a:t>. </a:t>
            </a:r>
            <a:r>
              <a:rPr sz="2200" b="1" dirty="0" err="1" smtClean="0">
                <a:solidFill>
                  <a:schemeClr val="bg2">
                    <a:lumMod val="25000"/>
                  </a:schemeClr>
                </a:solidFill>
              </a:rPr>
              <a:t>Adicionalmente</a:t>
            </a:r>
            <a:r>
              <a:rPr lang="es-CO" sz="2200" b="1" dirty="0" smtClean="0">
                <a:solidFill>
                  <a:schemeClr val="bg2">
                    <a:lumMod val="25000"/>
                  </a:schemeClr>
                </a:solidFill>
              </a:rPr>
              <a:t>,</a:t>
            </a:r>
            <a:r>
              <a:rPr sz="2200" b="1" dirty="0" smtClean="0">
                <a:solidFill>
                  <a:schemeClr val="bg2">
                    <a:lumMod val="25000"/>
                  </a:schemeClr>
                </a:solidFill>
              </a:rPr>
              <a:t> </a:t>
            </a:r>
            <a:r>
              <a:rPr sz="2200" b="1" dirty="0">
                <a:solidFill>
                  <a:schemeClr val="bg2">
                    <a:lumMod val="25000"/>
                  </a:schemeClr>
                </a:solidFill>
              </a:rPr>
              <a:t>se </a:t>
            </a:r>
            <a:r>
              <a:rPr sz="2200" b="1" dirty="0">
                <a:solidFill>
                  <a:schemeClr val="bg2">
                    <a:lumMod val="25000"/>
                  </a:schemeClr>
                </a:solidFill>
              </a:rPr>
              <a:t>tienen facturas que están catalogadas como de difícil recaudo, a las cuales se les aplicará todo el procedimiento legal hasta poderlas sacar de la cartera definitivamente.</a:t>
            </a:r>
          </a:p>
        </p:txBody>
      </p:sp>
    </p:spTree>
    <p:extLst>
      <p:ext uri="{BB962C8B-B14F-4D97-AF65-F5344CB8AC3E}">
        <p14:creationId xmlns:p14="http://schemas.microsoft.com/office/powerpoint/2010/main" val="29601385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6" y="284148"/>
            <a:ext cx="9601200" cy="467882"/>
          </a:xfrm>
        </p:spPr>
        <p:txBody>
          <a:bodyPr>
            <a:normAutofit fontScale="90000"/>
          </a:bodyPr>
          <a:lstStyle/>
          <a:p>
            <a:r>
              <a:rPr lang="es-CO" sz="3200" b="1" dirty="0" smtClean="0">
                <a:solidFill>
                  <a:srgbClr val="006600"/>
                </a:solidFill>
              </a:rPr>
              <a:t>CUENTAS POR PAGAR COMPARATIVO AÑOS 2024 vs 2025.</a:t>
            </a:r>
            <a:endParaRPr lang="es-ES_tradnl" sz="3200" dirty="0">
              <a:latin typeface="Arial Black" panose="020B0A04020102020204" pitchFamily="34" charset="0"/>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graphicFrame>
        <p:nvGraphicFramePr>
          <p:cNvPr id="3" name="Tabla 2"/>
          <p:cNvGraphicFramePr>
            <a:graphicFrameLocks noGrp="1"/>
          </p:cNvGraphicFramePr>
          <p:nvPr>
            <p:extLst>
              <p:ext uri="{D42A27DB-BD31-4B8C-83A1-F6EECF244321}">
                <p14:modId xmlns:p14="http://schemas.microsoft.com/office/powerpoint/2010/main" val="3862664761"/>
              </p:ext>
            </p:extLst>
          </p:nvPr>
        </p:nvGraphicFramePr>
        <p:xfrm>
          <a:off x="1028876" y="1160329"/>
          <a:ext cx="10728300" cy="3281383"/>
        </p:xfrm>
        <a:graphic>
          <a:graphicData uri="http://schemas.openxmlformats.org/drawingml/2006/table">
            <a:tbl>
              <a:tblPr>
                <a:tableStyleId>{16D9F66E-5EB9-4882-86FB-DCBF35E3C3E4}</a:tableStyleId>
              </a:tblPr>
              <a:tblGrid>
                <a:gridCol w="1748507">
                  <a:extLst>
                    <a:ext uri="{9D8B030D-6E8A-4147-A177-3AD203B41FA5}">
                      <a16:colId xmlns:a16="http://schemas.microsoft.com/office/drawing/2014/main" val="2814560460"/>
                    </a:ext>
                  </a:extLst>
                </a:gridCol>
                <a:gridCol w="1811709">
                  <a:extLst>
                    <a:ext uri="{9D8B030D-6E8A-4147-A177-3AD203B41FA5}">
                      <a16:colId xmlns:a16="http://schemas.microsoft.com/office/drawing/2014/main" val="454637755"/>
                    </a:ext>
                  </a:extLst>
                </a:gridCol>
                <a:gridCol w="1223073">
                  <a:extLst>
                    <a:ext uri="{9D8B030D-6E8A-4147-A177-3AD203B41FA5}">
                      <a16:colId xmlns:a16="http://schemas.microsoft.com/office/drawing/2014/main" val="2155949188"/>
                    </a:ext>
                  </a:extLst>
                </a:gridCol>
                <a:gridCol w="1921779">
                  <a:extLst>
                    <a:ext uri="{9D8B030D-6E8A-4147-A177-3AD203B41FA5}">
                      <a16:colId xmlns:a16="http://schemas.microsoft.com/office/drawing/2014/main" val="2077868304"/>
                    </a:ext>
                  </a:extLst>
                </a:gridCol>
                <a:gridCol w="914756">
                  <a:extLst>
                    <a:ext uri="{9D8B030D-6E8A-4147-A177-3AD203B41FA5}">
                      <a16:colId xmlns:a16="http://schemas.microsoft.com/office/drawing/2014/main" val="1928699980"/>
                    </a:ext>
                  </a:extLst>
                </a:gridCol>
                <a:gridCol w="2084818">
                  <a:extLst>
                    <a:ext uri="{9D8B030D-6E8A-4147-A177-3AD203B41FA5}">
                      <a16:colId xmlns:a16="http://schemas.microsoft.com/office/drawing/2014/main" val="1244169672"/>
                    </a:ext>
                  </a:extLst>
                </a:gridCol>
                <a:gridCol w="1023658">
                  <a:extLst>
                    <a:ext uri="{9D8B030D-6E8A-4147-A177-3AD203B41FA5}">
                      <a16:colId xmlns:a16="http://schemas.microsoft.com/office/drawing/2014/main" val="3417309988"/>
                    </a:ext>
                  </a:extLst>
                </a:gridCol>
              </a:tblGrid>
              <a:tr h="381000">
                <a:tc>
                  <a:txBody>
                    <a:bodyPr/>
                    <a:lstStyle/>
                    <a:p>
                      <a:pPr algn="ctr" fontAlgn="ctr"/>
                      <a:r>
                        <a:rPr lang="es-ES" sz="1800" b="1" u="none" strike="noStrike" dirty="0" smtClean="0">
                          <a:effectLst/>
                        </a:rPr>
                        <a:t>Categorías</a:t>
                      </a:r>
                      <a:endParaRPr lang="es-ES" sz="1800" b="1" i="0" u="none" strike="noStrike" dirty="0">
                        <a:solidFill>
                          <a:srgbClr val="000000"/>
                        </a:solidFill>
                        <a:effectLst/>
                        <a:latin typeface="Calibri" panose="020F0502020204030204" pitchFamily="34" charset="0"/>
                      </a:endParaRPr>
                    </a:p>
                  </a:txBody>
                  <a:tcPr marL="9525" marR="9525" marT="9525" marB="0" anchor="ctr">
                    <a:solidFill>
                      <a:schemeClr val="accent6">
                        <a:lumMod val="20000"/>
                        <a:lumOff val="80000"/>
                      </a:schemeClr>
                    </a:solidFill>
                  </a:tcPr>
                </a:tc>
                <a:tc>
                  <a:txBody>
                    <a:bodyPr/>
                    <a:lstStyle/>
                    <a:p>
                      <a:pPr algn="ctr" fontAlgn="ctr"/>
                      <a:r>
                        <a:rPr lang="es-ES" sz="1800" b="1" u="none" strike="noStrike" dirty="0">
                          <a:effectLst/>
                        </a:rPr>
                        <a:t> Promedio 4o Trim 2024 </a:t>
                      </a:r>
                      <a:endParaRPr lang="es-ES" sz="1800" b="1" i="0" u="none" strike="noStrike" dirty="0">
                        <a:solidFill>
                          <a:srgbClr val="000000"/>
                        </a:solidFill>
                        <a:effectLst/>
                        <a:latin typeface="Calibri" panose="020F0502020204030204" pitchFamily="34" charset="0"/>
                      </a:endParaRPr>
                    </a:p>
                  </a:txBody>
                  <a:tcPr marL="9525" marR="9525" marT="9525" marB="0" anchor="ctr">
                    <a:solidFill>
                      <a:schemeClr val="accent6">
                        <a:lumMod val="20000"/>
                        <a:lumOff val="80000"/>
                      </a:schemeClr>
                    </a:solidFill>
                  </a:tcPr>
                </a:tc>
                <a:tc>
                  <a:txBody>
                    <a:bodyPr/>
                    <a:lstStyle/>
                    <a:p>
                      <a:pPr algn="ctr" fontAlgn="ctr"/>
                      <a:r>
                        <a:rPr lang="es-ES" sz="1800" b="1" u="none" strike="noStrike" dirty="0">
                          <a:effectLst/>
                        </a:rPr>
                        <a:t> % </a:t>
                      </a:r>
                      <a:endParaRPr lang="es-ES" sz="1800" b="1" i="0" u="none" strike="noStrike" dirty="0">
                        <a:solidFill>
                          <a:srgbClr val="000000"/>
                        </a:solidFill>
                        <a:effectLst/>
                        <a:latin typeface="Calibri" panose="020F0502020204030204" pitchFamily="34" charset="0"/>
                      </a:endParaRPr>
                    </a:p>
                  </a:txBody>
                  <a:tcPr marL="9525" marR="9525" marT="9525" marB="0" anchor="ctr">
                    <a:solidFill>
                      <a:schemeClr val="accent6">
                        <a:lumMod val="20000"/>
                        <a:lumOff val="80000"/>
                      </a:schemeClr>
                    </a:solidFill>
                  </a:tcPr>
                </a:tc>
                <a:tc>
                  <a:txBody>
                    <a:bodyPr/>
                    <a:lstStyle/>
                    <a:p>
                      <a:pPr algn="ctr" fontAlgn="ctr"/>
                      <a:r>
                        <a:rPr lang="es-ES" sz="1800" b="1" u="none" strike="noStrike" dirty="0">
                          <a:effectLst/>
                        </a:rPr>
                        <a:t> Promedio 4o Trim </a:t>
                      </a:r>
                      <a:r>
                        <a:rPr lang="es-ES" sz="1800" b="1" u="none" strike="noStrike" dirty="0" smtClean="0">
                          <a:effectLst/>
                        </a:rPr>
                        <a:t>2025</a:t>
                      </a:r>
                      <a:endParaRPr lang="es-ES" sz="1800" b="1" i="0" u="none" strike="noStrike" dirty="0">
                        <a:solidFill>
                          <a:srgbClr val="000000"/>
                        </a:solidFill>
                        <a:effectLst/>
                        <a:latin typeface="Calibri" panose="020F0502020204030204" pitchFamily="34" charset="0"/>
                      </a:endParaRPr>
                    </a:p>
                  </a:txBody>
                  <a:tcPr marL="9525" marR="9525" marT="9525" marB="0" anchor="ctr">
                    <a:solidFill>
                      <a:schemeClr val="accent6">
                        <a:lumMod val="20000"/>
                        <a:lumOff val="80000"/>
                      </a:schemeClr>
                    </a:solidFill>
                  </a:tcPr>
                </a:tc>
                <a:tc>
                  <a:txBody>
                    <a:bodyPr/>
                    <a:lstStyle/>
                    <a:p>
                      <a:pPr algn="ctr" fontAlgn="ctr"/>
                      <a:r>
                        <a:rPr lang="es-ES" sz="1800" b="1" u="none" strike="noStrike" dirty="0">
                          <a:effectLst/>
                        </a:rPr>
                        <a:t> % </a:t>
                      </a:r>
                      <a:endParaRPr lang="es-ES" sz="1800" b="1" i="0" u="none" strike="noStrike" dirty="0">
                        <a:solidFill>
                          <a:srgbClr val="000000"/>
                        </a:solidFill>
                        <a:effectLst/>
                        <a:latin typeface="Calibri" panose="020F0502020204030204" pitchFamily="34" charset="0"/>
                      </a:endParaRPr>
                    </a:p>
                  </a:txBody>
                  <a:tcPr marL="9525" marR="9525" marT="9525" marB="0" anchor="ctr">
                    <a:solidFill>
                      <a:schemeClr val="accent6">
                        <a:lumMod val="20000"/>
                        <a:lumOff val="80000"/>
                      </a:schemeClr>
                    </a:solidFill>
                  </a:tcPr>
                </a:tc>
                <a:tc>
                  <a:txBody>
                    <a:bodyPr/>
                    <a:lstStyle/>
                    <a:p>
                      <a:pPr algn="ctr" fontAlgn="ctr">
                        <a:tabLst>
                          <a:tab pos="1879600" algn="l"/>
                        </a:tabLst>
                      </a:pPr>
                      <a:r>
                        <a:rPr lang="es-ES" sz="1800" b="1" u="none" strike="noStrike" dirty="0" smtClean="0">
                          <a:effectLst/>
                        </a:rPr>
                        <a:t>Variación</a:t>
                      </a:r>
                      <a:endParaRPr lang="es-ES" sz="1800" b="1" i="0" u="none" strike="noStrike" dirty="0">
                        <a:solidFill>
                          <a:srgbClr val="000000"/>
                        </a:solidFill>
                        <a:effectLst/>
                        <a:latin typeface="Calibri" panose="020F0502020204030204" pitchFamily="34" charset="0"/>
                      </a:endParaRPr>
                    </a:p>
                  </a:txBody>
                  <a:tcPr marL="9525" marR="9525" marT="9525" marB="0" anchor="ctr">
                    <a:solidFill>
                      <a:schemeClr val="accent6">
                        <a:lumMod val="20000"/>
                        <a:lumOff val="80000"/>
                      </a:schemeClr>
                    </a:solidFill>
                  </a:tcPr>
                </a:tc>
                <a:tc>
                  <a:txBody>
                    <a:bodyPr/>
                    <a:lstStyle/>
                    <a:p>
                      <a:pPr algn="ctr" fontAlgn="ctr"/>
                      <a:r>
                        <a:rPr lang="es-ES" sz="1800" b="1" u="none" strike="noStrike" dirty="0">
                          <a:effectLst/>
                        </a:rPr>
                        <a:t>%</a:t>
                      </a:r>
                      <a:endParaRPr lang="es-ES" sz="1800" b="1" i="0" u="none" strike="noStrike" dirty="0">
                        <a:solidFill>
                          <a:srgbClr val="000000"/>
                        </a:solidFill>
                        <a:effectLst/>
                        <a:latin typeface="Calibri" panose="020F0502020204030204" pitchFamily="34" charset="0"/>
                      </a:endParaRPr>
                    </a:p>
                  </a:txBody>
                  <a:tcPr marL="9525" marR="9525" marT="9525" marB="0" anchor="ctr">
                    <a:solidFill>
                      <a:schemeClr val="accent6">
                        <a:lumMod val="20000"/>
                        <a:lumOff val="80000"/>
                      </a:schemeClr>
                    </a:solidFill>
                  </a:tcPr>
                </a:tc>
                <a:extLst>
                  <a:ext uri="{0D108BD9-81ED-4DB2-BD59-A6C34878D82A}">
                    <a16:rowId xmlns:a16="http://schemas.microsoft.com/office/drawing/2014/main" val="112584181"/>
                  </a:ext>
                </a:extLst>
              </a:tr>
              <a:tr h="349588">
                <a:tc>
                  <a:txBody>
                    <a:bodyPr/>
                    <a:lstStyle/>
                    <a:p>
                      <a:pPr algn="l" fontAlgn="b"/>
                      <a:r>
                        <a:rPr lang="es-ES" sz="2000" b="1" u="none" strike="noStrike" dirty="0">
                          <a:effectLst/>
                        </a:rPr>
                        <a:t> 1 -  30 Vnc</a:t>
                      </a:r>
                      <a:endParaRPr lang="es-ES" sz="20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s-ES" sz="1800" b="1" u="none" strike="noStrike" dirty="0">
                          <a:effectLst/>
                        </a:rPr>
                        <a:t>        648.235.508 </a:t>
                      </a:r>
                      <a:endParaRPr lang="es-ES"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s-ES" sz="1800" b="1" u="none" strike="noStrike" dirty="0">
                          <a:effectLst/>
                        </a:rPr>
                        <a:t>43,9%</a:t>
                      </a:r>
                      <a:endParaRPr lang="es-ES"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s-CO" sz="1800" b="1" i="0" u="none" strike="noStrike" dirty="0" smtClean="0">
                          <a:solidFill>
                            <a:srgbClr val="000000"/>
                          </a:solidFill>
                          <a:effectLst/>
                          <a:latin typeface="Calibri" panose="020F0502020204030204" pitchFamily="34" charset="0"/>
                        </a:rPr>
                        <a:t>32,204,517</a:t>
                      </a:r>
                      <a:endParaRPr lang="es-ES"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s-ES" sz="1800" b="1" u="none" strike="noStrike" dirty="0" smtClean="0">
                          <a:effectLst/>
                        </a:rPr>
                        <a:t>25%</a:t>
                      </a:r>
                      <a:endParaRPr lang="es-ES"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b"/>
                      <a:r>
                        <a:rPr lang="es-ES" sz="1700" b="1" u="none" strike="noStrike" dirty="0" smtClean="0">
                          <a:effectLst/>
                        </a:rPr>
                        <a:t>(616,030,991)              </a:t>
                      </a:r>
                      <a:endParaRPr lang="es-ES" sz="17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b"/>
                      <a:r>
                        <a:rPr lang="es-ES" sz="1800" b="1" u="none" strike="noStrike" dirty="0" smtClean="0">
                          <a:effectLst/>
                        </a:rPr>
                        <a:t>46%</a:t>
                      </a:r>
                      <a:endParaRPr lang="es-ES" sz="18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214104962"/>
                  </a:ext>
                </a:extLst>
              </a:tr>
              <a:tr h="426151">
                <a:tc>
                  <a:txBody>
                    <a:bodyPr/>
                    <a:lstStyle/>
                    <a:p>
                      <a:pPr algn="l" fontAlgn="b"/>
                      <a:r>
                        <a:rPr lang="es-ES" sz="2000" b="1" u="none" strike="noStrike" dirty="0" smtClean="0">
                          <a:effectLst/>
                        </a:rPr>
                        <a:t> 31 </a:t>
                      </a:r>
                      <a:r>
                        <a:rPr lang="es-ES" sz="2000" b="1" u="none" strike="noStrike" dirty="0">
                          <a:effectLst/>
                        </a:rPr>
                        <a:t>-  60 Vnc</a:t>
                      </a:r>
                      <a:endParaRPr lang="es-ES" sz="2000" b="1" i="0" u="none" strike="noStrike" dirty="0">
                        <a:solidFill>
                          <a:srgbClr val="000000"/>
                        </a:solidFill>
                        <a:effectLst/>
                        <a:latin typeface="Calibri" panose="020F0502020204030204" pitchFamily="34" charset="0"/>
                      </a:endParaRPr>
                    </a:p>
                  </a:txBody>
                  <a:tcPr marL="9525" marR="9525" marT="9525" marB="0" anchor="ctr">
                    <a:solidFill>
                      <a:schemeClr val="accent6">
                        <a:lumMod val="20000"/>
                        <a:lumOff val="80000"/>
                      </a:schemeClr>
                    </a:solidFill>
                  </a:tcPr>
                </a:tc>
                <a:tc>
                  <a:txBody>
                    <a:bodyPr/>
                    <a:lstStyle/>
                    <a:p>
                      <a:pPr algn="ctr" fontAlgn="b"/>
                      <a:r>
                        <a:rPr lang="es-ES" sz="1800" b="1" u="none" strike="noStrike" dirty="0">
                          <a:effectLst/>
                        </a:rPr>
                        <a:t>           64.290.850 </a:t>
                      </a:r>
                      <a:endParaRPr lang="es-ES" sz="1800" b="1" i="0" u="none" strike="noStrike" dirty="0">
                        <a:solidFill>
                          <a:srgbClr val="000000"/>
                        </a:solidFill>
                        <a:effectLst/>
                        <a:latin typeface="Calibri" panose="020F0502020204030204" pitchFamily="34" charset="0"/>
                      </a:endParaRPr>
                    </a:p>
                  </a:txBody>
                  <a:tcPr marL="9525" marR="9525" marT="9525" marB="0" anchor="ctr">
                    <a:solidFill>
                      <a:schemeClr val="accent6">
                        <a:lumMod val="20000"/>
                        <a:lumOff val="80000"/>
                      </a:schemeClr>
                    </a:solidFill>
                  </a:tcPr>
                </a:tc>
                <a:tc>
                  <a:txBody>
                    <a:bodyPr/>
                    <a:lstStyle/>
                    <a:p>
                      <a:pPr algn="ctr" fontAlgn="b"/>
                      <a:r>
                        <a:rPr lang="es-ES" sz="1800" b="1" u="none" strike="noStrike" dirty="0">
                          <a:effectLst/>
                        </a:rPr>
                        <a:t>4,4%</a:t>
                      </a:r>
                      <a:endParaRPr lang="es-ES" sz="1800" b="1" i="0" u="none" strike="noStrike" dirty="0">
                        <a:solidFill>
                          <a:srgbClr val="000000"/>
                        </a:solidFill>
                        <a:effectLst/>
                        <a:latin typeface="Calibri" panose="020F0502020204030204" pitchFamily="34" charset="0"/>
                      </a:endParaRPr>
                    </a:p>
                  </a:txBody>
                  <a:tcPr marL="9525" marR="9525" marT="9525" marB="0" anchor="ctr">
                    <a:solidFill>
                      <a:schemeClr val="accent6">
                        <a:lumMod val="20000"/>
                        <a:lumOff val="80000"/>
                      </a:schemeClr>
                    </a:solidFill>
                  </a:tcPr>
                </a:tc>
                <a:tc>
                  <a:txBody>
                    <a:bodyPr/>
                    <a:lstStyle/>
                    <a:p>
                      <a:pPr algn="ctr" fontAlgn="b"/>
                      <a:r>
                        <a:rPr lang="es-CO" sz="1800" b="1" i="0" u="none" strike="noStrike" dirty="0" smtClean="0">
                          <a:solidFill>
                            <a:srgbClr val="000000"/>
                          </a:solidFill>
                          <a:effectLst/>
                          <a:latin typeface="Calibri" panose="020F0502020204030204" pitchFamily="34" charset="0"/>
                        </a:rPr>
                        <a:t>0</a:t>
                      </a:r>
                      <a:endParaRPr lang="es-ES" sz="1800" b="1" i="0" u="none" strike="noStrike" dirty="0">
                        <a:solidFill>
                          <a:srgbClr val="000000"/>
                        </a:solidFill>
                        <a:effectLst/>
                        <a:latin typeface="Calibri" panose="020F0502020204030204" pitchFamily="34" charset="0"/>
                      </a:endParaRPr>
                    </a:p>
                  </a:txBody>
                  <a:tcPr marL="9525" marR="9525" marT="9525" marB="0" anchor="ctr">
                    <a:solidFill>
                      <a:schemeClr val="accent6">
                        <a:lumMod val="20000"/>
                        <a:lumOff val="80000"/>
                      </a:schemeClr>
                    </a:solidFill>
                  </a:tcPr>
                </a:tc>
                <a:tc>
                  <a:txBody>
                    <a:bodyPr/>
                    <a:lstStyle/>
                    <a:p>
                      <a:pPr algn="ctr" fontAlgn="b"/>
                      <a:r>
                        <a:rPr lang="es-ES" sz="1800" b="1" u="none" strike="noStrike" dirty="0" smtClean="0">
                          <a:effectLst/>
                        </a:rPr>
                        <a:t>0%</a:t>
                      </a:r>
                      <a:endParaRPr lang="es-ES" sz="1800" b="1" i="0" u="none" strike="noStrike" dirty="0">
                        <a:solidFill>
                          <a:srgbClr val="000000"/>
                        </a:solidFill>
                        <a:effectLst/>
                        <a:latin typeface="Calibri" panose="020F0502020204030204" pitchFamily="34" charset="0"/>
                      </a:endParaRPr>
                    </a:p>
                  </a:txBody>
                  <a:tcPr marL="9525" marR="9525" marT="9525" marB="0" anchor="ctr">
                    <a:solidFill>
                      <a:schemeClr val="accent6">
                        <a:lumMod val="20000"/>
                        <a:lumOff val="80000"/>
                      </a:schemeClr>
                    </a:solidFill>
                  </a:tcPr>
                </a:tc>
                <a:tc>
                  <a:txBody>
                    <a:bodyPr/>
                    <a:lstStyle/>
                    <a:p>
                      <a:pPr algn="r" fontAlgn="b"/>
                      <a:r>
                        <a:rPr lang="es-ES" sz="1700" b="1" u="none" strike="noStrike" dirty="0" smtClean="0">
                          <a:solidFill>
                            <a:schemeClr val="tx1"/>
                          </a:solidFill>
                          <a:effectLst/>
                        </a:rPr>
                        <a:t>(64,290,850)</a:t>
                      </a:r>
                      <a:endParaRPr lang="es-ES" sz="1700" b="1" i="0" u="none" strike="noStrike" dirty="0">
                        <a:solidFill>
                          <a:schemeClr val="tx1"/>
                        </a:solidFill>
                        <a:effectLst/>
                        <a:latin typeface="Calibri" panose="020F0502020204030204" pitchFamily="34" charset="0"/>
                      </a:endParaRPr>
                    </a:p>
                  </a:txBody>
                  <a:tcPr marL="9525" marR="9525" marT="9525" marB="0" anchor="ctr">
                    <a:solidFill>
                      <a:schemeClr val="accent6">
                        <a:lumMod val="20000"/>
                        <a:lumOff val="80000"/>
                      </a:schemeClr>
                    </a:solidFill>
                  </a:tcPr>
                </a:tc>
                <a:tc>
                  <a:txBody>
                    <a:bodyPr/>
                    <a:lstStyle/>
                    <a:p>
                      <a:pPr algn="r" fontAlgn="b"/>
                      <a:r>
                        <a:rPr lang="es-ES" sz="1800" b="1" u="none" strike="noStrike" dirty="0" smtClean="0">
                          <a:solidFill>
                            <a:schemeClr val="tx1"/>
                          </a:solidFill>
                          <a:effectLst/>
                        </a:rPr>
                        <a:t>5%</a:t>
                      </a:r>
                      <a:endParaRPr lang="es-ES" sz="1800" b="1" i="0" u="none" strike="noStrike" dirty="0">
                        <a:solidFill>
                          <a:schemeClr val="tx1"/>
                        </a:solidFill>
                        <a:effectLst/>
                        <a:latin typeface="Calibri" panose="020F0502020204030204" pitchFamily="34" charset="0"/>
                      </a:endParaRPr>
                    </a:p>
                  </a:txBody>
                  <a:tcPr marL="9525" marR="9525" marT="9525" marB="0" anchor="ctr">
                    <a:solidFill>
                      <a:schemeClr val="accent6">
                        <a:lumMod val="20000"/>
                        <a:lumOff val="80000"/>
                      </a:schemeClr>
                    </a:solidFill>
                  </a:tcPr>
                </a:tc>
                <a:extLst>
                  <a:ext uri="{0D108BD9-81ED-4DB2-BD59-A6C34878D82A}">
                    <a16:rowId xmlns:a16="http://schemas.microsoft.com/office/drawing/2014/main" val="2551098292"/>
                  </a:ext>
                </a:extLst>
              </a:tr>
              <a:tr h="190500">
                <a:tc>
                  <a:txBody>
                    <a:bodyPr/>
                    <a:lstStyle/>
                    <a:p>
                      <a:pPr algn="l" fontAlgn="b"/>
                      <a:r>
                        <a:rPr lang="es-ES" sz="2000" b="1" u="none" strike="noStrike" dirty="0">
                          <a:effectLst/>
                        </a:rPr>
                        <a:t> 61 -  90 Vnc</a:t>
                      </a:r>
                      <a:endParaRPr lang="es-ES" sz="20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s-ES" sz="1800" b="1" u="none" strike="noStrike" dirty="0">
                          <a:effectLst/>
                        </a:rPr>
                        <a:t>        119.589.722 </a:t>
                      </a:r>
                      <a:endParaRPr lang="es-ES"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s-ES" sz="1800" b="1" u="none" strike="noStrike" dirty="0">
                          <a:effectLst/>
                        </a:rPr>
                        <a:t>8,1%</a:t>
                      </a:r>
                      <a:endParaRPr lang="es-ES"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s-CO" sz="1800" b="1" i="0" u="none" strike="noStrike" dirty="0" smtClean="0">
                          <a:solidFill>
                            <a:srgbClr val="000000"/>
                          </a:solidFill>
                          <a:effectLst/>
                          <a:latin typeface="Calibri" panose="020F0502020204030204" pitchFamily="34" charset="0"/>
                        </a:rPr>
                        <a:t>2,475,000</a:t>
                      </a:r>
                      <a:endParaRPr lang="es-ES"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s-CO" sz="1800" b="1" i="0" u="none" strike="noStrike" dirty="0" smtClean="0">
                          <a:solidFill>
                            <a:schemeClr val="dk1"/>
                          </a:solidFill>
                          <a:effectLst/>
                          <a:latin typeface="+mn-lt"/>
                        </a:rPr>
                        <a:t>2%</a:t>
                      </a:r>
                      <a:endParaRPr lang="es-ES"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s-ES" sz="1700" b="1" u="none" strike="noStrike" dirty="0">
                          <a:solidFill>
                            <a:schemeClr val="tx1"/>
                          </a:solidFill>
                          <a:effectLst/>
                        </a:rPr>
                        <a:t>             </a:t>
                      </a:r>
                      <a:r>
                        <a:rPr lang="es-ES" sz="1700" b="1" u="none" strike="noStrike" dirty="0" smtClean="0">
                          <a:solidFill>
                            <a:schemeClr val="tx1"/>
                          </a:solidFill>
                          <a:effectLst/>
                        </a:rPr>
                        <a:t>(117,114,722)</a:t>
                      </a:r>
                      <a:endParaRPr lang="es-ES" sz="1700" b="1" i="0" u="none" strike="noStrike" dirty="0">
                        <a:solidFill>
                          <a:schemeClr val="tx1"/>
                        </a:solidFill>
                        <a:effectLst/>
                        <a:latin typeface="Calibri" panose="020F0502020204030204" pitchFamily="34" charset="0"/>
                      </a:endParaRPr>
                    </a:p>
                  </a:txBody>
                  <a:tcPr marL="9525" marR="9525" marT="9525" marB="0" anchor="ctr"/>
                </a:tc>
                <a:tc>
                  <a:txBody>
                    <a:bodyPr/>
                    <a:lstStyle/>
                    <a:p>
                      <a:pPr algn="r" fontAlgn="b"/>
                      <a:r>
                        <a:rPr lang="es-ES" sz="1800" b="1" u="none" strike="noStrike" dirty="0" smtClean="0">
                          <a:solidFill>
                            <a:schemeClr val="tx1"/>
                          </a:solidFill>
                          <a:effectLst/>
                        </a:rPr>
                        <a:t>9%</a:t>
                      </a:r>
                      <a:endParaRPr lang="es-ES" sz="1800" b="1" i="0" u="none" strike="noStrike" dirty="0">
                        <a:solidFill>
                          <a:schemeClr val="tx1"/>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375834104"/>
                  </a:ext>
                </a:extLst>
              </a:tr>
              <a:tr h="190500">
                <a:tc>
                  <a:txBody>
                    <a:bodyPr/>
                    <a:lstStyle/>
                    <a:p>
                      <a:pPr algn="l" fontAlgn="b"/>
                      <a:r>
                        <a:rPr lang="es-ES" sz="2000" b="1" u="none" strike="noStrike" dirty="0">
                          <a:effectLst/>
                        </a:rPr>
                        <a:t> 91 - 180 Vnc</a:t>
                      </a:r>
                      <a:endParaRPr lang="es-ES" sz="2000" b="1" i="0" u="none" strike="noStrike" dirty="0">
                        <a:solidFill>
                          <a:srgbClr val="000000"/>
                        </a:solidFill>
                        <a:effectLst/>
                        <a:latin typeface="Calibri" panose="020F0502020204030204" pitchFamily="34" charset="0"/>
                      </a:endParaRPr>
                    </a:p>
                  </a:txBody>
                  <a:tcPr marL="9525" marR="9525" marT="9525" marB="0" anchor="ctr">
                    <a:solidFill>
                      <a:schemeClr val="accent6">
                        <a:lumMod val="20000"/>
                        <a:lumOff val="80000"/>
                      </a:schemeClr>
                    </a:solidFill>
                  </a:tcPr>
                </a:tc>
                <a:tc>
                  <a:txBody>
                    <a:bodyPr/>
                    <a:lstStyle/>
                    <a:p>
                      <a:pPr algn="ctr" fontAlgn="b"/>
                      <a:r>
                        <a:rPr lang="es-ES" sz="1800" b="1" u="none" strike="noStrike" dirty="0">
                          <a:effectLst/>
                        </a:rPr>
                        <a:t>           98.802.263 </a:t>
                      </a:r>
                      <a:endParaRPr lang="es-ES" sz="1800" b="1" i="0" u="none" strike="noStrike" dirty="0">
                        <a:solidFill>
                          <a:srgbClr val="000000"/>
                        </a:solidFill>
                        <a:effectLst/>
                        <a:latin typeface="Calibri" panose="020F0502020204030204" pitchFamily="34" charset="0"/>
                      </a:endParaRPr>
                    </a:p>
                  </a:txBody>
                  <a:tcPr marL="9525" marR="9525" marT="9525" marB="0" anchor="ctr">
                    <a:solidFill>
                      <a:schemeClr val="accent6">
                        <a:lumMod val="20000"/>
                        <a:lumOff val="80000"/>
                      </a:schemeClr>
                    </a:solidFill>
                  </a:tcPr>
                </a:tc>
                <a:tc>
                  <a:txBody>
                    <a:bodyPr/>
                    <a:lstStyle/>
                    <a:p>
                      <a:pPr algn="ctr" fontAlgn="b"/>
                      <a:r>
                        <a:rPr lang="es-ES" sz="1800" b="1" u="none" strike="noStrike" dirty="0">
                          <a:effectLst/>
                        </a:rPr>
                        <a:t>6,7%</a:t>
                      </a:r>
                      <a:endParaRPr lang="es-ES" sz="1800" b="1" i="0" u="none" strike="noStrike" dirty="0">
                        <a:solidFill>
                          <a:srgbClr val="000000"/>
                        </a:solidFill>
                        <a:effectLst/>
                        <a:latin typeface="Calibri" panose="020F0502020204030204" pitchFamily="34" charset="0"/>
                      </a:endParaRPr>
                    </a:p>
                  </a:txBody>
                  <a:tcPr marL="9525" marR="9525" marT="9525" marB="0" anchor="ctr">
                    <a:solidFill>
                      <a:schemeClr val="accent6">
                        <a:lumMod val="20000"/>
                        <a:lumOff val="80000"/>
                      </a:schemeClr>
                    </a:solidFill>
                  </a:tcPr>
                </a:tc>
                <a:tc>
                  <a:txBody>
                    <a:bodyPr/>
                    <a:lstStyle/>
                    <a:p>
                      <a:pPr algn="ctr" fontAlgn="b"/>
                      <a:r>
                        <a:rPr lang="es-CO" sz="1800" b="1" i="0" u="none" strike="noStrike" dirty="0" smtClean="0">
                          <a:solidFill>
                            <a:srgbClr val="000000"/>
                          </a:solidFill>
                          <a:effectLst/>
                          <a:latin typeface="Calibri" panose="020F0502020204030204" pitchFamily="34" charset="0"/>
                        </a:rPr>
                        <a:t>0</a:t>
                      </a:r>
                      <a:endParaRPr lang="es-ES" sz="1800" b="1" i="0" u="none" strike="noStrike" dirty="0">
                        <a:solidFill>
                          <a:srgbClr val="000000"/>
                        </a:solidFill>
                        <a:effectLst/>
                        <a:latin typeface="Calibri" panose="020F0502020204030204" pitchFamily="34" charset="0"/>
                      </a:endParaRPr>
                    </a:p>
                  </a:txBody>
                  <a:tcPr marL="9525" marR="9525" marT="9525" marB="0" anchor="ctr">
                    <a:solidFill>
                      <a:schemeClr val="accent6">
                        <a:lumMod val="20000"/>
                        <a:lumOff val="80000"/>
                      </a:schemeClr>
                    </a:solidFill>
                  </a:tcPr>
                </a:tc>
                <a:tc>
                  <a:txBody>
                    <a:bodyPr/>
                    <a:lstStyle/>
                    <a:p>
                      <a:pPr algn="ctr" fontAlgn="b"/>
                      <a:r>
                        <a:rPr lang="es-ES" sz="1800" b="1" u="none" strike="noStrike" dirty="0" smtClean="0">
                          <a:effectLst/>
                        </a:rPr>
                        <a:t>0%</a:t>
                      </a:r>
                      <a:endParaRPr lang="es-ES" sz="1800" b="1" i="0" u="none" strike="noStrike" dirty="0">
                        <a:solidFill>
                          <a:srgbClr val="000000"/>
                        </a:solidFill>
                        <a:effectLst/>
                        <a:latin typeface="Calibri" panose="020F0502020204030204" pitchFamily="34" charset="0"/>
                      </a:endParaRPr>
                    </a:p>
                  </a:txBody>
                  <a:tcPr marL="9525" marR="9525" marT="9525" marB="0" anchor="ctr">
                    <a:solidFill>
                      <a:schemeClr val="accent6">
                        <a:lumMod val="20000"/>
                        <a:lumOff val="80000"/>
                      </a:schemeClr>
                    </a:solidFill>
                  </a:tcPr>
                </a:tc>
                <a:tc>
                  <a:txBody>
                    <a:bodyPr/>
                    <a:lstStyle/>
                    <a:p>
                      <a:pPr algn="r" fontAlgn="b"/>
                      <a:r>
                        <a:rPr lang="es-CO" sz="1700" b="1" u="none" strike="noStrike" kern="1200" dirty="0" smtClean="0">
                          <a:solidFill>
                            <a:schemeClr val="tx1"/>
                          </a:solidFill>
                          <a:effectLst/>
                          <a:latin typeface="+mn-lt"/>
                          <a:ea typeface="+mn-ea"/>
                          <a:cs typeface="+mn-cs"/>
                        </a:rPr>
                        <a:t>(98802263)</a:t>
                      </a:r>
                      <a:endParaRPr lang="es-ES" sz="1700" b="1" u="none" strike="noStrike" kern="1200" dirty="0">
                        <a:solidFill>
                          <a:schemeClr val="tx1"/>
                        </a:solidFill>
                        <a:effectLst/>
                        <a:latin typeface="+mn-lt"/>
                        <a:ea typeface="+mn-ea"/>
                        <a:cs typeface="+mn-cs"/>
                      </a:endParaRPr>
                    </a:p>
                  </a:txBody>
                  <a:tcPr marL="9525" marR="9525" marT="9525" marB="0" anchor="ctr">
                    <a:solidFill>
                      <a:schemeClr val="accent6">
                        <a:lumMod val="20000"/>
                        <a:lumOff val="80000"/>
                      </a:schemeClr>
                    </a:solidFill>
                  </a:tcPr>
                </a:tc>
                <a:tc>
                  <a:txBody>
                    <a:bodyPr/>
                    <a:lstStyle/>
                    <a:p>
                      <a:pPr algn="r" fontAlgn="b"/>
                      <a:r>
                        <a:rPr lang="es-ES" sz="1800" b="1" u="none" strike="noStrike" dirty="0" smtClean="0">
                          <a:solidFill>
                            <a:schemeClr val="tx1"/>
                          </a:solidFill>
                          <a:effectLst/>
                        </a:rPr>
                        <a:t>7%</a:t>
                      </a:r>
                      <a:endParaRPr lang="es-ES" sz="1800" b="1" i="0" u="none" strike="noStrike" dirty="0">
                        <a:solidFill>
                          <a:schemeClr val="tx1"/>
                        </a:solidFill>
                        <a:effectLst/>
                        <a:latin typeface="Calibri" panose="020F0502020204030204" pitchFamily="34" charset="0"/>
                      </a:endParaRPr>
                    </a:p>
                  </a:txBody>
                  <a:tcPr marL="9525" marR="9525" marT="9525" marB="0" anchor="ctr">
                    <a:solidFill>
                      <a:schemeClr val="accent6">
                        <a:lumMod val="20000"/>
                        <a:lumOff val="80000"/>
                      </a:schemeClr>
                    </a:solidFill>
                  </a:tcPr>
                </a:tc>
                <a:extLst>
                  <a:ext uri="{0D108BD9-81ED-4DB2-BD59-A6C34878D82A}">
                    <a16:rowId xmlns:a16="http://schemas.microsoft.com/office/drawing/2014/main" val="4205947837"/>
                  </a:ext>
                </a:extLst>
              </a:tr>
              <a:tr h="190500">
                <a:tc>
                  <a:txBody>
                    <a:bodyPr/>
                    <a:lstStyle/>
                    <a:p>
                      <a:pPr algn="l" fontAlgn="b"/>
                      <a:r>
                        <a:rPr lang="es-ES" sz="2000" b="1" u="none" strike="noStrike" dirty="0">
                          <a:effectLst/>
                        </a:rPr>
                        <a:t> 181 - 360 Vnc</a:t>
                      </a:r>
                      <a:endParaRPr lang="es-ES" sz="20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s-ES" sz="1800" b="1" u="none" strike="noStrike" dirty="0">
                          <a:effectLst/>
                        </a:rPr>
                        <a:t>        228.724.030 </a:t>
                      </a:r>
                      <a:endParaRPr lang="es-ES"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s-ES" sz="1800" b="1" u="none" strike="noStrike" dirty="0">
                          <a:effectLst/>
                        </a:rPr>
                        <a:t>15,5%</a:t>
                      </a:r>
                      <a:endParaRPr lang="es-ES"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s-CO" sz="1800" b="1" i="0" u="none" strike="noStrike" dirty="0" smtClean="0">
                          <a:solidFill>
                            <a:srgbClr val="000000"/>
                          </a:solidFill>
                          <a:effectLst/>
                          <a:latin typeface="Calibri" panose="020F0502020204030204" pitchFamily="34" charset="0"/>
                        </a:rPr>
                        <a:t>5,836,800</a:t>
                      </a:r>
                      <a:endParaRPr lang="es-ES"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s-ES" sz="1800" b="1" u="none" strike="noStrike" dirty="0" smtClean="0">
                          <a:effectLst/>
                        </a:rPr>
                        <a:t>5</a:t>
                      </a:r>
                      <a:r>
                        <a:rPr lang="es-ES" sz="1800" b="1" u="none" strike="noStrike" dirty="0">
                          <a:effectLst/>
                        </a:rPr>
                        <a:t>%</a:t>
                      </a:r>
                      <a:endParaRPr lang="es-ES"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b"/>
                      <a:r>
                        <a:rPr lang="es-CO" sz="1700" b="1" u="none" strike="noStrike" kern="1200" dirty="0" smtClean="0">
                          <a:solidFill>
                            <a:schemeClr val="tx1"/>
                          </a:solidFill>
                          <a:effectLst/>
                          <a:latin typeface="+mn-lt"/>
                          <a:ea typeface="+mn-ea"/>
                          <a:cs typeface="+mn-cs"/>
                        </a:rPr>
                        <a:t>(222,887,230)</a:t>
                      </a:r>
                      <a:endParaRPr lang="es-ES" sz="1700" b="1" u="none" strike="noStrike" kern="1200" dirty="0">
                        <a:solidFill>
                          <a:schemeClr val="tx1"/>
                        </a:solidFill>
                        <a:effectLst/>
                        <a:latin typeface="+mn-lt"/>
                        <a:ea typeface="+mn-ea"/>
                        <a:cs typeface="+mn-cs"/>
                      </a:endParaRPr>
                    </a:p>
                  </a:txBody>
                  <a:tcPr marL="9525" marR="9525" marT="9525" marB="0" anchor="ctr"/>
                </a:tc>
                <a:tc>
                  <a:txBody>
                    <a:bodyPr/>
                    <a:lstStyle/>
                    <a:p>
                      <a:pPr algn="r" fontAlgn="b"/>
                      <a:r>
                        <a:rPr lang="es-ES" sz="1800" b="1" u="none" strike="noStrike" dirty="0" smtClean="0">
                          <a:solidFill>
                            <a:schemeClr val="tx1"/>
                          </a:solidFill>
                          <a:effectLst/>
                        </a:rPr>
                        <a:t>17%</a:t>
                      </a:r>
                      <a:endParaRPr lang="es-ES" sz="1800" b="1" i="0" u="none" strike="noStrike" dirty="0">
                        <a:solidFill>
                          <a:schemeClr val="tx1"/>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128221351"/>
                  </a:ext>
                </a:extLst>
              </a:tr>
              <a:tr h="190500">
                <a:tc>
                  <a:txBody>
                    <a:bodyPr/>
                    <a:lstStyle/>
                    <a:p>
                      <a:pPr algn="l" fontAlgn="b"/>
                      <a:r>
                        <a:rPr lang="es-ES" sz="2000" b="1" u="none" strike="noStrike" dirty="0">
                          <a:effectLst/>
                        </a:rPr>
                        <a:t> </a:t>
                      </a:r>
                      <a:r>
                        <a:rPr lang="es-ES" sz="2000" b="1" u="none" strike="noStrike" dirty="0" smtClean="0">
                          <a:effectLst/>
                        </a:rPr>
                        <a:t>+ </a:t>
                      </a:r>
                      <a:r>
                        <a:rPr lang="es-ES" sz="2000" b="1" u="none" strike="noStrike" dirty="0">
                          <a:effectLst/>
                        </a:rPr>
                        <a:t>360 Vnc</a:t>
                      </a:r>
                      <a:endParaRPr lang="es-ES" sz="2000" b="1" i="0" u="none" strike="noStrike" dirty="0">
                        <a:solidFill>
                          <a:srgbClr val="000000"/>
                        </a:solidFill>
                        <a:effectLst/>
                        <a:latin typeface="Calibri" panose="020F0502020204030204" pitchFamily="34" charset="0"/>
                      </a:endParaRPr>
                    </a:p>
                  </a:txBody>
                  <a:tcPr marL="9525" marR="9525" marT="9525" marB="0" anchor="ctr">
                    <a:solidFill>
                      <a:schemeClr val="accent6">
                        <a:lumMod val="20000"/>
                        <a:lumOff val="80000"/>
                      </a:schemeClr>
                    </a:solidFill>
                  </a:tcPr>
                </a:tc>
                <a:tc>
                  <a:txBody>
                    <a:bodyPr/>
                    <a:lstStyle/>
                    <a:p>
                      <a:pPr algn="ctr" fontAlgn="b"/>
                      <a:r>
                        <a:rPr lang="es-ES" sz="1800" b="1" u="none" strike="noStrike" dirty="0">
                          <a:effectLst/>
                        </a:rPr>
                        <a:t>        315.710.843 </a:t>
                      </a:r>
                      <a:endParaRPr lang="es-ES" sz="1800" b="1" i="0" u="none" strike="noStrike" dirty="0">
                        <a:solidFill>
                          <a:srgbClr val="000000"/>
                        </a:solidFill>
                        <a:effectLst/>
                        <a:latin typeface="Calibri" panose="020F0502020204030204" pitchFamily="34" charset="0"/>
                      </a:endParaRPr>
                    </a:p>
                  </a:txBody>
                  <a:tcPr marL="9525" marR="9525" marT="9525" marB="0" anchor="ctr">
                    <a:solidFill>
                      <a:schemeClr val="accent6">
                        <a:lumMod val="20000"/>
                        <a:lumOff val="80000"/>
                      </a:schemeClr>
                    </a:solidFill>
                  </a:tcPr>
                </a:tc>
                <a:tc>
                  <a:txBody>
                    <a:bodyPr/>
                    <a:lstStyle/>
                    <a:p>
                      <a:pPr algn="ctr" fontAlgn="b"/>
                      <a:r>
                        <a:rPr lang="es-ES" sz="1800" b="1" u="none" strike="noStrike" dirty="0">
                          <a:effectLst/>
                        </a:rPr>
                        <a:t>21,4%</a:t>
                      </a:r>
                      <a:endParaRPr lang="es-ES" sz="1800" b="1" i="0" u="none" strike="noStrike" dirty="0">
                        <a:solidFill>
                          <a:srgbClr val="000000"/>
                        </a:solidFill>
                        <a:effectLst/>
                        <a:latin typeface="Calibri" panose="020F0502020204030204" pitchFamily="34" charset="0"/>
                      </a:endParaRPr>
                    </a:p>
                  </a:txBody>
                  <a:tcPr marL="9525" marR="9525" marT="9525" marB="0" anchor="ctr">
                    <a:solidFill>
                      <a:schemeClr val="accent6">
                        <a:lumMod val="20000"/>
                        <a:lumOff val="80000"/>
                      </a:schemeClr>
                    </a:solidFill>
                  </a:tcPr>
                </a:tc>
                <a:tc>
                  <a:txBody>
                    <a:bodyPr/>
                    <a:lstStyle/>
                    <a:p>
                      <a:pPr algn="ctr" fontAlgn="b"/>
                      <a:r>
                        <a:rPr lang="es-CO" sz="1800" b="1" i="0" u="none" strike="noStrike" dirty="0" smtClean="0">
                          <a:solidFill>
                            <a:srgbClr val="000000"/>
                          </a:solidFill>
                          <a:effectLst/>
                          <a:latin typeface="Calibri" panose="020F0502020204030204" pitchFamily="34" charset="0"/>
                        </a:rPr>
                        <a:t>88,910,</a:t>
                      </a:r>
                      <a:r>
                        <a:rPr lang="es-ES" sz="1800" b="1" i="0" u="none" strike="noStrike" dirty="0" smtClean="0">
                          <a:solidFill>
                            <a:srgbClr val="000000"/>
                          </a:solidFill>
                          <a:effectLst/>
                          <a:latin typeface="Calibri" panose="020F0502020204030204" pitchFamily="34" charset="0"/>
                        </a:rPr>
                        <a:t>241</a:t>
                      </a:r>
                      <a:endParaRPr lang="es-CO" sz="1800" b="1" i="0" u="none" strike="noStrike" dirty="0" smtClean="0">
                        <a:solidFill>
                          <a:srgbClr val="000000"/>
                        </a:solidFill>
                        <a:effectLst/>
                        <a:latin typeface="Calibri" panose="020F0502020204030204" pitchFamily="34" charset="0"/>
                      </a:endParaRPr>
                    </a:p>
                  </a:txBody>
                  <a:tcPr marL="9525" marR="9525" marT="9525" marB="0" anchor="ctr">
                    <a:solidFill>
                      <a:schemeClr val="accent6">
                        <a:lumMod val="20000"/>
                        <a:lumOff val="80000"/>
                      </a:schemeClr>
                    </a:solidFill>
                  </a:tcPr>
                </a:tc>
                <a:tc>
                  <a:txBody>
                    <a:bodyPr/>
                    <a:lstStyle/>
                    <a:p>
                      <a:pPr algn="ctr" fontAlgn="b"/>
                      <a:r>
                        <a:rPr lang="es-ES" sz="1800" b="1" u="none" strike="noStrike" dirty="0" smtClean="0">
                          <a:effectLst/>
                        </a:rPr>
                        <a:t>69%</a:t>
                      </a:r>
                      <a:endParaRPr lang="es-ES" sz="1800" b="1" i="0" u="none" strike="noStrike" dirty="0">
                        <a:solidFill>
                          <a:srgbClr val="000000"/>
                        </a:solidFill>
                        <a:effectLst/>
                        <a:latin typeface="Calibri" panose="020F0502020204030204" pitchFamily="34" charset="0"/>
                      </a:endParaRPr>
                    </a:p>
                  </a:txBody>
                  <a:tcPr marL="9525" marR="9525" marT="9525" marB="0" anchor="ctr">
                    <a:solidFill>
                      <a:schemeClr val="accent6">
                        <a:lumMod val="20000"/>
                        <a:lumOff val="80000"/>
                      </a:schemeClr>
                    </a:solidFill>
                  </a:tcPr>
                </a:tc>
                <a:tc>
                  <a:txBody>
                    <a:bodyPr/>
                    <a:lstStyle/>
                    <a:p>
                      <a:pPr algn="r" fontAlgn="b"/>
                      <a:r>
                        <a:rPr lang="es-CO" sz="1700" b="1" u="none" strike="noStrike" kern="1200" dirty="0" smtClean="0">
                          <a:solidFill>
                            <a:schemeClr val="tx1"/>
                          </a:solidFill>
                          <a:effectLst/>
                          <a:latin typeface="+mn-lt"/>
                          <a:ea typeface="+mn-ea"/>
                          <a:cs typeface="+mn-cs"/>
                        </a:rPr>
                        <a:t>(226,800,502)</a:t>
                      </a:r>
                      <a:endParaRPr lang="es-ES" sz="1700" b="1" u="none" strike="noStrike" kern="1200" dirty="0">
                        <a:solidFill>
                          <a:schemeClr val="tx1"/>
                        </a:solidFill>
                        <a:effectLst/>
                        <a:latin typeface="+mn-lt"/>
                        <a:ea typeface="+mn-ea"/>
                        <a:cs typeface="+mn-cs"/>
                      </a:endParaRPr>
                    </a:p>
                  </a:txBody>
                  <a:tcPr marL="9525" marR="9525" marT="9525" marB="0" anchor="ctr">
                    <a:solidFill>
                      <a:schemeClr val="accent6">
                        <a:lumMod val="20000"/>
                        <a:lumOff val="80000"/>
                      </a:schemeClr>
                    </a:solidFill>
                  </a:tcPr>
                </a:tc>
                <a:tc>
                  <a:txBody>
                    <a:bodyPr/>
                    <a:lstStyle/>
                    <a:p>
                      <a:pPr algn="r" fontAlgn="b"/>
                      <a:r>
                        <a:rPr lang="es-ES" sz="1800" b="1" u="none" strike="noStrike" dirty="0" smtClean="0">
                          <a:effectLst/>
                        </a:rPr>
                        <a:t>17%</a:t>
                      </a:r>
                      <a:endParaRPr lang="es-ES" sz="1800" b="1" i="0" u="none" strike="noStrike" dirty="0">
                        <a:solidFill>
                          <a:srgbClr val="000000"/>
                        </a:solidFill>
                        <a:effectLst/>
                        <a:latin typeface="Calibri" panose="020F0502020204030204" pitchFamily="34" charset="0"/>
                      </a:endParaRPr>
                    </a:p>
                  </a:txBody>
                  <a:tcPr marL="9525" marR="9525" marT="9525" marB="0" anchor="ctr">
                    <a:solidFill>
                      <a:schemeClr val="accent6">
                        <a:lumMod val="20000"/>
                        <a:lumOff val="80000"/>
                      </a:schemeClr>
                    </a:solidFill>
                  </a:tcPr>
                </a:tc>
                <a:extLst>
                  <a:ext uri="{0D108BD9-81ED-4DB2-BD59-A6C34878D82A}">
                    <a16:rowId xmlns:a16="http://schemas.microsoft.com/office/drawing/2014/main" val="2183177454"/>
                  </a:ext>
                </a:extLst>
              </a:tr>
              <a:tr h="190500">
                <a:tc>
                  <a:txBody>
                    <a:bodyPr/>
                    <a:lstStyle/>
                    <a:p>
                      <a:pPr algn="ctr" fontAlgn="b"/>
                      <a:r>
                        <a:rPr lang="es-ES" sz="2000" b="1" u="none" strike="noStrike" dirty="0">
                          <a:effectLst/>
                        </a:rPr>
                        <a:t>TOTAL </a:t>
                      </a:r>
                      <a:endParaRPr lang="es-ES" sz="20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s-ES" sz="1800" b="1" u="none" strike="noStrike" dirty="0">
                          <a:effectLst/>
                        </a:rPr>
                        <a:t>     1.475.353.216 </a:t>
                      </a:r>
                      <a:endParaRPr lang="es-ES"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s-ES" sz="1800" b="1" u="none" strike="noStrike" dirty="0">
                          <a:effectLst/>
                        </a:rPr>
                        <a:t>100,0%</a:t>
                      </a:r>
                      <a:endParaRPr lang="es-ES"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s-ES" sz="1800" b="1" u="none" strike="noStrike" dirty="0">
                          <a:effectLst/>
                        </a:rPr>
                        <a:t>    </a:t>
                      </a:r>
                      <a:r>
                        <a:rPr lang="es-ES" sz="1800" b="1" u="none" strike="noStrike" dirty="0" smtClean="0">
                          <a:effectLst/>
                        </a:rPr>
                        <a:t>129,426,558 </a:t>
                      </a:r>
                      <a:endParaRPr lang="es-ES"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s-ES" sz="1800" b="1" u="none" strike="noStrike" dirty="0">
                          <a:effectLst/>
                        </a:rPr>
                        <a:t>100,0%</a:t>
                      </a:r>
                      <a:endParaRPr lang="es-ES"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b"/>
                      <a:r>
                        <a:rPr lang="es-ES" sz="1700" b="1" u="none" strike="noStrike" dirty="0" smtClean="0">
                          <a:effectLst/>
                        </a:rPr>
                        <a:t>         (1,345,926,658) </a:t>
                      </a:r>
                      <a:endParaRPr lang="es-ES" sz="17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b"/>
                      <a:r>
                        <a:rPr lang="es-ES" sz="1800" b="1" u="none" strike="noStrike" dirty="0">
                          <a:effectLst/>
                        </a:rPr>
                        <a:t>100,0%</a:t>
                      </a:r>
                      <a:endParaRPr lang="es-ES" sz="18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758853371"/>
                  </a:ext>
                </a:extLst>
              </a:tr>
            </a:tbl>
          </a:graphicData>
        </a:graphic>
      </p:graphicFrame>
    </p:spTree>
    <p:extLst>
      <p:ext uri="{BB962C8B-B14F-4D97-AF65-F5344CB8AC3E}">
        <p14:creationId xmlns:p14="http://schemas.microsoft.com/office/powerpoint/2010/main" val="11173196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266475" y="224135"/>
            <a:ext cx="10196945" cy="646331"/>
          </a:xfrm>
          <a:prstGeom prst="rect">
            <a:avLst/>
          </a:prstGeom>
        </p:spPr>
        <p:txBody>
          <a:bodyPr wrap="square">
            <a:spAutoFit/>
          </a:bodyPr>
          <a:lstStyle/>
          <a:p>
            <a:r>
              <a:rPr lang="es-ES" b="1" dirty="0">
                <a:solidFill>
                  <a:schemeClr val="tx2">
                    <a:lumMod val="75000"/>
                  </a:schemeClr>
                </a:solidFill>
                <a:latin typeface="Arial Black" pitchFamily="34" charset="0"/>
              </a:rPr>
              <a:t>ESTADO DE SITUACION FINANCIERA </a:t>
            </a:r>
            <a:r>
              <a:rPr lang="es-ES" b="1" dirty="0" smtClean="0">
                <a:solidFill>
                  <a:schemeClr val="tx2">
                    <a:lumMod val="75000"/>
                  </a:schemeClr>
                </a:solidFill>
                <a:latin typeface="Arial Black" pitchFamily="34" charset="0"/>
              </a:rPr>
              <a:t>– BALANCE 2025 vs 2024.</a:t>
            </a:r>
            <a:r>
              <a:rPr lang="es-ES" b="1" dirty="0">
                <a:solidFill>
                  <a:schemeClr val="tx2">
                    <a:lumMod val="75000"/>
                  </a:schemeClr>
                </a:solidFill>
                <a:latin typeface="Arial Black" pitchFamily="34" charset="0"/>
              </a:rPr>
              <a:t/>
            </a:r>
            <a:br>
              <a:rPr lang="es-ES" b="1" dirty="0">
                <a:solidFill>
                  <a:schemeClr val="tx2">
                    <a:lumMod val="75000"/>
                  </a:schemeClr>
                </a:solidFill>
                <a:latin typeface="Arial Black" pitchFamily="34" charset="0"/>
              </a:rPr>
            </a:br>
            <a:endParaRPr lang="es-ES" dirty="0"/>
          </a:p>
        </p:txBody>
      </p:sp>
      <p:graphicFrame>
        <p:nvGraphicFramePr>
          <p:cNvPr id="5" name="Tabla 4"/>
          <p:cNvGraphicFramePr>
            <a:graphicFrameLocks noGrp="1"/>
          </p:cNvGraphicFramePr>
          <p:nvPr>
            <p:extLst>
              <p:ext uri="{D42A27DB-BD31-4B8C-83A1-F6EECF244321}">
                <p14:modId xmlns:p14="http://schemas.microsoft.com/office/powerpoint/2010/main" val="2748569647"/>
              </p:ext>
            </p:extLst>
          </p:nvPr>
        </p:nvGraphicFramePr>
        <p:xfrm>
          <a:off x="1042736" y="744967"/>
          <a:ext cx="10120132" cy="4124023"/>
        </p:xfrm>
        <a:graphic>
          <a:graphicData uri="http://schemas.openxmlformats.org/drawingml/2006/table">
            <a:tbl>
              <a:tblPr>
                <a:tableStyleId>{16D9F66E-5EB9-4882-86FB-DCBF35E3C3E4}</a:tableStyleId>
              </a:tblPr>
              <a:tblGrid>
                <a:gridCol w="498289">
                  <a:extLst>
                    <a:ext uri="{9D8B030D-6E8A-4147-A177-3AD203B41FA5}">
                      <a16:colId xmlns:a16="http://schemas.microsoft.com/office/drawing/2014/main" val="4133059389"/>
                    </a:ext>
                  </a:extLst>
                </a:gridCol>
                <a:gridCol w="3907425">
                  <a:extLst>
                    <a:ext uri="{9D8B030D-6E8A-4147-A177-3AD203B41FA5}">
                      <a16:colId xmlns:a16="http://schemas.microsoft.com/office/drawing/2014/main" val="414686039"/>
                    </a:ext>
                  </a:extLst>
                </a:gridCol>
                <a:gridCol w="1882097">
                  <a:extLst>
                    <a:ext uri="{9D8B030D-6E8A-4147-A177-3AD203B41FA5}">
                      <a16:colId xmlns:a16="http://schemas.microsoft.com/office/drawing/2014/main" val="2466108682"/>
                    </a:ext>
                  </a:extLst>
                </a:gridCol>
                <a:gridCol w="357683">
                  <a:extLst>
                    <a:ext uri="{9D8B030D-6E8A-4147-A177-3AD203B41FA5}">
                      <a16:colId xmlns:a16="http://schemas.microsoft.com/office/drawing/2014/main" val="1994259967"/>
                    </a:ext>
                  </a:extLst>
                </a:gridCol>
                <a:gridCol w="1933781">
                  <a:extLst>
                    <a:ext uri="{9D8B030D-6E8A-4147-A177-3AD203B41FA5}">
                      <a16:colId xmlns:a16="http://schemas.microsoft.com/office/drawing/2014/main" val="2029918692"/>
                    </a:ext>
                  </a:extLst>
                </a:gridCol>
                <a:gridCol w="1540857">
                  <a:extLst>
                    <a:ext uri="{9D8B030D-6E8A-4147-A177-3AD203B41FA5}">
                      <a16:colId xmlns:a16="http://schemas.microsoft.com/office/drawing/2014/main" val="2964217853"/>
                    </a:ext>
                  </a:extLst>
                </a:gridCol>
              </a:tblGrid>
              <a:tr h="277817">
                <a:tc>
                  <a:txBody>
                    <a:bodyPr/>
                    <a:lstStyle/>
                    <a:p>
                      <a:pPr algn="ctr" fontAlgn="ctr"/>
                      <a:endParaRPr lang="es-ES" sz="1400" b="1" i="0" u="none" strike="noStrike" dirty="0">
                        <a:solidFill>
                          <a:srgbClr val="000000"/>
                        </a:solidFill>
                        <a:effectLst/>
                        <a:latin typeface="Arial" panose="020B0604020202020204" pitchFamily="34" charset="0"/>
                      </a:endParaRPr>
                    </a:p>
                  </a:txBody>
                  <a:tcPr marL="4934" marR="4934" marT="4934" marB="0" anchor="ctr"/>
                </a:tc>
                <a:tc>
                  <a:txBody>
                    <a:bodyPr/>
                    <a:lstStyle/>
                    <a:p>
                      <a:pPr algn="ctr" fontAlgn="ctr"/>
                      <a:endParaRPr lang="es-ES" sz="1400" b="1" i="0" u="none" strike="noStrike" dirty="0">
                        <a:solidFill>
                          <a:srgbClr val="000000"/>
                        </a:solidFill>
                        <a:effectLst/>
                        <a:latin typeface="Arial" panose="020B0604020202020204" pitchFamily="34" charset="0"/>
                      </a:endParaRPr>
                    </a:p>
                  </a:txBody>
                  <a:tcPr marL="4934" marR="4934" marT="4934" marB="0" anchor="ctr"/>
                </a:tc>
                <a:tc>
                  <a:txBody>
                    <a:bodyPr/>
                    <a:lstStyle/>
                    <a:p>
                      <a:pPr algn="ctr" fontAlgn="ctr"/>
                      <a:r>
                        <a:rPr lang="es-ES" sz="1400" b="1" u="none" strike="noStrike" dirty="0" smtClean="0">
                          <a:effectLst/>
                        </a:rPr>
                        <a:t>AÑO 2025</a:t>
                      </a:r>
                      <a:endParaRPr lang="es-ES" sz="1400" b="1" i="0" u="none" strike="noStrike" dirty="0">
                        <a:solidFill>
                          <a:srgbClr val="000000"/>
                        </a:solidFill>
                        <a:effectLst/>
                        <a:latin typeface="Arial" panose="020B0604020202020204" pitchFamily="34" charset="0"/>
                      </a:endParaRPr>
                    </a:p>
                  </a:txBody>
                  <a:tcPr marL="4934" marR="4934" marT="4934" marB="0" anchor="ctr"/>
                </a:tc>
                <a:tc>
                  <a:txBody>
                    <a:bodyPr/>
                    <a:lstStyle/>
                    <a:p>
                      <a:endParaRPr lang="es-ES" sz="2000" dirty="0"/>
                    </a:p>
                  </a:txBody>
                  <a:tcPr marL="4934" marR="4934" marT="4934" marB="0" anchor="ctr"/>
                </a:tc>
                <a:tc>
                  <a:txBody>
                    <a:bodyPr/>
                    <a:lstStyle/>
                    <a:p>
                      <a:pPr algn="ctr" fontAlgn="ctr"/>
                      <a:r>
                        <a:rPr lang="es-ES" sz="1400" b="1" u="none" strike="noStrike" dirty="0" smtClean="0">
                          <a:effectLst/>
                        </a:rPr>
                        <a:t>AÑO 2024</a:t>
                      </a:r>
                      <a:endParaRPr lang="es-ES" sz="1400" b="1" i="0" u="none" strike="noStrike" dirty="0">
                        <a:solidFill>
                          <a:srgbClr val="000000"/>
                        </a:solidFill>
                        <a:effectLst/>
                        <a:latin typeface="Arial" panose="020B0604020202020204" pitchFamily="34" charset="0"/>
                      </a:endParaRPr>
                    </a:p>
                  </a:txBody>
                  <a:tcPr marL="4934" marR="4934" marT="4934" marB="0" anchor="ctr"/>
                </a:tc>
                <a:tc>
                  <a:txBody>
                    <a:bodyPr/>
                    <a:lstStyle/>
                    <a:p>
                      <a:pPr algn="ctr" fontAlgn="ctr"/>
                      <a:r>
                        <a:rPr lang="es-ES" sz="1400" b="1" u="none" strike="noStrike" dirty="0">
                          <a:effectLst/>
                        </a:rPr>
                        <a:t> VARIACION </a:t>
                      </a:r>
                      <a:endParaRPr lang="es-ES" sz="1400" b="1" i="0" u="none" strike="noStrike" dirty="0">
                        <a:solidFill>
                          <a:srgbClr val="000000"/>
                        </a:solidFill>
                        <a:effectLst/>
                        <a:latin typeface="Arial" panose="020B0604020202020204" pitchFamily="34" charset="0"/>
                      </a:endParaRPr>
                    </a:p>
                  </a:txBody>
                  <a:tcPr marL="4934" marR="4934" marT="4934" marB="0" anchor="ctr"/>
                </a:tc>
                <a:extLst>
                  <a:ext uri="{0D108BD9-81ED-4DB2-BD59-A6C34878D82A}">
                    <a16:rowId xmlns:a16="http://schemas.microsoft.com/office/drawing/2014/main" val="3792898575"/>
                  </a:ext>
                </a:extLst>
              </a:tr>
              <a:tr h="231295">
                <a:tc gridSpan="6">
                  <a:txBody>
                    <a:bodyPr/>
                    <a:lstStyle/>
                    <a:p>
                      <a:pPr algn="ctr" fontAlgn="b"/>
                      <a:r>
                        <a:rPr lang="es-ES" sz="1400" b="1" u="none" strike="noStrike" dirty="0">
                          <a:effectLst/>
                        </a:rPr>
                        <a:t>ACTIVO</a:t>
                      </a:r>
                      <a:endParaRPr lang="es-ES" sz="1400" b="1" i="0" u="none" strike="noStrike" dirty="0">
                        <a:solidFill>
                          <a:srgbClr val="000000"/>
                        </a:solidFill>
                        <a:effectLst/>
                        <a:latin typeface="Arial" panose="020B0604020202020204" pitchFamily="34" charset="0"/>
                      </a:endParaRPr>
                    </a:p>
                  </a:txBody>
                  <a:tcPr marL="4934" marR="4934" marT="4934" marB="0" anchor="ctr">
                    <a:solidFill>
                      <a:schemeClr val="bg1"/>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2039808164"/>
                  </a:ext>
                </a:extLst>
              </a:tr>
              <a:tr h="308141">
                <a:tc gridSpan="2">
                  <a:txBody>
                    <a:bodyPr/>
                    <a:lstStyle/>
                    <a:p>
                      <a:pPr marL="0" algn="ctr" defTabSz="914400" rtl="0" eaLnBrk="1" fontAlgn="b" latinLnBrk="0" hangingPunct="1"/>
                      <a:r>
                        <a:rPr lang="es-ES" sz="1400" b="1" i="0" u="none" strike="noStrike" kern="1200" dirty="0" smtClean="0">
                          <a:solidFill>
                            <a:srgbClr val="000000"/>
                          </a:solidFill>
                          <a:effectLst/>
                          <a:latin typeface="Arial" panose="020B0604020202020204" pitchFamily="34" charset="0"/>
                          <a:ea typeface="+mn-ea"/>
                          <a:cs typeface="Arial" panose="020B0604020202020204" pitchFamily="34" charset="0"/>
                        </a:rPr>
                        <a:t>TOTAL ACTIVO </a:t>
                      </a:r>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CORRIENTE</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hMerge="1">
                  <a:txBody>
                    <a:bodyPr/>
                    <a:lstStyle/>
                    <a:p>
                      <a:pPr marL="0" algn="l" defTabSz="914400" rtl="0" eaLnBrk="1" fontAlgn="b" latinLnBrk="0" hangingPunct="1"/>
                      <a:endParaRPr lang="es-E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marL="0" algn="r" defTabSz="914400" rtl="0" eaLnBrk="1" fontAlgn="b"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4,372,033,933</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marL="0" algn="ctr" defTabSz="914400" rtl="0" eaLnBrk="1" fontAlgn="b" latinLnBrk="0" hangingPunct="1"/>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marL="0" algn="r" defTabSz="914400" rtl="0" eaLnBrk="1" fontAlgn="b"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3.547,130,879</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algn="r" rtl="0" fontAlgn="ctr"/>
                      <a:r>
                        <a:rPr lang="es-CO" sz="1400" b="1" i="0" u="none" strike="noStrike" dirty="0" smtClean="0">
                          <a:solidFill>
                            <a:srgbClr val="000000"/>
                          </a:solidFill>
                          <a:effectLst/>
                          <a:latin typeface="Arial" panose="020B0604020202020204" pitchFamily="34" charset="0"/>
                        </a:rPr>
                        <a:t>824,903,054</a:t>
                      </a:r>
                      <a:endParaRPr lang="es-ES" sz="1400" b="1" i="0" u="none" strike="noStrike" dirty="0">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1970759708"/>
                  </a:ext>
                </a:extLst>
              </a:tr>
              <a:tr h="308141">
                <a:tc>
                  <a:txBody>
                    <a:bodyPr/>
                    <a:lstStyle/>
                    <a:p>
                      <a:pPr marL="0" algn="ctr" defTabSz="914400" rtl="0" eaLnBrk="1" fontAlgn="b" latinLnBrk="0" hangingPunct="1"/>
                      <a:r>
                        <a:rPr lang="es-ES" sz="1400" b="1" i="0" u="none" strike="noStrike" kern="1200" dirty="0">
                          <a:solidFill>
                            <a:srgbClr val="000000"/>
                          </a:solidFill>
                          <a:effectLst/>
                          <a:latin typeface="Arial" panose="020B0604020202020204" pitchFamily="34" charset="0"/>
                          <a:ea typeface="+mn-ea"/>
                          <a:cs typeface="Arial" panose="020B0604020202020204" pitchFamily="34" charset="0"/>
                        </a:rPr>
                        <a:t>11</a:t>
                      </a:r>
                    </a:p>
                  </a:txBody>
                  <a:tcPr marL="4934" marR="4934" marT="4934" marB="0" anchor="ctr"/>
                </a:tc>
                <a:tc>
                  <a:txBody>
                    <a:bodyPr/>
                    <a:lstStyle/>
                    <a:p>
                      <a:pPr marL="0" algn="l" defTabSz="914400" rtl="0" eaLnBrk="1" fontAlgn="b" latinLnBrk="0" hangingPunct="1"/>
                      <a:r>
                        <a:rPr lang="es-ES" sz="1400" b="1" i="0" u="none" strike="noStrike" kern="1200" dirty="0">
                          <a:solidFill>
                            <a:srgbClr val="000000"/>
                          </a:solidFill>
                          <a:effectLst/>
                          <a:latin typeface="Arial" panose="020B0604020202020204" pitchFamily="34" charset="0"/>
                          <a:ea typeface="+mn-ea"/>
                          <a:cs typeface="Arial" panose="020B0604020202020204" pitchFamily="34" charset="0"/>
                        </a:rPr>
                        <a:t>EFECTIVO Y EQUIVALENTES AL EFECTIVO</a:t>
                      </a:r>
                    </a:p>
                  </a:txBody>
                  <a:tcPr marL="4934" marR="4934" marT="4934" marB="0" anchor="ctr"/>
                </a:tc>
                <a:tc>
                  <a:txBody>
                    <a:bodyPr/>
                    <a:lstStyle/>
                    <a:p>
                      <a:pPr marL="0" algn="r" defTabSz="914400" rtl="0" eaLnBrk="1" fontAlgn="b" latinLnBrk="0" hangingPunct="1"/>
                      <a:r>
                        <a:rPr lang="es-ES" sz="1400" b="1" i="0" u="none" strike="noStrike" kern="1200" dirty="0" smtClean="0">
                          <a:solidFill>
                            <a:srgbClr val="000000"/>
                          </a:solidFill>
                          <a:effectLst/>
                          <a:latin typeface="Arial" panose="020B0604020202020204" pitchFamily="34" charset="0"/>
                          <a:ea typeface="+mn-ea"/>
                          <a:cs typeface="Arial" panose="020B0604020202020204" pitchFamily="34" charset="0"/>
                        </a:rPr>
                        <a:t>3.436.930.014</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marL="0" algn="ctr" defTabSz="914400" rtl="0" eaLnBrk="1" fontAlgn="b" latinLnBrk="0" hangingPunct="1"/>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marL="0" algn="r" defTabSz="914400" rtl="0" eaLnBrk="1" fontAlgn="b"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230.378.764</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algn="r" rtl="0" fontAlgn="ctr"/>
                      <a:r>
                        <a:rPr lang="es-CO" sz="1400" b="1" i="0" u="none" strike="noStrike" dirty="0" smtClean="0">
                          <a:solidFill>
                            <a:srgbClr val="000000"/>
                          </a:solidFill>
                          <a:effectLst/>
                          <a:latin typeface="Arial" panose="020B0604020202020204" pitchFamily="34" charset="0"/>
                        </a:rPr>
                        <a:t>3,206,551,249</a:t>
                      </a:r>
                      <a:endParaRPr lang="es-ES" sz="1400" b="1" i="0" u="none" strike="noStrike" dirty="0">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3110577330"/>
                  </a:ext>
                </a:extLst>
              </a:tr>
              <a:tr h="308141">
                <a:tc>
                  <a:txBody>
                    <a:bodyPr/>
                    <a:lstStyle/>
                    <a:p>
                      <a:pPr marL="0" algn="ctr" defTabSz="914400" rtl="0" eaLnBrk="1" fontAlgn="b" latinLnBrk="0" hangingPunct="1"/>
                      <a:r>
                        <a:rPr lang="es-ES" sz="1400" b="1" i="0" u="none" strike="noStrike" kern="1200" dirty="0">
                          <a:solidFill>
                            <a:srgbClr val="000000"/>
                          </a:solidFill>
                          <a:effectLst/>
                          <a:latin typeface="Arial" panose="020B0604020202020204" pitchFamily="34" charset="0"/>
                          <a:ea typeface="+mn-ea"/>
                          <a:cs typeface="Arial" panose="020B0604020202020204" pitchFamily="34" charset="0"/>
                        </a:rPr>
                        <a:t>13</a:t>
                      </a:r>
                    </a:p>
                  </a:txBody>
                  <a:tcPr marL="4934" marR="4934" marT="4934" marB="0" anchor="ctr"/>
                </a:tc>
                <a:tc>
                  <a:txBody>
                    <a:bodyPr/>
                    <a:lstStyle/>
                    <a:p>
                      <a:pPr marL="0" algn="l" defTabSz="914400" rtl="0" eaLnBrk="1" fontAlgn="b" latinLnBrk="0" hangingPunct="1"/>
                      <a:r>
                        <a:rPr lang="es-ES" sz="1400" b="1" i="0" u="none" strike="noStrike" kern="1200" dirty="0">
                          <a:solidFill>
                            <a:srgbClr val="000000"/>
                          </a:solidFill>
                          <a:effectLst/>
                          <a:latin typeface="Arial" panose="020B0604020202020204" pitchFamily="34" charset="0"/>
                          <a:ea typeface="+mn-ea"/>
                          <a:cs typeface="Arial" panose="020B0604020202020204" pitchFamily="34" charset="0"/>
                        </a:rPr>
                        <a:t>CUENTAS POR COBRAR </a:t>
                      </a:r>
                    </a:p>
                  </a:txBody>
                  <a:tcPr marL="4934" marR="4934" marT="4934" marB="0" anchor="ctr"/>
                </a:tc>
                <a:tc>
                  <a:txBody>
                    <a:bodyPr/>
                    <a:lstStyle/>
                    <a:p>
                      <a:pPr marL="0" algn="r" defTabSz="914400" rtl="0" eaLnBrk="1" fontAlgn="b"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527,221,770</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marL="0" algn="ctr" defTabSz="914400" rtl="0" eaLnBrk="1" fontAlgn="b" latinLnBrk="0" hangingPunct="1"/>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marL="0" algn="r" defTabSz="914400" rtl="0" eaLnBrk="1" fontAlgn="b"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2.929.656.252</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algn="r" rtl="0" fontAlgn="ctr"/>
                      <a:r>
                        <a:rPr lang="es-CO" sz="1400" b="1" i="0" u="none" strike="noStrike" dirty="0" smtClean="0">
                          <a:solidFill>
                            <a:srgbClr val="000000"/>
                          </a:solidFill>
                          <a:effectLst/>
                          <a:latin typeface="Arial" panose="020B0604020202020204" pitchFamily="34" charset="0"/>
                        </a:rPr>
                        <a:t>-2,402,434,482</a:t>
                      </a:r>
                      <a:endParaRPr lang="es-ES" sz="1400" b="1" i="0" u="none" strike="noStrike" dirty="0">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587777263"/>
                  </a:ext>
                </a:extLst>
              </a:tr>
              <a:tr h="308141">
                <a:tc>
                  <a:txBody>
                    <a:bodyPr/>
                    <a:lstStyle/>
                    <a:p>
                      <a:pPr marL="0" algn="ctr" defTabSz="914400" rtl="0" eaLnBrk="1" fontAlgn="b" latinLnBrk="0" hangingPunct="1"/>
                      <a:r>
                        <a:rPr lang="es-ES" sz="1400" b="1" i="0" u="none" strike="noStrike" kern="1200" dirty="0">
                          <a:solidFill>
                            <a:srgbClr val="000000"/>
                          </a:solidFill>
                          <a:effectLst/>
                          <a:latin typeface="Arial" panose="020B0604020202020204" pitchFamily="34" charset="0"/>
                          <a:ea typeface="+mn-ea"/>
                          <a:cs typeface="Arial" panose="020B0604020202020204" pitchFamily="34" charset="0"/>
                        </a:rPr>
                        <a:t>15</a:t>
                      </a:r>
                    </a:p>
                  </a:txBody>
                  <a:tcPr marL="4934" marR="4934" marT="4934" marB="0" anchor="ctr"/>
                </a:tc>
                <a:tc>
                  <a:txBody>
                    <a:bodyPr/>
                    <a:lstStyle/>
                    <a:p>
                      <a:pPr marL="0" algn="l" defTabSz="914400" rtl="0" eaLnBrk="1" fontAlgn="b" latinLnBrk="0" hangingPunct="1"/>
                      <a:r>
                        <a:rPr lang="es-ES" sz="1400" b="1" i="0" u="none" strike="noStrike" kern="1200" dirty="0">
                          <a:solidFill>
                            <a:srgbClr val="000000"/>
                          </a:solidFill>
                          <a:effectLst/>
                          <a:latin typeface="Arial" panose="020B0604020202020204" pitchFamily="34" charset="0"/>
                          <a:ea typeface="+mn-ea"/>
                          <a:cs typeface="Arial" panose="020B0604020202020204" pitchFamily="34" charset="0"/>
                        </a:rPr>
                        <a:t>INVENTARIOS</a:t>
                      </a:r>
                    </a:p>
                  </a:txBody>
                  <a:tcPr marL="4934" marR="4934" marT="4934" marB="0" anchor="ctr"/>
                </a:tc>
                <a:tc>
                  <a:txBody>
                    <a:bodyPr/>
                    <a:lstStyle/>
                    <a:p>
                      <a:pPr marL="0" algn="r" defTabSz="914400" rtl="0" eaLnBrk="1" fontAlgn="b"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282,477,904</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marL="0" algn="ctr" defTabSz="914400" rtl="0" eaLnBrk="1" fontAlgn="b" latinLnBrk="0" hangingPunct="1"/>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marL="0" algn="r" defTabSz="914400" rtl="0" eaLnBrk="1" fontAlgn="b"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274.138.639</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algn="r" rtl="0" fontAlgn="ctr"/>
                      <a:r>
                        <a:rPr lang="es-CO" sz="1400" b="1" i="0" u="none" strike="noStrike" dirty="0" smtClean="0">
                          <a:solidFill>
                            <a:srgbClr val="000000"/>
                          </a:solidFill>
                          <a:effectLst/>
                          <a:latin typeface="Arial" panose="020B0604020202020204" pitchFamily="34" charset="0"/>
                        </a:rPr>
                        <a:t>8,339,265</a:t>
                      </a:r>
                      <a:endParaRPr lang="es-ES" sz="1400" b="1" i="0" u="none" strike="noStrike" dirty="0">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3998173180"/>
                  </a:ext>
                </a:extLst>
              </a:tr>
              <a:tr h="308141">
                <a:tc>
                  <a:txBody>
                    <a:bodyPr/>
                    <a:lstStyle/>
                    <a:p>
                      <a:pPr marL="0" algn="ctr" defTabSz="914400" rtl="0" eaLnBrk="1" fontAlgn="b" latinLnBrk="0" hangingPunct="1"/>
                      <a:r>
                        <a:rPr lang="es-ES" sz="1400" b="1" i="0" u="none" strike="noStrike" kern="1200" dirty="0">
                          <a:solidFill>
                            <a:srgbClr val="000000"/>
                          </a:solidFill>
                          <a:effectLst/>
                          <a:latin typeface="Arial" panose="020B0604020202020204" pitchFamily="34" charset="0"/>
                          <a:ea typeface="+mn-ea"/>
                          <a:cs typeface="Arial" panose="020B0604020202020204" pitchFamily="34" charset="0"/>
                        </a:rPr>
                        <a:t>19</a:t>
                      </a:r>
                    </a:p>
                  </a:txBody>
                  <a:tcPr marL="4934" marR="4934" marT="4934" marB="0" anchor="ctr"/>
                </a:tc>
                <a:tc>
                  <a:txBody>
                    <a:bodyPr/>
                    <a:lstStyle/>
                    <a:p>
                      <a:pPr marL="0" algn="l" defTabSz="914400" rtl="0" eaLnBrk="1" fontAlgn="b" latinLnBrk="0" hangingPunct="1"/>
                      <a:r>
                        <a:rPr lang="es-ES" sz="1400" b="1" i="0" u="none" strike="noStrike" kern="1200" dirty="0">
                          <a:solidFill>
                            <a:srgbClr val="000000"/>
                          </a:solidFill>
                          <a:effectLst/>
                          <a:latin typeface="Arial" panose="020B0604020202020204" pitchFamily="34" charset="0"/>
                          <a:ea typeface="+mn-ea"/>
                          <a:cs typeface="Arial" panose="020B0604020202020204" pitchFamily="34" charset="0"/>
                        </a:rPr>
                        <a:t>OTROS ACTIVOS</a:t>
                      </a:r>
                    </a:p>
                  </a:txBody>
                  <a:tcPr marL="4934" marR="4934" marT="4934" marB="0" anchor="ctr"/>
                </a:tc>
                <a:tc>
                  <a:txBody>
                    <a:bodyPr/>
                    <a:lstStyle/>
                    <a:p>
                      <a:pPr marL="0" algn="r" defTabSz="914400" rtl="0" eaLnBrk="1" fontAlgn="b"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71,063,848</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marL="0" algn="ctr" defTabSz="914400" rtl="0" eaLnBrk="1" fontAlgn="b" latinLnBrk="0" hangingPunct="1"/>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marL="0" algn="r" defTabSz="914400" rtl="0" eaLnBrk="1" fontAlgn="b"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68,456,826</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algn="r" rtl="0" fontAlgn="ctr"/>
                      <a:r>
                        <a:rPr lang="es-CO" sz="1400" b="1" i="0" u="none" strike="noStrike" dirty="0" smtClean="0">
                          <a:solidFill>
                            <a:srgbClr val="000000"/>
                          </a:solidFill>
                          <a:effectLst/>
                          <a:latin typeface="Arial" panose="020B0604020202020204" pitchFamily="34" charset="0"/>
                        </a:rPr>
                        <a:t>2,607,022</a:t>
                      </a:r>
                      <a:endParaRPr lang="es-ES" sz="1400" b="1" i="0" u="none" strike="noStrike" dirty="0">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3132023496"/>
                  </a:ext>
                </a:extLst>
              </a:tr>
              <a:tr h="308141">
                <a:tc gridSpan="2">
                  <a:txBody>
                    <a:bodyPr/>
                    <a:lstStyle/>
                    <a:p>
                      <a:pPr marL="0" algn="ctr" defTabSz="914400" rtl="0" eaLnBrk="1" fontAlgn="b" latinLnBrk="0" hangingPunct="1"/>
                      <a:r>
                        <a:rPr lang="es-ES" sz="1400" b="1" i="0" u="none" strike="noStrike" kern="1200" dirty="0">
                          <a:solidFill>
                            <a:srgbClr val="000000"/>
                          </a:solidFill>
                          <a:effectLst/>
                          <a:latin typeface="Arial" panose="020B0604020202020204" pitchFamily="34" charset="0"/>
                          <a:ea typeface="+mn-ea"/>
                          <a:cs typeface="Arial" panose="020B0604020202020204" pitchFamily="34" charset="0"/>
                        </a:rPr>
                        <a:t>TOTAL ACTIVO  </a:t>
                      </a:r>
                      <a:r>
                        <a:rPr lang="es-ES" sz="1400" b="1" i="0" u="none" strike="noStrike" kern="1200" dirty="0" smtClean="0">
                          <a:solidFill>
                            <a:srgbClr val="000000"/>
                          </a:solidFill>
                          <a:effectLst/>
                          <a:latin typeface="Arial" panose="020B0604020202020204" pitchFamily="34" charset="0"/>
                          <a:ea typeface="+mn-ea"/>
                          <a:cs typeface="Arial" panose="020B0604020202020204" pitchFamily="34" charset="0"/>
                        </a:rPr>
                        <a:t>NO CORRIENTE</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hMerge="1">
                  <a:txBody>
                    <a:bodyPr/>
                    <a:lstStyle/>
                    <a:p>
                      <a:endParaRPr lang="es-ES"/>
                    </a:p>
                  </a:txBody>
                  <a:tcPr/>
                </a:tc>
                <a:tc>
                  <a:txBody>
                    <a:bodyPr/>
                    <a:lstStyle/>
                    <a:p>
                      <a:pPr marL="0" algn="r" defTabSz="914400" rtl="0" eaLnBrk="1" fontAlgn="b"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6,019,700,088</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marL="0" algn="r" defTabSz="914400" rtl="0" eaLnBrk="1" fontAlgn="b" latinLnBrk="0" hangingPunct="1"/>
                      <a:r>
                        <a:rPr lang="es-ES" sz="1400" b="1" i="0" u="none" strike="noStrike" kern="1200" dirty="0">
                          <a:solidFill>
                            <a:srgbClr val="000000"/>
                          </a:solidFill>
                          <a:effectLst/>
                          <a:latin typeface="Arial" panose="020B0604020202020204" pitchFamily="34" charset="0"/>
                          <a:ea typeface="+mn-ea"/>
                          <a:cs typeface="Arial" panose="020B0604020202020204" pitchFamily="34" charset="0"/>
                        </a:rPr>
                        <a:t> </a:t>
                      </a:r>
                    </a:p>
                  </a:txBody>
                  <a:tcPr marL="4934" marR="4934" marT="4934" marB="0" anchor="ctr"/>
                </a:tc>
                <a:tc>
                  <a:txBody>
                    <a:bodyPr/>
                    <a:lstStyle/>
                    <a:p>
                      <a:pPr marL="0" algn="r" defTabSz="914400" rtl="0" eaLnBrk="1" fontAlgn="b"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4,195,707,177</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algn="r" rtl="0" fontAlgn="ctr"/>
                      <a:r>
                        <a:rPr lang="es-CO" sz="1400" b="1" i="0" u="none" strike="noStrike" dirty="0" smtClean="0">
                          <a:solidFill>
                            <a:srgbClr val="000000"/>
                          </a:solidFill>
                          <a:effectLst/>
                          <a:latin typeface="Arial" panose="020B0604020202020204" pitchFamily="34" charset="0"/>
                        </a:rPr>
                        <a:t>1,823,992,911</a:t>
                      </a:r>
                      <a:endParaRPr lang="es-ES" sz="1400" b="1" i="0" u="none" strike="noStrike" dirty="0">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1020722242"/>
                  </a:ext>
                </a:extLst>
              </a:tr>
              <a:tr h="308141">
                <a:tc>
                  <a:txBody>
                    <a:bodyPr/>
                    <a:lstStyle/>
                    <a:p>
                      <a:pPr algn="ctr" fontAlgn="ctr"/>
                      <a:r>
                        <a:rPr lang="es-ES" sz="1400" b="1" u="none" strike="noStrike" dirty="0" smtClean="0">
                          <a:effectLst/>
                          <a:latin typeface="Arial" panose="020B0604020202020204" pitchFamily="34" charset="0"/>
                          <a:cs typeface="Arial" panose="020B0604020202020204" pitchFamily="34" charset="0"/>
                        </a:rPr>
                        <a:t>12</a:t>
                      </a:r>
                      <a:endParaRPr lang="es-ES" sz="1400" b="1" i="0" u="none" strike="noStrike" dirty="0">
                        <a:solidFill>
                          <a:srgbClr val="000000"/>
                        </a:solidFill>
                        <a:effectLst/>
                        <a:latin typeface="Arial" panose="020B0604020202020204" pitchFamily="34" charset="0"/>
                        <a:cs typeface="Arial" panose="020B0604020202020204" pitchFamily="34" charset="0"/>
                      </a:endParaRPr>
                    </a:p>
                  </a:txBody>
                  <a:tcPr marL="6196" marR="6196" marT="6196" marB="0" anchor="ctr"/>
                </a:tc>
                <a:tc>
                  <a:txBody>
                    <a:bodyPr/>
                    <a:lstStyle/>
                    <a:p>
                      <a:pPr algn="l" fontAlgn="ctr"/>
                      <a:r>
                        <a:rPr lang="es-ES" sz="1400" b="1" u="none" strike="noStrike" dirty="0">
                          <a:effectLst/>
                          <a:latin typeface="Arial" panose="020B0604020202020204" pitchFamily="34" charset="0"/>
                          <a:cs typeface="Arial" panose="020B0604020202020204" pitchFamily="34" charset="0"/>
                        </a:rPr>
                        <a:t>INVERSIONES E INSTRUMENTOS DERIVADOS</a:t>
                      </a:r>
                      <a:endParaRPr lang="es-ES" sz="1400" b="1" i="0" u="none" strike="noStrike" dirty="0">
                        <a:solidFill>
                          <a:srgbClr val="000000"/>
                        </a:solidFill>
                        <a:effectLst/>
                        <a:latin typeface="Arial" panose="020B0604020202020204" pitchFamily="34" charset="0"/>
                        <a:cs typeface="Arial" panose="020B0604020202020204" pitchFamily="34" charset="0"/>
                      </a:endParaRPr>
                    </a:p>
                  </a:txBody>
                  <a:tcPr marL="6196" marR="6196" marT="6196" marB="0" anchor="ctr"/>
                </a:tc>
                <a:tc>
                  <a:txBody>
                    <a:bodyPr/>
                    <a:lstStyle/>
                    <a:p>
                      <a:pPr marL="0" algn="r" defTabSz="914400" rtl="0" eaLnBrk="1" fontAlgn="b"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0</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196" marR="6196" marT="6196" marB="0" anchor="ctr"/>
                </a:tc>
                <a:tc>
                  <a:txBody>
                    <a:bodyPr/>
                    <a:lstStyle/>
                    <a:p>
                      <a:pPr marL="0" algn="ctr" defTabSz="914400" rtl="0" eaLnBrk="1" fontAlgn="b" latinLnBrk="0" hangingPunct="1"/>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196" marR="6196" marT="6196" marB="0" anchor="ctr"/>
                </a:tc>
                <a:tc>
                  <a:txBody>
                    <a:bodyPr/>
                    <a:lstStyle/>
                    <a:p>
                      <a:pPr marL="0" algn="r" defTabSz="914400" rtl="0" eaLnBrk="1" fontAlgn="b"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             0</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196" marR="6196" marT="6196" marB="0" anchor="ctr"/>
                </a:tc>
                <a:tc>
                  <a:txBody>
                    <a:bodyPr/>
                    <a:lstStyle/>
                    <a:p>
                      <a:pPr algn="r" rtl="0" fontAlgn="ctr"/>
                      <a:r>
                        <a:rPr lang="es-CO" sz="1400" b="1" i="0" u="none" strike="noStrike" dirty="0" smtClean="0">
                          <a:solidFill>
                            <a:srgbClr val="000000"/>
                          </a:solidFill>
                          <a:effectLst/>
                          <a:latin typeface="Arial" panose="020B0604020202020204" pitchFamily="34" charset="0"/>
                        </a:rPr>
                        <a:t>0</a:t>
                      </a:r>
                      <a:endParaRPr lang="es-ES" sz="1400" b="1" i="0" u="none" strike="noStrike" dirty="0">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1582073384"/>
                  </a:ext>
                </a:extLst>
              </a:tr>
              <a:tr h="325308">
                <a:tc>
                  <a:txBody>
                    <a:bodyPr/>
                    <a:lstStyle/>
                    <a:p>
                      <a:pPr algn="ctr" fontAlgn="b"/>
                      <a:r>
                        <a:rPr lang="es-ES" sz="1400" b="1" u="none" strike="noStrike" dirty="0">
                          <a:effectLst/>
                          <a:latin typeface="Arial" panose="020B0604020202020204" pitchFamily="34" charset="0"/>
                          <a:cs typeface="Arial" panose="020B0604020202020204" pitchFamily="34" charset="0"/>
                        </a:rPr>
                        <a:t>13</a:t>
                      </a:r>
                      <a:endParaRPr lang="es-ES" sz="1400" b="1" i="0" u="none" strike="noStrike" dirty="0">
                        <a:solidFill>
                          <a:srgbClr val="000000"/>
                        </a:solidFill>
                        <a:effectLst/>
                        <a:latin typeface="Arial" panose="020B0604020202020204" pitchFamily="34" charset="0"/>
                        <a:cs typeface="Arial" panose="020B0604020202020204" pitchFamily="34" charset="0"/>
                      </a:endParaRPr>
                    </a:p>
                  </a:txBody>
                  <a:tcPr marL="6196" marR="6196" marT="6196" marB="0" anchor="ctr"/>
                </a:tc>
                <a:tc>
                  <a:txBody>
                    <a:bodyPr/>
                    <a:lstStyle/>
                    <a:p>
                      <a:pPr algn="l" fontAlgn="b"/>
                      <a:r>
                        <a:rPr lang="es-ES" sz="1400" b="1" u="none" strike="noStrike" dirty="0">
                          <a:effectLst/>
                          <a:latin typeface="Arial" panose="020B0604020202020204" pitchFamily="34" charset="0"/>
                          <a:cs typeface="Arial" panose="020B0604020202020204" pitchFamily="34" charset="0"/>
                        </a:rPr>
                        <a:t>CUENTAS POR COBRAR </a:t>
                      </a:r>
                      <a:endParaRPr lang="es-ES" sz="1400" b="1" i="0" u="none" strike="noStrike" dirty="0">
                        <a:solidFill>
                          <a:srgbClr val="000000"/>
                        </a:solidFill>
                        <a:effectLst/>
                        <a:latin typeface="Arial" panose="020B0604020202020204" pitchFamily="34" charset="0"/>
                        <a:cs typeface="Arial" panose="020B0604020202020204" pitchFamily="34" charset="0"/>
                      </a:endParaRPr>
                    </a:p>
                  </a:txBody>
                  <a:tcPr marL="6196" marR="6196" marT="6196" marB="0" anchor="ctr"/>
                </a:tc>
                <a:tc>
                  <a:txBody>
                    <a:bodyPr/>
                    <a:lstStyle/>
                    <a:p>
                      <a:pPr marL="0" algn="r" defTabSz="914400" rtl="0" eaLnBrk="1" fontAlgn="b"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2,118,448,645</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196" marR="6196" marT="6196" marB="0" anchor="ctr"/>
                </a:tc>
                <a:tc>
                  <a:txBody>
                    <a:bodyPr/>
                    <a:lstStyle/>
                    <a:p>
                      <a:pPr marL="0" algn="ctr" defTabSz="914400" rtl="0" eaLnBrk="1" fontAlgn="b" latinLnBrk="0" hangingPunct="1"/>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196" marR="6196" marT="6196" marB="0" anchor="ctr"/>
                </a:tc>
                <a:tc>
                  <a:txBody>
                    <a:bodyPr/>
                    <a:lstStyle/>
                    <a:p>
                      <a:pPr marL="0" algn="r" defTabSz="914400" rtl="0" eaLnBrk="1" fontAlgn="b"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  212.987.987</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196" marR="6196" marT="6196" marB="0" anchor="ctr"/>
                </a:tc>
                <a:tc>
                  <a:txBody>
                    <a:bodyPr/>
                    <a:lstStyle/>
                    <a:p>
                      <a:pPr algn="r" rtl="0" fontAlgn="ctr"/>
                      <a:r>
                        <a:rPr lang="es-CO" sz="1400" b="1" i="0" u="none" strike="noStrike" dirty="0" smtClean="0">
                          <a:solidFill>
                            <a:srgbClr val="000000"/>
                          </a:solidFill>
                          <a:effectLst/>
                          <a:latin typeface="Arial" panose="020B0604020202020204" pitchFamily="34" charset="0"/>
                        </a:rPr>
                        <a:t>1,905,460,058</a:t>
                      </a:r>
                      <a:endParaRPr lang="es-ES" sz="1400" b="1" i="0" u="none" strike="noStrike" dirty="0">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2379941211"/>
                  </a:ext>
                </a:extLst>
              </a:tr>
              <a:tr h="325308">
                <a:tc>
                  <a:txBody>
                    <a:bodyPr/>
                    <a:lstStyle/>
                    <a:p>
                      <a:pPr algn="ctr" fontAlgn="b"/>
                      <a:r>
                        <a:rPr lang="es-CO" sz="1200" b="1" i="0" u="none" strike="noStrike" dirty="0" smtClean="0">
                          <a:solidFill>
                            <a:srgbClr val="000000"/>
                          </a:solidFill>
                          <a:effectLst/>
                          <a:latin typeface="Arial" panose="020B0604020202020204" pitchFamily="34" charset="0"/>
                          <a:cs typeface="Arial" panose="020B0604020202020204" pitchFamily="34" charset="0"/>
                        </a:rPr>
                        <a:t>15</a:t>
                      </a:r>
                      <a:endParaRPr lang="es-ES" sz="1200" b="1" i="0" u="none" strike="noStrike" dirty="0">
                        <a:solidFill>
                          <a:srgbClr val="000000"/>
                        </a:solidFill>
                        <a:effectLst/>
                        <a:latin typeface="Arial" panose="020B0604020202020204" pitchFamily="34" charset="0"/>
                        <a:cs typeface="Arial" panose="020B0604020202020204" pitchFamily="34" charset="0"/>
                      </a:endParaRPr>
                    </a:p>
                  </a:txBody>
                  <a:tcPr marL="6196" marR="6196" marT="6196" marB="0" anchor="ctr"/>
                </a:tc>
                <a:tc>
                  <a:txBody>
                    <a:bodyPr/>
                    <a:lstStyle/>
                    <a:p>
                      <a:pPr algn="l" fontAlgn="b"/>
                      <a:r>
                        <a:rPr lang="es-ES" sz="1400" b="1" i="0" u="none" strike="noStrike" dirty="0" smtClean="0">
                          <a:solidFill>
                            <a:srgbClr val="000000"/>
                          </a:solidFill>
                          <a:effectLst/>
                          <a:latin typeface="Arial" panose="020B0604020202020204" pitchFamily="34" charset="0"/>
                          <a:cs typeface="Arial" panose="020B0604020202020204" pitchFamily="34" charset="0"/>
                        </a:rPr>
                        <a:t>PROPIEDADES, PLANTA Y EQUIPO</a:t>
                      </a:r>
                      <a:endParaRPr lang="es-ES" sz="1400" b="1" i="0" u="none" strike="noStrike" dirty="0">
                        <a:solidFill>
                          <a:srgbClr val="000000"/>
                        </a:solidFill>
                        <a:effectLst/>
                        <a:latin typeface="Arial" panose="020B0604020202020204" pitchFamily="34" charset="0"/>
                        <a:cs typeface="Arial" panose="020B0604020202020204" pitchFamily="34" charset="0"/>
                      </a:endParaRPr>
                    </a:p>
                  </a:txBody>
                  <a:tcPr marL="6196" marR="6196" marT="6196" marB="0" anchor="ctr"/>
                </a:tc>
                <a:tc>
                  <a:txBody>
                    <a:bodyPr/>
                    <a:lstStyle/>
                    <a:p>
                      <a:pPr marL="0" algn="r" defTabSz="914400" rtl="0" eaLnBrk="1" fontAlgn="b"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3,901,251,443</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196" marR="6196" marT="6196" marB="0" anchor="ctr"/>
                </a:tc>
                <a:tc>
                  <a:txBody>
                    <a:bodyPr/>
                    <a:lstStyle/>
                    <a:p>
                      <a:pPr marL="0" algn="ctr" defTabSz="914400" rtl="0" eaLnBrk="1" fontAlgn="b" latinLnBrk="0" hangingPunct="1"/>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196" marR="6196" marT="6196" marB="0" anchor="ctr"/>
                </a:tc>
                <a:tc>
                  <a:txBody>
                    <a:bodyPr/>
                    <a:lstStyle/>
                    <a:p>
                      <a:pPr marL="0" algn="r" defTabSz="914400" rtl="0" eaLnBrk="1" fontAlgn="b"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3.959.015.936</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196" marR="6196" marT="6196" marB="0" anchor="ctr"/>
                </a:tc>
                <a:tc>
                  <a:txBody>
                    <a:bodyPr/>
                    <a:lstStyle/>
                    <a:p>
                      <a:pPr algn="r" rtl="0" fontAlgn="ctr"/>
                      <a:r>
                        <a:rPr lang="es-CO" sz="1400" b="1" i="0" u="none" strike="noStrike" dirty="0" smtClean="0">
                          <a:solidFill>
                            <a:srgbClr val="000000"/>
                          </a:solidFill>
                          <a:effectLst/>
                          <a:latin typeface="Arial" panose="020B0604020202020204" pitchFamily="34" charset="0"/>
                        </a:rPr>
                        <a:t>-57,764,493</a:t>
                      </a:r>
                      <a:endParaRPr lang="es-ES" sz="1400" b="1" i="0" u="none" strike="noStrike" dirty="0">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1399060992"/>
                  </a:ext>
                </a:extLst>
              </a:tr>
              <a:tr h="325308">
                <a:tc>
                  <a:txBody>
                    <a:bodyPr/>
                    <a:lstStyle/>
                    <a:p>
                      <a:pPr algn="ctr" fontAlgn="b"/>
                      <a:r>
                        <a:rPr lang="es-CO" sz="1200" b="1" i="0" u="none" strike="noStrike" dirty="0" smtClean="0">
                          <a:solidFill>
                            <a:srgbClr val="000000"/>
                          </a:solidFill>
                          <a:effectLst/>
                          <a:latin typeface="Arial" panose="020B0604020202020204" pitchFamily="34" charset="0"/>
                          <a:cs typeface="Arial" panose="020B0604020202020204" pitchFamily="34" charset="0"/>
                        </a:rPr>
                        <a:t>19</a:t>
                      </a:r>
                      <a:endParaRPr lang="es-ES" sz="1200" b="1" i="0" u="none" strike="noStrike" dirty="0">
                        <a:solidFill>
                          <a:srgbClr val="000000"/>
                        </a:solidFill>
                        <a:effectLst/>
                        <a:latin typeface="Arial" panose="020B0604020202020204" pitchFamily="34" charset="0"/>
                        <a:cs typeface="Arial" panose="020B0604020202020204" pitchFamily="34" charset="0"/>
                      </a:endParaRPr>
                    </a:p>
                  </a:txBody>
                  <a:tcPr marL="6196" marR="6196" marT="6196" marB="0" anchor="ctr"/>
                </a:tc>
                <a:tc>
                  <a:txBody>
                    <a:bodyPr/>
                    <a:lstStyle/>
                    <a:p>
                      <a:pPr algn="l" fontAlgn="b"/>
                      <a:r>
                        <a:rPr lang="es-ES" sz="1200" b="1" i="0" u="none" strike="noStrike" dirty="0" smtClean="0">
                          <a:solidFill>
                            <a:srgbClr val="000000"/>
                          </a:solidFill>
                          <a:effectLst/>
                          <a:latin typeface="Arial" panose="020B0604020202020204" pitchFamily="34" charset="0"/>
                          <a:cs typeface="Arial" panose="020B0604020202020204" pitchFamily="34" charset="0"/>
                        </a:rPr>
                        <a:t>OTROS ACTIVOS</a:t>
                      </a:r>
                      <a:endParaRPr lang="es-ES" sz="1200" b="1" i="0" u="none" strike="noStrike" dirty="0">
                        <a:solidFill>
                          <a:srgbClr val="000000"/>
                        </a:solidFill>
                        <a:effectLst/>
                        <a:latin typeface="Arial" panose="020B0604020202020204" pitchFamily="34" charset="0"/>
                        <a:cs typeface="Arial" panose="020B0604020202020204" pitchFamily="34" charset="0"/>
                      </a:endParaRPr>
                    </a:p>
                  </a:txBody>
                  <a:tcPr marL="6196" marR="6196" marT="6196" marB="0" anchor="ctr"/>
                </a:tc>
                <a:tc>
                  <a:txBody>
                    <a:bodyPr/>
                    <a:lstStyle/>
                    <a:p>
                      <a:pPr marL="0" algn="r" defTabSz="914400" rtl="0" eaLnBrk="1" fontAlgn="b"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0</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196" marR="6196" marT="6196" marB="0" anchor="ctr"/>
                </a:tc>
                <a:tc>
                  <a:txBody>
                    <a:bodyPr/>
                    <a:lstStyle/>
                    <a:p>
                      <a:pPr marL="0" algn="r" defTabSz="914400" rtl="0" eaLnBrk="1" fontAlgn="b" latinLnBrk="0" hangingPunct="1"/>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196" marR="6196" marT="6196" marB="0" anchor="ctr"/>
                </a:tc>
                <a:tc>
                  <a:txBody>
                    <a:bodyPr/>
                    <a:lstStyle/>
                    <a:p>
                      <a:pPr marL="0" algn="r" defTabSz="914400" rtl="0" eaLnBrk="1" fontAlgn="b"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23,703,254</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196" marR="6196" marT="6196" marB="0" anchor="ctr"/>
                </a:tc>
                <a:tc>
                  <a:txBody>
                    <a:bodyPr/>
                    <a:lstStyle/>
                    <a:p>
                      <a:pPr algn="r" rtl="0" fontAlgn="ctr"/>
                      <a:r>
                        <a:rPr lang="es-CO" sz="1400" b="1" i="0" u="none" strike="noStrike" dirty="0" smtClean="0">
                          <a:solidFill>
                            <a:srgbClr val="000000"/>
                          </a:solidFill>
                          <a:effectLst/>
                          <a:latin typeface="Arial" panose="020B0604020202020204" pitchFamily="34" charset="0"/>
                        </a:rPr>
                        <a:t>-23,703,254</a:t>
                      </a:r>
                      <a:endParaRPr lang="es-ES" sz="1400" b="1" i="0" u="none" strike="noStrike" dirty="0">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524284801"/>
                  </a:ext>
                </a:extLst>
              </a:tr>
              <a:tr h="325308">
                <a:tc>
                  <a:txBody>
                    <a:bodyPr/>
                    <a:lstStyle/>
                    <a:p>
                      <a:pPr algn="ctr" fontAlgn="b"/>
                      <a:endParaRPr lang="es-ES" sz="1200" b="1" i="0" u="none" strike="noStrike" dirty="0">
                        <a:solidFill>
                          <a:srgbClr val="000000"/>
                        </a:solidFill>
                        <a:effectLst/>
                        <a:latin typeface="Arial" panose="020B0604020202020204" pitchFamily="34" charset="0"/>
                        <a:cs typeface="Arial" panose="020B0604020202020204" pitchFamily="34" charset="0"/>
                      </a:endParaRPr>
                    </a:p>
                  </a:txBody>
                  <a:tcPr marL="6196" marR="6196" marT="6196" marB="0" anchor="ctr"/>
                </a:tc>
                <a:tc>
                  <a:txBody>
                    <a:bodyPr/>
                    <a:lstStyle/>
                    <a:p>
                      <a:pPr algn="l" fontAlgn="b"/>
                      <a:r>
                        <a:rPr lang="es-ES" sz="1200" b="1" i="0" u="none" strike="noStrike" dirty="0" smtClean="0">
                          <a:solidFill>
                            <a:srgbClr val="000000"/>
                          </a:solidFill>
                          <a:effectLst/>
                          <a:latin typeface="Arial" panose="020B0604020202020204" pitchFamily="34" charset="0"/>
                          <a:cs typeface="Arial" panose="020B0604020202020204" pitchFamily="34" charset="0"/>
                        </a:rPr>
                        <a:t>TOTAL ACTIVO</a:t>
                      </a:r>
                      <a:endParaRPr lang="es-ES" sz="1200" b="1" i="0" u="none" strike="noStrike" dirty="0">
                        <a:solidFill>
                          <a:srgbClr val="000000"/>
                        </a:solidFill>
                        <a:effectLst/>
                        <a:latin typeface="Arial" panose="020B0604020202020204" pitchFamily="34" charset="0"/>
                        <a:cs typeface="Arial" panose="020B0604020202020204" pitchFamily="34" charset="0"/>
                      </a:endParaRPr>
                    </a:p>
                  </a:txBody>
                  <a:tcPr marL="6196" marR="6196" marT="6196" marB="0" anchor="ctr"/>
                </a:tc>
                <a:tc>
                  <a:txBody>
                    <a:bodyPr/>
                    <a:lstStyle/>
                    <a:p>
                      <a:pPr marL="0" algn="r" defTabSz="914400" rtl="0" eaLnBrk="1" fontAlgn="b"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10,391,734,021</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196" marR="6196" marT="6196" marB="0" anchor="ctr"/>
                </a:tc>
                <a:tc>
                  <a:txBody>
                    <a:bodyPr/>
                    <a:lstStyle/>
                    <a:p>
                      <a:pPr marL="0" algn="r" defTabSz="914400" rtl="0" eaLnBrk="1" fontAlgn="b" latinLnBrk="0" hangingPunct="1"/>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196" marR="6196" marT="6196" marB="0" anchor="ctr"/>
                </a:tc>
                <a:tc>
                  <a:txBody>
                    <a:bodyPr/>
                    <a:lstStyle/>
                    <a:p>
                      <a:pPr marL="0" algn="r" defTabSz="914400" rtl="0" eaLnBrk="1" fontAlgn="b"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7.742.838.056</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196" marR="6196" marT="6196" marB="0" anchor="ctr"/>
                </a:tc>
                <a:tc>
                  <a:txBody>
                    <a:bodyPr/>
                    <a:lstStyle/>
                    <a:p>
                      <a:pPr algn="r" rtl="0" fontAlgn="ctr"/>
                      <a:r>
                        <a:rPr lang="es-CO" sz="1400" b="1" i="0" u="none" strike="noStrike" dirty="0" smtClean="0">
                          <a:solidFill>
                            <a:srgbClr val="000000"/>
                          </a:solidFill>
                          <a:effectLst/>
                          <a:latin typeface="Arial" panose="020B0604020202020204" pitchFamily="34" charset="0"/>
                        </a:rPr>
                        <a:t>2,648,895,965</a:t>
                      </a:r>
                      <a:endParaRPr lang="es-ES" sz="1400" b="1" i="0" u="none" strike="noStrike" dirty="0">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3075755363"/>
                  </a:ext>
                </a:extLst>
              </a:tr>
            </a:tbl>
          </a:graphicData>
        </a:graphic>
      </p:graphicFrame>
      <p:pic>
        <p:nvPicPr>
          <p:cNvPr id="6" name="Imagen 5">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5981700"/>
            <a:ext cx="2254199" cy="664811"/>
          </a:xfrm>
          <a:prstGeom prst="rect">
            <a:avLst/>
          </a:prstGeom>
        </p:spPr>
      </p:pic>
      <p:sp>
        <p:nvSpPr>
          <p:cNvPr id="7" name="Subtítulo 2">
            <a:extLst>
              <a:ext uri="{FF2B5EF4-FFF2-40B4-BE49-F238E27FC236}">
                <a16:creationId xmlns:a16="http://schemas.microsoft.com/office/drawing/2014/main" id="{7B5BDAD4-FE42-4670-9B31-EACFB3062A4F}"/>
              </a:ext>
            </a:extLst>
          </p:cNvPr>
          <p:cNvSpPr txBox="1">
            <a:spLocks/>
          </p:cNvSpPr>
          <p:nvPr/>
        </p:nvSpPr>
        <p:spPr>
          <a:xfrm>
            <a:off x="4098921" y="5744138"/>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27562457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5"/>
          <p:cNvGraphicFramePr>
            <a:graphicFrameLocks noGrp="1"/>
          </p:cNvGraphicFramePr>
          <p:nvPr>
            <p:ph idx="1"/>
            <p:extLst>
              <p:ext uri="{D42A27DB-BD31-4B8C-83A1-F6EECF244321}">
                <p14:modId xmlns:p14="http://schemas.microsoft.com/office/powerpoint/2010/main" val="1126585980"/>
              </p:ext>
            </p:extLst>
          </p:nvPr>
        </p:nvGraphicFramePr>
        <p:xfrm>
          <a:off x="1028700" y="944563"/>
          <a:ext cx="10120132" cy="3216512"/>
        </p:xfrm>
        <a:graphic>
          <a:graphicData uri="http://schemas.openxmlformats.org/drawingml/2006/table">
            <a:tbl>
              <a:tblPr>
                <a:tableStyleId>{16D9F66E-5EB9-4882-86FB-DCBF35E3C3E4}</a:tableStyleId>
              </a:tblPr>
              <a:tblGrid>
                <a:gridCol w="498289">
                  <a:extLst>
                    <a:ext uri="{9D8B030D-6E8A-4147-A177-3AD203B41FA5}">
                      <a16:colId xmlns:a16="http://schemas.microsoft.com/office/drawing/2014/main" val="4238121066"/>
                    </a:ext>
                  </a:extLst>
                </a:gridCol>
                <a:gridCol w="3907425">
                  <a:extLst>
                    <a:ext uri="{9D8B030D-6E8A-4147-A177-3AD203B41FA5}">
                      <a16:colId xmlns:a16="http://schemas.microsoft.com/office/drawing/2014/main" val="2940295711"/>
                    </a:ext>
                  </a:extLst>
                </a:gridCol>
                <a:gridCol w="1882097">
                  <a:extLst>
                    <a:ext uri="{9D8B030D-6E8A-4147-A177-3AD203B41FA5}">
                      <a16:colId xmlns:a16="http://schemas.microsoft.com/office/drawing/2014/main" val="174989036"/>
                    </a:ext>
                  </a:extLst>
                </a:gridCol>
                <a:gridCol w="357683">
                  <a:extLst>
                    <a:ext uri="{9D8B030D-6E8A-4147-A177-3AD203B41FA5}">
                      <a16:colId xmlns:a16="http://schemas.microsoft.com/office/drawing/2014/main" val="1498819501"/>
                    </a:ext>
                  </a:extLst>
                </a:gridCol>
                <a:gridCol w="1933781">
                  <a:extLst>
                    <a:ext uri="{9D8B030D-6E8A-4147-A177-3AD203B41FA5}">
                      <a16:colId xmlns:a16="http://schemas.microsoft.com/office/drawing/2014/main" val="3053344686"/>
                    </a:ext>
                  </a:extLst>
                </a:gridCol>
                <a:gridCol w="1540857">
                  <a:extLst>
                    <a:ext uri="{9D8B030D-6E8A-4147-A177-3AD203B41FA5}">
                      <a16:colId xmlns:a16="http://schemas.microsoft.com/office/drawing/2014/main" val="2236549832"/>
                    </a:ext>
                  </a:extLst>
                </a:gridCol>
              </a:tblGrid>
              <a:tr h="406565">
                <a:tc gridSpan="6">
                  <a:txBody>
                    <a:bodyPr/>
                    <a:lstStyle/>
                    <a:p>
                      <a:pPr algn="ctr" fontAlgn="b"/>
                      <a:r>
                        <a:rPr lang="es-CO" sz="1400" b="1" i="0" u="none" strike="noStrike" dirty="0" smtClean="0">
                          <a:solidFill>
                            <a:schemeClr val="tx1"/>
                          </a:solidFill>
                          <a:effectLst/>
                          <a:latin typeface="Arial" panose="020B0604020202020204" pitchFamily="34" charset="0"/>
                        </a:rPr>
                        <a:t>PASIVO</a:t>
                      </a:r>
                      <a:endParaRPr lang="es-ES" sz="1400" b="1" i="0" u="none" strike="noStrike" dirty="0">
                        <a:solidFill>
                          <a:schemeClr val="tx1"/>
                        </a:solidFill>
                        <a:effectLst/>
                        <a:latin typeface="Arial" panose="020B0604020202020204" pitchFamily="34" charset="0"/>
                      </a:endParaRPr>
                    </a:p>
                  </a:txBody>
                  <a:tcPr marL="4934" marR="4934" marT="4934" marB="0" anchor="ctr">
                    <a:solidFill>
                      <a:schemeClr val="bg1"/>
                    </a:solidFill>
                  </a:tcPr>
                </a:tc>
                <a:tc hMerge="1">
                  <a:txBody>
                    <a:bodyPr/>
                    <a:lstStyle/>
                    <a:p>
                      <a:endParaRPr lang="es-ES" dirty="0"/>
                    </a:p>
                  </a:txBody>
                  <a:tcPr marL="4934" marR="4934" marT="4934" marB="0" anchor="ctr"/>
                </a:tc>
                <a:tc hMerge="1">
                  <a:txBody>
                    <a:bodyPr/>
                    <a:lstStyle/>
                    <a:p>
                      <a:pPr algn="ctr"/>
                      <a:endParaRPr lang="es-ES" sz="1600" b="1" dirty="0">
                        <a:latin typeface="Arial" panose="020B0604020202020204" pitchFamily="34" charset="0"/>
                        <a:cs typeface="Arial" panose="020B0604020202020204" pitchFamily="34" charset="0"/>
                      </a:endParaRPr>
                    </a:p>
                  </a:txBody>
                  <a:tcPr marL="4934" marR="4934" marT="4934" marB="0" anchor="ctr"/>
                </a:tc>
                <a:tc hMerge="1">
                  <a:txBody>
                    <a:bodyPr/>
                    <a:lstStyle/>
                    <a:p>
                      <a:pPr algn="l" fontAlgn="b"/>
                      <a:endParaRPr lang="es-ES" sz="1600" b="1" i="0" u="none" strike="noStrike" dirty="0">
                        <a:solidFill>
                          <a:srgbClr val="000000"/>
                        </a:solidFill>
                        <a:effectLst/>
                        <a:latin typeface="Arial" panose="020B0604020202020204" pitchFamily="34" charset="0"/>
                        <a:cs typeface="Arial" panose="020B0604020202020204" pitchFamily="34" charset="0"/>
                      </a:endParaRPr>
                    </a:p>
                  </a:txBody>
                  <a:tcPr marL="4934" marR="4934" marT="4934" marB="0" anchor="ctr"/>
                </a:tc>
                <a:tc hMerge="1">
                  <a:txBody>
                    <a:bodyPr/>
                    <a:lstStyle/>
                    <a:p>
                      <a:pPr algn="ctr" fontAlgn="b"/>
                      <a:endParaRPr lang="es-ES" sz="1600" b="1" i="0" u="none" strike="noStrike" dirty="0">
                        <a:solidFill>
                          <a:srgbClr val="000000"/>
                        </a:solidFill>
                        <a:effectLst/>
                        <a:latin typeface="Arial" panose="020B0604020202020204" pitchFamily="34" charset="0"/>
                        <a:cs typeface="Arial" panose="020B0604020202020204" pitchFamily="34" charset="0"/>
                      </a:endParaRPr>
                    </a:p>
                  </a:txBody>
                  <a:tcPr marL="4934" marR="4934" marT="4934" marB="0" anchor="ctr"/>
                </a:tc>
                <a:tc hMerge="1">
                  <a:txBody>
                    <a:bodyPr/>
                    <a:lstStyle/>
                    <a:p>
                      <a:pPr algn="r" fontAlgn="b"/>
                      <a:endParaRPr lang="es-ES" sz="1600" b="1" i="0" u="none" strike="noStrike" dirty="0">
                        <a:solidFill>
                          <a:srgbClr val="000000"/>
                        </a:solidFill>
                        <a:effectLst/>
                        <a:latin typeface="Arial" panose="020B0604020202020204" pitchFamily="34" charset="0"/>
                      </a:endParaRPr>
                    </a:p>
                  </a:txBody>
                  <a:tcPr marL="4934" marR="4934" marT="4934" marB="0" anchor="ctr"/>
                </a:tc>
                <a:extLst>
                  <a:ext uri="{0D108BD9-81ED-4DB2-BD59-A6C34878D82A}">
                    <a16:rowId xmlns:a16="http://schemas.microsoft.com/office/drawing/2014/main" val="2830870046"/>
                  </a:ext>
                </a:extLst>
              </a:tr>
              <a:tr h="354842">
                <a:tc gridSpan="2">
                  <a:txBody>
                    <a:bodyPr/>
                    <a:lstStyle/>
                    <a:p>
                      <a:pPr algn="ctr" fontAlgn="ctr"/>
                      <a:r>
                        <a:rPr lang="es-CO" sz="1200" b="1" i="0" u="none" strike="noStrike" dirty="0" smtClean="0">
                          <a:solidFill>
                            <a:srgbClr val="000000"/>
                          </a:solidFill>
                          <a:effectLst/>
                          <a:latin typeface="Arial" panose="020B0604020202020204" pitchFamily="34" charset="0"/>
                          <a:cs typeface="Arial" panose="020B0604020202020204" pitchFamily="34" charset="0"/>
                        </a:rPr>
                        <a:t>TOTAL PASIVO CORRIENTE</a:t>
                      </a:r>
                      <a:endParaRPr lang="es-ES" sz="1200" b="1" i="0" u="none" strike="noStrike" dirty="0">
                        <a:solidFill>
                          <a:srgbClr val="000000"/>
                        </a:solidFill>
                        <a:effectLst/>
                        <a:latin typeface="Arial" panose="020B0604020202020204" pitchFamily="34" charset="0"/>
                        <a:cs typeface="Arial" panose="020B0604020202020204" pitchFamily="34" charset="0"/>
                      </a:endParaRPr>
                    </a:p>
                  </a:txBody>
                  <a:tcPr marL="6196" marR="6196" marT="6196" marB="0" anchor="ctr"/>
                </a:tc>
                <a:tc hMerge="1">
                  <a:txBody>
                    <a:bodyPr/>
                    <a:lstStyle/>
                    <a:p>
                      <a:pPr algn="l" fontAlgn="ctr"/>
                      <a:endParaRPr lang="es-ES" sz="1200" b="1" i="0" u="none" strike="noStrike" dirty="0">
                        <a:solidFill>
                          <a:srgbClr val="000000"/>
                        </a:solidFill>
                        <a:effectLst/>
                        <a:latin typeface="Arial" panose="020B0604020202020204" pitchFamily="34" charset="0"/>
                        <a:cs typeface="Arial" panose="020B0604020202020204" pitchFamily="34" charset="0"/>
                      </a:endParaRPr>
                    </a:p>
                  </a:txBody>
                  <a:tcPr marL="6196" marR="6196" marT="6196" marB="0" anchor="ctr"/>
                </a:tc>
                <a:tc>
                  <a:txBody>
                    <a:bodyPr/>
                    <a:lstStyle/>
                    <a:p>
                      <a:pPr marL="0" algn="r" defTabSz="914400" rtl="0" eaLnBrk="1" fontAlgn="b" latinLnBrk="0" hangingPunct="1"/>
                      <a:r>
                        <a:rPr lang="es-CO" sz="1200" b="1" i="0" u="none" strike="noStrike" kern="1200" dirty="0" smtClean="0">
                          <a:solidFill>
                            <a:srgbClr val="000000"/>
                          </a:solidFill>
                          <a:effectLst/>
                          <a:latin typeface="Arial" panose="020B0604020202020204" pitchFamily="34" charset="0"/>
                          <a:ea typeface="+mn-ea"/>
                          <a:cs typeface="Arial" panose="020B0604020202020204" pitchFamily="34" charset="0"/>
                        </a:rPr>
                        <a:t>2,751,114,741</a:t>
                      </a:r>
                      <a:endParaRPr lang="es-E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196" marR="6196" marT="6196" marB="0" anchor="ctr"/>
                </a:tc>
                <a:tc>
                  <a:txBody>
                    <a:bodyPr/>
                    <a:lstStyle/>
                    <a:p>
                      <a:pPr marL="0" algn="r" defTabSz="914400" rtl="0" eaLnBrk="1" fontAlgn="b" latinLnBrk="0" hangingPunct="1"/>
                      <a:endParaRPr lang="es-E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196" marR="6196" marT="6196" marB="0" anchor="ctr"/>
                </a:tc>
                <a:tc>
                  <a:txBody>
                    <a:bodyPr/>
                    <a:lstStyle/>
                    <a:p>
                      <a:pPr marL="0" algn="r" defTabSz="914400" rtl="0" eaLnBrk="1" fontAlgn="b" latinLnBrk="0" hangingPunct="1"/>
                      <a:r>
                        <a:rPr lang="es-CO" sz="1200" b="1" i="0" u="none" strike="noStrike" kern="1200" dirty="0" smtClean="0">
                          <a:solidFill>
                            <a:srgbClr val="000000"/>
                          </a:solidFill>
                          <a:effectLst/>
                          <a:latin typeface="Arial" panose="020B0604020202020204" pitchFamily="34" charset="0"/>
                          <a:ea typeface="+mn-ea"/>
                          <a:cs typeface="Arial" panose="020B0604020202020204" pitchFamily="34" charset="0"/>
                        </a:rPr>
                        <a:t>2.658.813.874</a:t>
                      </a:r>
                      <a:endParaRPr lang="es-E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196" marR="6196" marT="6196" marB="0" anchor="ctr"/>
                </a:tc>
                <a:tc>
                  <a:txBody>
                    <a:bodyPr/>
                    <a:lstStyle/>
                    <a:p>
                      <a:pPr marL="0" algn="r" defTabSz="914400" rtl="0" eaLnBrk="1" fontAlgn="b" latinLnBrk="0" hangingPunct="1"/>
                      <a:r>
                        <a:rPr lang="es-CO" sz="1200" b="1" i="0" u="none" strike="noStrike" kern="1200" dirty="0" smtClean="0">
                          <a:solidFill>
                            <a:srgbClr val="000000"/>
                          </a:solidFill>
                          <a:effectLst/>
                          <a:latin typeface="Arial" panose="020B0604020202020204" pitchFamily="34" charset="0"/>
                          <a:ea typeface="+mn-ea"/>
                          <a:cs typeface="Arial" panose="020B0604020202020204" pitchFamily="34" charset="0"/>
                        </a:rPr>
                        <a:t>92,300,867</a:t>
                      </a:r>
                      <a:endParaRPr lang="es-E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0" marR="0" marT="0" marB="0" anchor="ctr"/>
                </a:tc>
                <a:extLst>
                  <a:ext uri="{0D108BD9-81ED-4DB2-BD59-A6C34878D82A}">
                    <a16:rowId xmlns:a16="http://schemas.microsoft.com/office/drawing/2014/main" val="3252541408"/>
                  </a:ext>
                </a:extLst>
              </a:tr>
              <a:tr h="298118">
                <a:tc>
                  <a:txBody>
                    <a:bodyPr/>
                    <a:lstStyle/>
                    <a:p>
                      <a:pPr algn="ctr" fontAlgn="b"/>
                      <a:r>
                        <a:rPr lang="es-CO" sz="1200" b="1" i="0" u="none" strike="noStrike" dirty="0" smtClean="0">
                          <a:solidFill>
                            <a:srgbClr val="000000"/>
                          </a:solidFill>
                          <a:effectLst/>
                          <a:latin typeface="Arial" panose="020B0604020202020204" pitchFamily="34" charset="0"/>
                          <a:cs typeface="Arial" panose="020B0604020202020204" pitchFamily="34" charset="0"/>
                        </a:rPr>
                        <a:t>24</a:t>
                      </a:r>
                      <a:endParaRPr lang="es-ES" sz="1200" b="1" i="0" u="none" strike="noStrike" dirty="0">
                        <a:solidFill>
                          <a:srgbClr val="000000"/>
                        </a:solidFill>
                        <a:effectLst/>
                        <a:latin typeface="Arial" panose="020B0604020202020204" pitchFamily="34" charset="0"/>
                        <a:cs typeface="Arial" panose="020B0604020202020204" pitchFamily="34" charset="0"/>
                      </a:endParaRPr>
                    </a:p>
                  </a:txBody>
                  <a:tcPr marL="6196" marR="6196" marT="6196" marB="0" anchor="ctr"/>
                </a:tc>
                <a:tc>
                  <a:txBody>
                    <a:bodyPr/>
                    <a:lstStyle/>
                    <a:p>
                      <a:pPr marL="0" algn="l" defTabSz="914400" rtl="0" eaLnBrk="1" fontAlgn="ctr" latinLnBrk="0" hangingPunct="1"/>
                      <a:r>
                        <a:rPr lang="es-ES" sz="1200" b="1" u="none" strike="noStrike" kern="1200" dirty="0" smtClean="0">
                          <a:solidFill>
                            <a:schemeClr val="dk1"/>
                          </a:solidFill>
                          <a:effectLst/>
                          <a:latin typeface="Arial" panose="020B0604020202020204" pitchFamily="34" charset="0"/>
                          <a:ea typeface="+mn-ea"/>
                          <a:cs typeface="Arial" panose="020B0604020202020204" pitchFamily="34" charset="0"/>
                        </a:rPr>
                        <a:t>CUENTAS POR PAGAR</a:t>
                      </a:r>
                      <a:endParaRPr lang="es-ES" sz="1200" b="1" u="none" strike="noStrike" kern="1200" dirty="0">
                        <a:solidFill>
                          <a:schemeClr val="dk1"/>
                        </a:solidFill>
                        <a:effectLst/>
                        <a:latin typeface="Arial" panose="020B0604020202020204" pitchFamily="34" charset="0"/>
                        <a:ea typeface="+mn-ea"/>
                        <a:cs typeface="Arial" panose="020B0604020202020204" pitchFamily="34" charset="0"/>
                      </a:endParaRPr>
                    </a:p>
                  </a:txBody>
                  <a:tcPr marL="0" marR="0" marT="0" marB="0" anchor="b"/>
                </a:tc>
                <a:tc>
                  <a:txBody>
                    <a:bodyPr/>
                    <a:lstStyle/>
                    <a:p>
                      <a:pPr marL="0" algn="r" defTabSz="914400" rtl="0" eaLnBrk="1" fontAlgn="b" latinLnBrk="0" hangingPunct="1"/>
                      <a:r>
                        <a:rPr lang="es-CO" sz="1200" b="1" i="0" u="none" strike="noStrike" kern="1200" dirty="0" smtClean="0">
                          <a:solidFill>
                            <a:srgbClr val="000000"/>
                          </a:solidFill>
                          <a:effectLst/>
                          <a:latin typeface="Arial" panose="020B0604020202020204" pitchFamily="34" charset="0"/>
                          <a:ea typeface="+mn-ea"/>
                          <a:cs typeface="Arial" panose="020B0604020202020204" pitchFamily="34" charset="0"/>
                        </a:rPr>
                        <a:t>258,062,347</a:t>
                      </a:r>
                      <a:endParaRPr lang="es-E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196" marR="6196" marT="6196" marB="0" anchor="ctr"/>
                </a:tc>
                <a:tc>
                  <a:txBody>
                    <a:bodyPr/>
                    <a:lstStyle/>
                    <a:p>
                      <a:pPr marL="0" algn="r" defTabSz="914400" rtl="0" eaLnBrk="1" fontAlgn="b" latinLnBrk="0" hangingPunct="1"/>
                      <a:endParaRPr lang="es-E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196" marR="6196" marT="6196" marB="0" anchor="ctr"/>
                </a:tc>
                <a:tc>
                  <a:txBody>
                    <a:bodyPr/>
                    <a:lstStyle/>
                    <a:p>
                      <a:pPr marL="0" algn="r" defTabSz="914400" rtl="0" eaLnBrk="1" fontAlgn="b" latinLnBrk="0" hangingPunct="1"/>
                      <a:r>
                        <a:rPr lang="es-CO" sz="1200" b="1" i="0" u="none" strike="noStrike" kern="1200" dirty="0" smtClean="0">
                          <a:solidFill>
                            <a:srgbClr val="000000"/>
                          </a:solidFill>
                          <a:effectLst/>
                          <a:latin typeface="Arial" panose="020B0604020202020204" pitchFamily="34" charset="0"/>
                          <a:ea typeface="+mn-ea"/>
                          <a:cs typeface="Arial" panose="020B0604020202020204" pitchFamily="34" charset="0"/>
                        </a:rPr>
                        <a:t>981.366.219</a:t>
                      </a:r>
                      <a:endParaRPr lang="es-E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196" marR="6196" marT="6196" marB="0" anchor="ctr"/>
                </a:tc>
                <a:tc>
                  <a:txBody>
                    <a:bodyPr/>
                    <a:lstStyle/>
                    <a:p>
                      <a:pPr marL="0" algn="r" defTabSz="914400" rtl="0" eaLnBrk="1" fontAlgn="b" latinLnBrk="0" hangingPunct="1"/>
                      <a:r>
                        <a:rPr lang="es-CO" sz="1200" b="1" i="0" u="none" strike="noStrike" kern="1200" dirty="0" smtClean="0">
                          <a:solidFill>
                            <a:srgbClr val="000000"/>
                          </a:solidFill>
                          <a:effectLst/>
                          <a:latin typeface="Arial" panose="020B0604020202020204" pitchFamily="34" charset="0"/>
                          <a:ea typeface="+mn-ea"/>
                          <a:cs typeface="Arial" panose="020B0604020202020204" pitchFamily="34" charset="0"/>
                        </a:rPr>
                        <a:t>-723,303,872</a:t>
                      </a:r>
                      <a:endParaRPr lang="es-E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0" marR="0" marT="0" marB="0" anchor="ctr"/>
                </a:tc>
                <a:extLst>
                  <a:ext uri="{0D108BD9-81ED-4DB2-BD59-A6C34878D82A}">
                    <a16:rowId xmlns:a16="http://schemas.microsoft.com/office/drawing/2014/main" val="2910000247"/>
                  </a:ext>
                </a:extLst>
              </a:tr>
              <a:tr h="308141">
                <a:tc>
                  <a:txBody>
                    <a:bodyPr/>
                    <a:lstStyle/>
                    <a:p>
                      <a:pPr algn="ctr" fontAlgn="b"/>
                      <a:r>
                        <a:rPr lang="es-CO" sz="1400" b="1" i="0" u="none" strike="noStrike" dirty="0" smtClean="0">
                          <a:solidFill>
                            <a:srgbClr val="000000"/>
                          </a:solidFill>
                          <a:effectLst/>
                          <a:latin typeface="Arial" panose="020B0604020202020204" pitchFamily="34" charset="0"/>
                        </a:rPr>
                        <a:t>25</a:t>
                      </a:r>
                      <a:endParaRPr lang="es-ES" sz="1400" b="1" i="0" u="none" strike="noStrike" dirty="0">
                        <a:solidFill>
                          <a:srgbClr val="000000"/>
                        </a:solidFill>
                        <a:effectLst/>
                        <a:latin typeface="Arial" panose="020B0604020202020204" pitchFamily="34" charset="0"/>
                      </a:endParaRPr>
                    </a:p>
                  </a:txBody>
                  <a:tcPr marL="4934" marR="4934" marT="4934" marB="0" anchor="ctr"/>
                </a:tc>
                <a:tc>
                  <a:txBody>
                    <a:bodyPr/>
                    <a:lstStyle/>
                    <a:p>
                      <a:pPr marL="0" algn="l" defTabSz="914400" rtl="0" eaLnBrk="1" fontAlgn="ctr" latinLnBrk="0" hangingPunct="1"/>
                      <a:r>
                        <a:rPr lang="es-ES" sz="1200" b="1" u="none" strike="noStrike" kern="1200" dirty="0" smtClean="0">
                          <a:solidFill>
                            <a:schemeClr val="dk1"/>
                          </a:solidFill>
                          <a:effectLst/>
                          <a:latin typeface="Arial" panose="020B0604020202020204" pitchFamily="34" charset="0"/>
                          <a:ea typeface="+mn-ea"/>
                          <a:cs typeface="Arial" panose="020B0604020202020204" pitchFamily="34" charset="0"/>
                        </a:rPr>
                        <a:t>BENEFICIOS A LOS EMPLEADOS</a:t>
                      </a:r>
                      <a:endParaRPr lang="es-ES" sz="1200" b="1" u="none" strike="noStrike" kern="1200" dirty="0">
                        <a:solidFill>
                          <a:schemeClr val="dk1"/>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marL="0" algn="r" defTabSz="914400" rtl="0" eaLnBrk="1" fontAlgn="b" latinLnBrk="0" hangingPunct="1"/>
                      <a:r>
                        <a:rPr lang="es-CO" sz="1200" b="1" i="0" u="none" strike="noStrike" kern="1200" dirty="0" smtClean="0">
                          <a:solidFill>
                            <a:srgbClr val="000000"/>
                          </a:solidFill>
                          <a:effectLst/>
                          <a:latin typeface="Arial" panose="020B0604020202020204" pitchFamily="34" charset="0"/>
                          <a:ea typeface="+mn-ea"/>
                          <a:cs typeface="Arial" panose="020B0604020202020204" pitchFamily="34" charset="0"/>
                        </a:rPr>
                        <a:t>200,838,268</a:t>
                      </a:r>
                      <a:endParaRPr lang="es-E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marL="0" algn="r" defTabSz="914400" rtl="0" eaLnBrk="1" fontAlgn="b" latinLnBrk="0" hangingPunct="1"/>
                      <a:endParaRPr lang="es-E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marL="0" algn="r" defTabSz="914400" rtl="0" eaLnBrk="1" fontAlgn="b" latinLnBrk="0" hangingPunct="1"/>
                      <a:r>
                        <a:rPr lang="es-CO" sz="1200" b="1" i="0" u="none" strike="noStrike" kern="1200" dirty="0" smtClean="0">
                          <a:solidFill>
                            <a:srgbClr val="000000"/>
                          </a:solidFill>
                          <a:effectLst/>
                          <a:latin typeface="Arial" panose="020B0604020202020204" pitchFamily="34" charset="0"/>
                          <a:ea typeface="+mn-ea"/>
                          <a:cs typeface="Arial" panose="020B0604020202020204" pitchFamily="34" charset="0"/>
                        </a:rPr>
                        <a:t>929.399.070</a:t>
                      </a:r>
                      <a:endParaRPr lang="es-E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marL="0" algn="r" defTabSz="914400" rtl="0" eaLnBrk="1" fontAlgn="b" latinLnBrk="0" hangingPunct="1"/>
                      <a:r>
                        <a:rPr lang="es-CO" sz="1200" b="1" i="0" u="none" strike="noStrike" kern="1200" dirty="0" smtClean="0">
                          <a:solidFill>
                            <a:srgbClr val="000000"/>
                          </a:solidFill>
                          <a:effectLst/>
                          <a:latin typeface="Arial" panose="020B0604020202020204" pitchFamily="34" charset="0"/>
                          <a:ea typeface="+mn-ea"/>
                          <a:cs typeface="Arial" panose="020B0604020202020204" pitchFamily="34" charset="0"/>
                        </a:rPr>
                        <a:t>-728,559,802</a:t>
                      </a:r>
                      <a:endParaRPr lang="es-E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0" marR="0" marT="0" marB="0" anchor="ctr"/>
                </a:tc>
                <a:extLst>
                  <a:ext uri="{0D108BD9-81ED-4DB2-BD59-A6C34878D82A}">
                    <a16:rowId xmlns:a16="http://schemas.microsoft.com/office/drawing/2014/main" val="749486225"/>
                  </a:ext>
                </a:extLst>
              </a:tr>
              <a:tr h="308141">
                <a:tc>
                  <a:txBody>
                    <a:bodyPr/>
                    <a:lstStyle/>
                    <a:p>
                      <a:pPr algn="ctr" fontAlgn="b"/>
                      <a:r>
                        <a:rPr lang="es-CO" sz="1400" b="1" i="0" u="none" strike="noStrike" dirty="0" smtClean="0">
                          <a:solidFill>
                            <a:srgbClr val="000000"/>
                          </a:solidFill>
                          <a:effectLst/>
                          <a:latin typeface="Arial" panose="020B0604020202020204" pitchFamily="34" charset="0"/>
                        </a:rPr>
                        <a:t>29</a:t>
                      </a:r>
                      <a:endParaRPr lang="es-ES" sz="1400" b="1" i="0" u="none" strike="noStrike" dirty="0">
                        <a:solidFill>
                          <a:srgbClr val="000000"/>
                        </a:solidFill>
                        <a:effectLst/>
                        <a:latin typeface="Arial" panose="020B0604020202020204" pitchFamily="34" charset="0"/>
                      </a:endParaRPr>
                    </a:p>
                  </a:txBody>
                  <a:tcPr marL="4934" marR="4934" marT="4934" marB="0" anchor="ctr"/>
                </a:tc>
                <a:tc>
                  <a:txBody>
                    <a:bodyPr/>
                    <a:lstStyle/>
                    <a:p>
                      <a:pPr marL="0" algn="l" defTabSz="914400" rtl="0" eaLnBrk="1" fontAlgn="ctr" latinLnBrk="0" hangingPunct="1"/>
                      <a:r>
                        <a:rPr lang="es-ES" sz="1200" b="1" u="none" strike="noStrike" kern="1200" dirty="0" smtClean="0">
                          <a:solidFill>
                            <a:schemeClr val="dk1"/>
                          </a:solidFill>
                          <a:effectLst/>
                          <a:latin typeface="Arial" panose="020B0604020202020204" pitchFamily="34" charset="0"/>
                          <a:ea typeface="+mn-ea"/>
                          <a:cs typeface="Arial" panose="020B0604020202020204" pitchFamily="34" charset="0"/>
                        </a:rPr>
                        <a:t>OTROS PASIVOS</a:t>
                      </a:r>
                      <a:endParaRPr lang="es-ES" sz="1200" b="1" u="none" strike="noStrike" kern="1200" dirty="0">
                        <a:solidFill>
                          <a:schemeClr val="dk1"/>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marL="0" algn="r" defTabSz="914400" rtl="0" eaLnBrk="1" fontAlgn="b" latinLnBrk="0" hangingPunct="1"/>
                      <a:r>
                        <a:rPr lang="es-CO" sz="1200" b="1" i="0" u="none" strike="noStrike" kern="1200" dirty="0" smtClean="0">
                          <a:solidFill>
                            <a:srgbClr val="000000"/>
                          </a:solidFill>
                          <a:effectLst/>
                          <a:latin typeface="Arial" panose="020B0604020202020204" pitchFamily="34" charset="0"/>
                          <a:ea typeface="+mn-ea"/>
                          <a:cs typeface="Arial" panose="020B0604020202020204" pitchFamily="34" charset="0"/>
                        </a:rPr>
                        <a:t>2,292,213,126</a:t>
                      </a:r>
                      <a:endParaRPr lang="es-E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marL="0" algn="r" defTabSz="914400" rtl="0" eaLnBrk="1" fontAlgn="b" latinLnBrk="0" hangingPunct="1"/>
                      <a:endParaRPr lang="es-E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marL="0" algn="r" defTabSz="914400" rtl="0" eaLnBrk="1" fontAlgn="b" latinLnBrk="0" hangingPunct="1"/>
                      <a:r>
                        <a:rPr lang="es-CO" sz="1200" b="1" i="0" u="none" strike="noStrike" kern="1200" dirty="0" smtClean="0">
                          <a:solidFill>
                            <a:srgbClr val="000000"/>
                          </a:solidFill>
                          <a:effectLst/>
                          <a:latin typeface="Arial" panose="020B0604020202020204" pitchFamily="34" charset="0"/>
                          <a:ea typeface="+mn-ea"/>
                          <a:cs typeface="Arial" panose="020B0604020202020204" pitchFamily="34" charset="0"/>
                        </a:rPr>
                        <a:t>748.048.585</a:t>
                      </a:r>
                      <a:endParaRPr lang="es-E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marL="0" algn="r" defTabSz="914400" rtl="0" eaLnBrk="1" fontAlgn="b" latinLnBrk="0" hangingPunct="1"/>
                      <a:r>
                        <a:rPr lang="es-CO" sz="1200" b="1" i="0" u="none" strike="noStrike" kern="1200" dirty="0" smtClean="0">
                          <a:solidFill>
                            <a:srgbClr val="000000"/>
                          </a:solidFill>
                          <a:effectLst/>
                          <a:latin typeface="Arial" panose="020B0604020202020204" pitchFamily="34" charset="0"/>
                          <a:ea typeface="+mn-ea"/>
                          <a:cs typeface="Arial" panose="020B0604020202020204" pitchFamily="34" charset="0"/>
                        </a:rPr>
                        <a:t>1,544,164,541</a:t>
                      </a:r>
                      <a:endParaRPr lang="es-E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0" marR="0" marT="0" marB="0" anchor="ctr"/>
                </a:tc>
                <a:extLst>
                  <a:ext uri="{0D108BD9-81ED-4DB2-BD59-A6C34878D82A}">
                    <a16:rowId xmlns:a16="http://schemas.microsoft.com/office/drawing/2014/main" val="1832679471"/>
                  </a:ext>
                </a:extLst>
              </a:tr>
              <a:tr h="308141">
                <a:tc>
                  <a:txBody>
                    <a:bodyPr/>
                    <a:lstStyle/>
                    <a:p>
                      <a:pPr algn="ctr" fontAlgn="b"/>
                      <a:endParaRPr lang="es-ES" sz="1400" b="1" i="0" u="none" strike="noStrike" dirty="0">
                        <a:solidFill>
                          <a:srgbClr val="000000"/>
                        </a:solidFill>
                        <a:effectLst/>
                        <a:latin typeface="Arial" panose="020B0604020202020204" pitchFamily="34" charset="0"/>
                      </a:endParaRPr>
                    </a:p>
                  </a:txBody>
                  <a:tcPr marL="4934" marR="4934" marT="4934" marB="0" anchor="ctr"/>
                </a:tc>
                <a:tc>
                  <a:txBody>
                    <a:bodyPr/>
                    <a:lstStyle/>
                    <a:p>
                      <a:pPr marL="0" algn="l" defTabSz="914400" rtl="0" eaLnBrk="1" fontAlgn="ctr" latinLnBrk="0" hangingPunct="1"/>
                      <a:r>
                        <a:rPr lang="es-ES" sz="1200" b="1" u="none" strike="noStrike" kern="1200" dirty="0" smtClean="0">
                          <a:solidFill>
                            <a:schemeClr val="dk1"/>
                          </a:solidFill>
                          <a:effectLst/>
                          <a:latin typeface="Arial" panose="020B0604020202020204" pitchFamily="34" charset="0"/>
                          <a:ea typeface="+mn-ea"/>
                          <a:cs typeface="Arial" panose="020B0604020202020204" pitchFamily="34" charset="0"/>
                        </a:rPr>
                        <a:t>TOTAL PASIVO NO CORRIENTE</a:t>
                      </a:r>
                      <a:endParaRPr lang="es-ES" sz="1200" b="1" u="none" strike="noStrike" kern="1200" dirty="0">
                        <a:solidFill>
                          <a:schemeClr val="dk1"/>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marL="0" algn="r" defTabSz="914400" rtl="0" eaLnBrk="1" fontAlgn="b" latinLnBrk="0" hangingPunct="1"/>
                      <a:r>
                        <a:rPr lang="es-CO" sz="1200" b="1" i="0" u="none" strike="noStrike" kern="1200" dirty="0" smtClean="0">
                          <a:solidFill>
                            <a:srgbClr val="000000"/>
                          </a:solidFill>
                          <a:effectLst/>
                          <a:latin typeface="Arial" panose="020B0604020202020204" pitchFamily="34" charset="0"/>
                          <a:ea typeface="+mn-ea"/>
                          <a:cs typeface="Arial" panose="020B0604020202020204" pitchFamily="34" charset="0"/>
                        </a:rPr>
                        <a:t>0</a:t>
                      </a:r>
                      <a:endParaRPr lang="es-E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marL="0" algn="r" defTabSz="914400" rtl="0" eaLnBrk="1" fontAlgn="b" latinLnBrk="0" hangingPunct="1"/>
                      <a:endParaRPr lang="es-E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marL="0" algn="r" defTabSz="914400" rtl="0" eaLnBrk="1" fontAlgn="b" latinLnBrk="0" hangingPunct="1"/>
                      <a:r>
                        <a:rPr lang="es-CO" sz="1200" b="1" i="0" u="none" strike="noStrike" kern="1200" dirty="0" smtClean="0">
                          <a:solidFill>
                            <a:srgbClr val="000000"/>
                          </a:solidFill>
                          <a:effectLst/>
                          <a:latin typeface="Arial" panose="020B0604020202020204" pitchFamily="34" charset="0"/>
                          <a:ea typeface="+mn-ea"/>
                          <a:cs typeface="Arial" panose="020B0604020202020204" pitchFamily="34" charset="0"/>
                        </a:rPr>
                        <a:t>0</a:t>
                      </a:r>
                      <a:endParaRPr lang="es-E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marL="0" algn="r" defTabSz="914400" rtl="0" eaLnBrk="1" fontAlgn="b" latinLnBrk="0" hangingPunct="1"/>
                      <a:r>
                        <a:rPr lang="es-CO" sz="1200" b="1" i="0" u="none" strike="noStrike" kern="1200" dirty="0" smtClean="0">
                          <a:solidFill>
                            <a:srgbClr val="000000"/>
                          </a:solidFill>
                          <a:effectLst/>
                          <a:latin typeface="Arial" panose="020B0604020202020204" pitchFamily="34" charset="0"/>
                          <a:ea typeface="+mn-ea"/>
                          <a:cs typeface="Arial" panose="020B0604020202020204" pitchFamily="34" charset="0"/>
                        </a:rPr>
                        <a:t>0</a:t>
                      </a:r>
                      <a:endParaRPr lang="es-E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0" marR="0" marT="0" marB="0" anchor="ctr"/>
                </a:tc>
                <a:extLst>
                  <a:ext uri="{0D108BD9-81ED-4DB2-BD59-A6C34878D82A}">
                    <a16:rowId xmlns:a16="http://schemas.microsoft.com/office/drawing/2014/main" val="624363838"/>
                  </a:ext>
                </a:extLst>
              </a:tr>
              <a:tr h="308141">
                <a:tc>
                  <a:txBody>
                    <a:bodyPr/>
                    <a:lstStyle/>
                    <a:p>
                      <a:pPr algn="ctr" fontAlgn="b"/>
                      <a:endParaRPr lang="es-ES" sz="1400" b="1" i="0" u="none" strike="noStrike" dirty="0">
                        <a:solidFill>
                          <a:srgbClr val="000000"/>
                        </a:solidFill>
                        <a:effectLst/>
                        <a:latin typeface="Arial" panose="020B0604020202020204" pitchFamily="34" charset="0"/>
                      </a:endParaRPr>
                    </a:p>
                  </a:txBody>
                  <a:tcPr marL="4934" marR="4934" marT="4934" marB="0" anchor="ctr"/>
                </a:tc>
                <a:tc>
                  <a:txBody>
                    <a:bodyPr/>
                    <a:lstStyle/>
                    <a:p>
                      <a:pPr marL="0" algn="l" defTabSz="914400" rtl="0" eaLnBrk="1" fontAlgn="ctr" latinLnBrk="0" hangingPunct="1"/>
                      <a:r>
                        <a:rPr lang="es-ES" sz="1200" b="1" u="none" strike="noStrike" kern="1200" dirty="0" smtClean="0">
                          <a:solidFill>
                            <a:schemeClr val="dk1"/>
                          </a:solidFill>
                          <a:effectLst/>
                          <a:latin typeface="Arial" panose="020B0604020202020204" pitchFamily="34" charset="0"/>
                          <a:ea typeface="+mn-ea"/>
                          <a:cs typeface="Arial" panose="020B0604020202020204" pitchFamily="34" charset="0"/>
                        </a:rPr>
                        <a:t>TOTAL PASIVO</a:t>
                      </a:r>
                      <a:endParaRPr lang="es-ES" sz="1200" b="1" u="none" strike="noStrike" kern="1200" dirty="0">
                        <a:solidFill>
                          <a:schemeClr val="dk1"/>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marL="0" algn="r" defTabSz="914400" rtl="0" eaLnBrk="1" fontAlgn="b" latinLnBrk="0" hangingPunct="1"/>
                      <a:r>
                        <a:rPr lang="es-CO" sz="1200" b="1" i="0" u="none" strike="noStrike" kern="1200" dirty="0" smtClean="0">
                          <a:solidFill>
                            <a:srgbClr val="000000"/>
                          </a:solidFill>
                          <a:effectLst/>
                          <a:latin typeface="Arial" panose="020B0604020202020204" pitchFamily="34" charset="0"/>
                          <a:ea typeface="+mn-ea"/>
                          <a:cs typeface="Arial" panose="020B0604020202020204" pitchFamily="34" charset="0"/>
                        </a:rPr>
                        <a:t>2,751,114,741</a:t>
                      </a:r>
                      <a:endParaRPr lang="es-E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marL="0" algn="r" defTabSz="914400" rtl="0" eaLnBrk="1" fontAlgn="b" latinLnBrk="0" hangingPunct="1"/>
                      <a:endParaRPr lang="es-E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marL="0" algn="r" defTabSz="914400" rtl="0" eaLnBrk="1" fontAlgn="b" latinLnBrk="0" hangingPunct="1"/>
                      <a:r>
                        <a:rPr lang="es-CO" sz="1200" b="1" i="0" u="none" strike="noStrike" kern="1200" dirty="0" smtClean="0">
                          <a:solidFill>
                            <a:srgbClr val="000000"/>
                          </a:solidFill>
                          <a:effectLst/>
                          <a:latin typeface="Arial" panose="020B0604020202020204" pitchFamily="34" charset="0"/>
                          <a:ea typeface="+mn-ea"/>
                          <a:cs typeface="Arial" panose="020B0604020202020204" pitchFamily="34" charset="0"/>
                        </a:rPr>
                        <a:t>2..658.813.874</a:t>
                      </a:r>
                      <a:endParaRPr lang="es-E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marL="0" algn="r" defTabSz="914400" rtl="0" eaLnBrk="1" fontAlgn="b" latinLnBrk="0" hangingPunct="1"/>
                      <a:r>
                        <a:rPr lang="es-CO" sz="1200" b="1" i="0" u="none" strike="noStrike" kern="1200" dirty="0" smtClean="0">
                          <a:solidFill>
                            <a:srgbClr val="000000"/>
                          </a:solidFill>
                          <a:effectLst/>
                          <a:latin typeface="Arial" panose="020B0604020202020204" pitchFamily="34" charset="0"/>
                          <a:ea typeface="+mn-ea"/>
                          <a:cs typeface="Arial" panose="020B0604020202020204" pitchFamily="34" charset="0"/>
                        </a:rPr>
                        <a:t>92,300,867</a:t>
                      </a:r>
                      <a:endParaRPr lang="es-E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0" marR="0" marT="0" marB="0" anchor="ctr"/>
                </a:tc>
                <a:extLst>
                  <a:ext uri="{0D108BD9-81ED-4DB2-BD59-A6C34878D82A}">
                    <a16:rowId xmlns:a16="http://schemas.microsoft.com/office/drawing/2014/main" val="2000103116"/>
                  </a:ext>
                </a:extLst>
              </a:tr>
              <a:tr h="308141">
                <a:tc gridSpan="6">
                  <a:txBody>
                    <a:bodyPr/>
                    <a:lstStyle/>
                    <a:p>
                      <a:pPr algn="ctr"/>
                      <a:r>
                        <a:rPr lang="es-CO" sz="1400" b="1" i="0" u="none" strike="noStrike" kern="1200" dirty="0" smtClean="0">
                          <a:solidFill>
                            <a:srgbClr val="000000"/>
                          </a:solidFill>
                          <a:effectLst/>
                          <a:latin typeface="Arial" panose="020B0604020202020204" pitchFamily="34" charset="0"/>
                          <a:ea typeface="+mn-ea"/>
                          <a:cs typeface="+mn-cs"/>
                        </a:rPr>
                        <a:t>PATRIMONIO</a:t>
                      </a:r>
                      <a:endParaRPr lang="es-ES" sz="1400" b="1" i="0" u="none" strike="noStrike" kern="1200" dirty="0">
                        <a:solidFill>
                          <a:srgbClr val="000000"/>
                        </a:solidFill>
                        <a:effectLst/>
                        <a:latin typeface="Arial" panose="020B0604020202020204" pitchFamily="34" charset="0"/>
                        <a:ea typeface="+mn-ea"/>
                        <a:cs typeface="+mn-cs"/>
                      </a:endParaRPr>
                    </a:p>
                  </a:txBody>
                  <a:tcPr marL="4934" marR="4934" marT="4934" marB="0" anchor="ctr">
                    <a:solidFill>
                      <a:schemeClr val="bg1"/>
                    </a:solidFill>
                  </a:tcPr>
                </a:tc>
                <a:tc hMerge="1">
                  <a:txBody>
                    <a:bodyPr/>
                    <a:lstStyle/>
                    <a:p>
                      <a:endParaRPr lang="es-ES" sz="1400" b="1" i="0" u="none" strike="noStrike" kern="1200" dirty="0">
                        <a:solidFill>
                          <a:srgbClr val="000000"/>
                        </a:solidFill>
                        <a:effectLst/>
                        <a:latin typeface="Arial" panose="020B0604020202020204" pitchFamily="34" charset="0"/>
                        <a:ea typeface="+mn-ea"/>
                        <a:cs typeface="+mn-cs"/>
                      </a:endParaRPr>
                    </a:p>
                  </a:txBody>
                  <a:tcPr marL="4934" marR="4934" marT="4934" marB="0" anchor="ctr"/>
                </a:tc>
                <a:tc hMerge="1">
                  <a:txBody>
                    <a:bodyPr/>
                    <a:lstStyle/>
                    <a:p>
                      <a:pPr marL="0" algn="r" defTabSz="914400" rtl="0" eaLnBrk="1" fontAlgn="b" latinLnBrk="0" hangingPunct="1"/>
                      <a:endParaRPr lang="es-E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hMerge="1">
                  <a:txBody>
                    <a:bodyPr/>
                    <a:lstStyle/>
                    <a:p>
                      <a:pPr marL="0" algn="r" defTabSz="914400" rtl="0" eaLnBrk="1" fontAlgn="b" latinLnBrk="0" hangingPunct="1"/>
                      <a:endParaRPr lang="es-E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hMerge="1">
                  <a:txBody>
                    <a:bodyPr/>
                    <a:lstStyle/>
                    <a:p>
                      <a:pPr marL="0" algn="r" defTabSz="914400" rtl="0" eaLnBrk="1" fontAlgn="b" latinLnBrk="0" hangingPunct="1"/>
                      <a:endParaRPr lang="es-E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hMerge="1">
                  <a:txBody>
                    <a:bodyPr/>
                    <a:lstStyle/>
                    <a:p>
                      <a:pPr algn="r" fontAlgn="b"/>
                      <a:endParaRPr lang="es-ES" sz="1600" b="1" i="0" u="none" strike="noStrike" dirty="0">
                        <a:solidFill>
                          <a:srgbClr val="000000"/>
                        </a:solidFill>
                        <a:effectLst/>
                        <a:latin typeface="Arial" panose="020B0604020202020204" pitchFamily="34" charset="0"/>
                      </a:endParaRPr>
                    </a:p>
                  </a:txBody>
                  <a:tcPr marL="4934" marR="4934" marT="4934" marB="0" anchor="ctr"/>
                </a:tc>
                <a:extLst>
                  <a:ext uri="{0D108BD9-81ED-4DB2-BD59-A6C34878D82A}">
                    <a16:rowId xmlns:a16="http://schemas.microsoft.com/office/drawing/2014/main" val="2182404331"/>
                  </a:ext>
                </a:extLst>
              </a:tr>
              <a:tr h="308141">
                <a:tc>
                  <a:txBody>
                    <a:bodyPr/>
                    <a:lstStyle/>
                    <a:p>
                      <a:pPr algn="ctr" fontAlgn="b"/>
                      <a:r>
                        <a:rPr lang="es-CO" sz="1400" b="1" i="0" u="none" strike="noStrike" dirty="0" smtClean="0">
                          <a:solidFill>
                            <a:srgbClr val="000000"/>
                          </a:solidFill>
                          <a:effectLst/>
                          <a:latin typeface="Arial" panose="020B0604020202020204" pitchFamily="34" charset="0"/>
                        </a:rPr>
                        <a:t>32</a:t>
                      </a:r>
                      <a:endParaRPr lang="es-ES" sz="1400" b="1" i="0" u="none" strike="noStrike" dirty="0">
                        <a:solidFill>
                          <a:srgbClr val="000000"/>
                        </a:solidFill>
                        <a:effectLst/>
                        <a:latin typeface="Arial" panose="020B0604020202020204" pitchFamily="34" charset="0"/>
                      </a:endParaRPr>
                    </a:p>
                  </a:txBody>
                  <a:tcPr marL="4934" marR="4934" marT="4934" marB="0" anchor="ctr"/>
                </a:tc>
                <a:tc>
                  <a:txBody>
                    <a:bodyPr/>
                    <a:lstStyle/>
                    <a:p>
                      <a:pPr marL="0" algn="l" defTabSz="914400" rtl="0" eaLnBrk="1" fontAlgn="ctr" latinLnBrk="0" hangingPunct="1"/>
                      <a:r>
                        <a:rPr lang="es-ES" sz="1200" b="1" u="none" strike="noStrike" kern="1200" dirty="0" smtClean="0">
                          <a:solidFill>
                            <a:schemeClr val="dk1"/>
                          </a:solidFill>
                          <a:effectLst/>
                          <a:latin typeface="Arial" panose="020B0604020202020204" pitchFamily="34" charset="0"/>
                          <a:ea typeface="+mn-ea"/>
                          <a:cs typeface="Arial" panose="020B0604020202020204" pitchFamily="34" charset="0"/>
                        </a:rPr>
                        <a:t>PATRIMONIO DE LAS ENTIDADES DE GOBIERNO</a:t>
                      </a:r>
                      <a:endParaRPr lang="es-ES" sz="1200" b="1" u="none" strike="noStrike" kern="1200" dirty="0">
                        <a:solidFill>
                          <a:schemeClr val="dk1"/>
                        </a:solidFill>
                        <a:effectLst/>
                        <a:latin typeface="Arial" panose="020B0604020202020204" pitchFamily="34" charset="0"/>
                        <a:ea typeface="+mn-ea"/>
                        <a:cs typeface="Arial" panose="020B0604020202020204" pitchFamily="34" charset="0"/>
                      </a:endParaRPr>
                    </a:p>
                  </a:txBody>
                  <a:tcPr marL="0" marR="0" marT="0" marB="0" anchor="b"/>
                </a:tc>
                <a:tc>
                  <a:txBody>
                    <a:bodyPr/>
                    <a:lstStyle/>
                    <a:p>
                      <a:pPr marL="0" algn="r" defTabSz="914400" rtl="0" eaLnBrk="1" fontAlgn="ctr" latinLnBrk="0" hangingPunct="1"/>
                      <a:r>
                        <a:rPr lang="es-CO" sz="1200" b="1" u="none" strike="noStrike" kern="1200" dirty="0" smtClean="0">
                          <a:solidFill>
                            <a:schemeClr val="dk1"/>
                          </a:solidFill>
                          <a:effectLst/>
                          <a:latin typeface="Arial" panose="020B0604020202020204" pitchFamily="34" charset="0"/>
                          <a:ea typeface="+mn-ea"/>
                          <a:cs typeface="Arial" panose="020B0604020202020204" pitchFamily="34" charset="0"/>
                        </a:rPr>
                        <a:t>7,640,619,280</a:t>
                      </a:r>
                      <a:endParaRPr lang="es-ES" sz="1200" b="1" u="none" strike="noStrike" kern="1200" dirty="0">
                        <a:solidFill>
                          <a:schemeClr val="dk1"/>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marL="0" algn="r" defTabSz="914400" rtl="0" eaLnBrk="1" fontAlgn="ctr" latinLnBrk="0" hangingPunct="1"/>
                      <a:endParaRPr lang="es-ES" sz="1200" b="1" u="none" strike="noStrike" kern="1200" dirty="0">
                        <a:solidFill>
                          <a:schemeClr val="dk1"/>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marL="0" algn="r" defTabSz="914400" rtl="0" eaLnBrk="1" fontAlgn="ctr" latinLnBrk="0" hangingPunct="1"/>
                      <a:r>
                        <a:rPr lang="es-CO" sz="1200" b="1" u="none" strike="noStrike" kern="1200" dirty="0" smtClean="0">
                          <a:solidFill>
                            <a:schemeClr val="dk1"/>
                          </a:solidFill>
                          <a:effectLst/>
                          <a:latin typeface="Arial" panose="020B0604020202020204" pitchFamily="34" charset="0"/>
                          <a:ea typeface="+mn-ea"/>
                          <a:cs typeface="Arial" panose="020B0604020202020204" pitchFamily="34" charset="0"/>
                        </a:rPr>
                        <a:t>5.084.024.182</a:t>
                      </a:r>
                      <a:endParaRPr lang="es-ES" sz="1200" b="1" u="none" strike="noStrike" kern="1200" dirty="0">
                        <a:solidFill>
                          <a:schemeClr val="dk1"/>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algn="r" rtl="0" fontAlgn="ctr"/>
                      <a:r>
                        <a:rPr lang="es-CO" sz="1200" b="1" i="0" u="none" strike="noStrike" dirty="0" smtClean="0">
                          <a:solidFill>
                            <a:srgbClr val="000000"/>
                          </a:solidFill>
                          <a:effectLst/>
                          <a:latin typeface="Arial" panose="020B0604020202020204" pitchFamily="34" charset="0"/>
                        </a:rPr>
                        <a:t>2,556,595,098</a:t>
                      </a:r>
                      <a:endParaRPr lang="es-ES" sz="1200" b="1" i="0" u="none" strike="noStrike" dirty="0">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3704493248"/>
                  </a:ext>
                </a:extLst>
              </a:tr>
              <a:tr h="308141">
                <a:tc>
                  <a:txBody>
                    <a:bodyPr/>
                    <a:lstStyle/>
                    <a:p>
                      <a:pPr algn="ctr" fontAlgn="b"/>
                      <a:endParaRPr lang="es-ES" sz="1400" b="1" i="0" u="none" strike="noStrike" dirty="0">
                        <a:solidFill>
                          <a:srgbClr val="000000"/>
                        </a:solidFill>
                        <a:effectLst/>
                        <a:latin typeface="Arial" panose="020B0604020202020204" pitchFamily="34" charset="0"/>
                      </a:endParaRPr>
                    </a:p>
                  </a:txBody>
                  <a:tcPr marL="4934" marR="4934" marT="4934"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s-ES" sz="1200" b="1" u="none" strike="noStrike" kern="1200" dirty="0" smtClean="0">
                          <a:solidFill>
                            <a:schemeClr val="dk1"/>
                          </a:solidFill>
                          <a:effectLst/>
                          <a:latin typeface="Arial" panose="020B0604020202020204" pitchFamily="34" charset="0"/>
                          <a:ea typeface="+mn-ea"/>
                          <a:cs typeface="Arial" panose="020B0604020202020204" pitchFamily="34" charset="0"/>
                        </a:rPr>
                        <a:t>TOTAL PASIVO Y PATRIMONIO</a:t>
                      </a:r>
                      <a:endParaRPr lang="es-ES" sz="1200" b="1" u="none" strike="noStrike" kern="1200" dirty="0">
                        <a:solidFill>
                          <a:schemeClr val="dk1"/>
                        </a:solidFill>
                        <a:effectLst/>
                        <a:latin typeface="Arial" panose="020B0604020202020204" pitchFamily="34" charset="0"/>
                        <a:ea typeface="+mn-ea"/>
                        <a:cs typeface="Arial" panose="020B0604020202020204" pitchFamily="34" charset="0"/>
                      </a:endParaRPr>
                    </a:p>
                  </a:txBody>
                  <a:tcPr marL="0" marR="0" marT="0" marB="0" anchor="b"/>
                </a:tc>
                <a:tc>
                  <a:txBody>
                    <a:bodyPr/>
                    <a:lstStyle/>
                    <a:p>
                      <a:pPr marL="0" algn="r" defTabSz="914400" rtl="0" eaLnBrk="1" fontAlgn="ctr" latinLnBrk="0" hangingPunct="1"/>
                      <a:r>
                        <a:rPr lang="es-CO" sz="1200" b="1" u="none" strike="noStrike" kern="1200" dirty="0" smtClean="0">
                          <a:solidFill>
                            <a:schemeClr val="dk1"/>
                          </a:solidFill>
                          <a:effectLst/>
                          <a:latin typeface="Arial" panose="020B0604020202020204" pitchFamily="34" charset="0"/>
                          <a:ea typeface="+mn-ea"/>
                          <a:cs typeface="Arial" panose="020B0604020202020204" pitchFamily="34" charset="0"/>
                        </a:rPr>
                        <a:t>10,391,734,021</a:t>
                      </a:r>
                      <a:endParaRPr lang="es-ES" sz="1200" b="1" u="none" strike="noStrike" kern="1200" dirty="0">
                        <a:solidFill>
                          <a:schemeClr val="dk1"/>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marL="0" algn="r" defTabSz="914400" rtl="0" eaLnBrk="1" fontAlgn="ctr" latinLnBrk="0" hangingPunct="1"/>
                      <a:endParaRPr lang="es-ES" sz="1200" b="1" u="none" strike="noStrike" kern="1200" dirty="0">
                        <a:solidFill>
                          <a:schemeClr val="dk1"/>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marL="0" algn="r" defTabSz="914400" rtl="0" eaLnBrk="1" fontAlgn="ctr" latinLnBrk="0" hangingPunct="1"/>
                      <a:r>
                        <a:rPr lang="es-CO" sz="1200" b="1" u="none" strike="noStrike" kern="1200" dirty="0" smtClean="0">
                          <a:solidFill>
                            <a:schemeClr val="dk1"/>
                          </a:solidFill>
                          <a:effectLst/>
                          <a:latin typeface="Arial" panose="020B0604020202020204" pitchFamily="34" charset="0"/>
                          <a:ea typeface="+mn-ea"/>
                          <a:cs typeface="Arial" panose="020B0604020202020204" pitchFamily="34" charset="0"/>
                        </a:rPr>
                        <a:t>7.742.838.056</a:t>
                      </a:r>
                      <a:endParaRPr lang="es-ES" sz="1200" b="1" u="none" strike="noStrike" kern="1200" dirty="0">
                        <a:solidFill>
                          <a:schemeClr val="dk1"/>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algn="r" rtl="0" fontAlgn="ctr"/>
                      <a:r>
                        <a:rPr lang="es-CO" sz="1200" b="1" i="0" u="none" strike="noStrike" dirty="0" smtClean="0">
                          <a:solidFill>
                            <a:srgbClr val="000000"/>
                          </a:solidFill>
                          <a:effectLst/>
                          <a:latin typeface="Arial" panose="020B0604020202020204" pitchFamily="34" charset="0"/>
                        </a:rPr>
                        <a:t>2,648,595,965</a:t>
                      </a:r>
                      <a:endParaRPr lang="es-ES" sz="1200" b="1" i="0" u="none" strike="noStrike" dirty="0">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1994449258"/>
                  </a:ext>
                </a:extLst>
              </a:tr>
            </a:tbl>
          </a:graphicData>
        </a:graphic>
      </p:graphicFrame>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
        <p:nvSpPr>
          <p:cNvPr id="7" name="Título 6"/>
          <p:cNvSpPr>
            <a:spLocks noGrp="1"/>
          </p:cNvSpPr>
          <p:nvPr>
            <p:ph type="title"/>
          </p:nvPr>
        </p:nvSpPr>
        <p:spPr>
          <a:xfrm>
            <a:off x="1028700" y="284163"/>
            <a:ext cx="9601200" cy="366254"/>
          </a:xfrm>
          <a:prstGeom prst="rect">
            <a:avLst/>
          </a:prstGeom>
        </p:spPr>
        <p:txBody>
          <a:bodyPr wrap="square">
            <a:spAutoFit/>
          </a:bodyPr>
          <a:lstStyle/>
          <a:p>
            <a:r>
              <a:rPr lang="es-ES" sz="2000" b="1" dirty="0">
                <a:solidFill>
                  <a:schemeClr val="tx2">
                    <a:lumMod val="75000"/>
                  </a:schemeClr>
                </a:solidFill>
                <a:latin typeface="Arial Black" pitchFamily="34" charset="0"/>
              </a:rPr>
              <a:t>ESTADO DE SITUACION FINANCIERA </a:t>
            </a:r>
            <a:r>
              <a:rPr lang="es-ES" sz="2000" b="1" dirty="0" smtClean="0">
                <a:solidFill>
                  <a:schemeClr val="tx2">
                    <a:lumMod val="75000"/>
                  </a:schemeClr>
                </a:solidFill>
                <a:latin typeface="Arial Black" pitchFamily="34" charset="0"/>
              </a:rPr>
              <a:t>– BALANCE 2025 vs 2024.</a:t>
            </a:r>
            <a:endParaRPr lang="es-ES" sz="2000" dirty="0"/>
          </a:p>
        </p:txBody>
      </p:sp>
    </p:spTree>
    <p:extLst>
      <p:ext uri="{BB962C8B-B14F-4D97-AF65-F5344CB8AC3E}">
        <p14:creationId xmlns:p14="http://schemas.microsoft.com/office/powerpoint/2010/main" val="17396828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616A928-E662-6146-ABE0-163238B5A9E3}"/>
              </a:ext>
            </a:extLst>
          </p:cNvPr>
          <p:cNvPicPr>
            <a:picLocks noChangeAspect="1"/>
          </p:cNvPicPr>
          <p:nvPr/>
        </p:nvPicPr>
        <p:blipFill>
          <a:blip r:embed="rId2"/>
          <a:stretch>
            <a:fillRect/>
          </a:stretch>
        </p:blipFill>
        <p:spPr>
          <a:xfrm>
            <a:off x="636455" y="5422724"/>
            <a:ext cx="2899680" cy="855177"/>
          </a:xfrm>
          <a:prstGeom prst="rect">
            <a:avLst/>
          </a:prstGeom>
        </p:spPr>
      </p:pic>
      <p:sp>
        <p:nvSpPr>
          <p:cNvPr id="6" name="Rectángulo 5"/>
          <p:cNvSpPr/>
          <p:nvPr/>
        </p:nvSpPr>
        <p:spPr>
          <a:xfrm>
            <a:off x="1366886" y="1627655"/>
            <a:ext cx="9452089" cy="2308324"/>
          </a:xfrm>
          <a:prstGeom prst="rect">
            <a:avLst/>
          </a:prstGeom>
        </p:spPr>
        <p:txBody>
          <a:bodyPr wrap="square">
            <a:spAutoFit/>
          </a:bodyPr>
          <a:lstStyle/>
          <a:p>
            <a:pPr algn="ctr"/>
            <a:r>
              <a:rPr lang="es-ES_tradnl" sz="3600" b="1" cap="all" dirty="0">
                <a:solidFill>
                  <a:schemeClr val="tx2">
                    <a:lumMod val="75000"/>
                  </a:schemeClr>
                </a:solidFill>
                <a:latin typeface="Arial Black" panose="020B0A04020102020204" pitchFamily="34" charset="0"/>
              </a:rPr>
              <a:t>PROCESOS DE APOYO</a:t>
            </a:r>
            <a:br>
              <a:rPr lang="es-ES_tradnl" sz="3600" b="1" cap="all" dirty="0">
                <a:solidFill>
                  <a:schemeClr val="tx2">
                    <a:lumMod val="75000"/>
                  </a:schemeClr>
                </a:solidFill>
                <a:latin typeface="Arial Black" panose="020B0A04020102020204" pitchFamily="34" charset="0"/>
              </a:rPr>
            </a:br>
            <a:r>
              <a:rPr lang="es-ES_tradnl" sz="3600" b="1" cap="all" dirty="0">
                <a:solidFill>
                  <a:schemeClr val="tx2">
                    <a:lumMod val="75000"/>
                  </a:schemeClr>
                </a:solidFill>
                <a:latin typeface="Arial Black" panose="020B0A04020102020204" pitchFamily="34" charset="0"/>
              </a:rPr>
              <a:t/>
            </a:r>
            <a:br>
              <a:rPr lang="es-ES_tradnl" sz="3600" b="1" cap="all" dirty="0">
                <a:solidFill>
                  <a:schemeClr val="tx2">
                    <a:lumMod val="75000"/>
                  </a:schemeClr>
                </a:solidFill>
                <a:latin typeface="Arial Black" panose="020B0A04020102020204" pitchFamily="34" charset="0"/>
              </a:rPr>
            </a:br>
            <a:r>
              <a:rPr lang="es-ES_tradnl" sz="3600" b="1" cap="all" dirty="0">
                <a:solidFill>
                  <a:schemeClr val="tx2">
                    <a:lumMod val="75000"/>
                  </a:schemeClr>
                </a:solidFill>
                <a:latin typeface="Arial Black" panose="020B0A04020102020204" pitchFamily="34" charset="0"/>
              </a:rPr>
              <a:t>INFORME DE </a:t>
            </a:r>
            <a:r>
              <a:rPr lang="es-ES_tradnl" sz="3600" b="1" cap="all" dirty="0" smtClean="0">
                <a:solidFill>
                  <a:schemeClr val="tx2">
                    <a:lumMod val="75000"/>
                  </a:schemeClr>
                </a:solidFill>
                <a:latin typeface="Arial Black" panose="020B0A04020102020204" pitchFamily="34" charset="0"/>
              </a:rPr>
              <a:t>presupuesto.</a:t>
            </a:r>
            <a:r>
              <a:rPr lang="es-ES_tradnl" sz="3600" b="1" cap="all" dirty="0">
                <a:solidFill>
                  <a:schemeClr val="tx2">
                    <a:lumMod val="75000"/>
                  </a:schemeClr>
                </a:solidFill>
                <a:latin typeface="Arial Black" panose="020B0A04020102020204" pitchFamily="34" charset="0"/>
              </a:rPr>
              <a:t/>
            </a:r>
            <a:br>
              <a:rPr lang="es-ES_tradnl" sz="3600" b="1" cap="all" dirty="0">
                <a:solidFill>
                  <a:schemeClr val="tx2">
                    <a:lumMod val="75000"/>
                  </a:schemeClr>
                </a:solidFill>
                <a:latin typeface="Arial Black" panose="020B0A04020102020204" pitchFamily="34" charset="0"/>
              </a:rPr>
            </a:br>
            <a:endParaRPr lang="en-US" sz="3600" b="1" cap="all" dirty="0">
              <a:solidFill>
                <a:schemeClr val="tx2">
                  <a:lumMod val="75000"/>
                </a:schemeClr>
              </a:solidFill>
              <a:latin typeface="Arial Black" panose="020B0A04020102020204" pitchFamily="34" charset="0"/>
            </a:endParaRPr>
          </a:p>
        </p:txBody>
      </p:sp>
      <p:sp>
        <p:nvSpPr>
          <p:cNvPr id="5" name="Marcador de texto 2">
            <a:extLst>
              <a:ext uri="{FF2B5EF4-FFF2-40B4-BE49-F238E27FC236}">
                <a16:creationId xmlns:a16="http://schemas.microsoft.com/office/drawing/2014/main" id="{D002C7D7-1958-2047-931F-7D96F4283CEF}"/>
              </a:ext>
            </a:extLst>
          </p:cNvPr>
          <p:cNvSpPr>
            <a:spLocks noGrp="1"/>
          </p:cNvSpPr>
          <p:nvPr>
            <p:ph type="body" idx="1"/>
          </p:nvPr>
        </p:nvSpPr>
        <p:spPr>
          <a:xfrm>
            <a:off x="1089766" y="4394220"/>
            <a:ext cx="9612971" cy="1028504"/>
          </a:xfrm>
        </p:spPr>
        <p:txBody>
          <a:bodyPr>
            <a:normAutofit fontScale="92500" lnSpcReduction="20000"/>
          </a:bodyPr>
          <a:lstStyle/>
          <a:p>
            <a:endParaRPr lang="es-ES" dirty="0"/>
          </a:p>
          <a:p>
            <a:pPr defTabSz="457200"/>
            <a:r>
              <a:rPr lang="es-ES" sz="2200" b="1" dirty="0" smtClean="0">
                <a:solidFill>
                  <a:schemeClr val="tx2">
                    <a:lumMod val="75000"/>
                  </a:schemeClr>
                </a:solidFill>
                <a:latin typeface="Arial" panose="020B0604020202020204" pitchFamily="34" charset="0"/>
                <a:cs typeface="Arial" panose="020B0604020202020204" pitchFamily="34" charset="0"/>
              </a:rPr>
              <a:t>JUAN CARLOS ALVAREZ ARANGO</a:t>
            </a:r>
          </a:p>
          <a:p>
            <a:pPr defTabSz="457200"/>
            <a:r>
              <a:rPr lang="es-ES" sz="2200" b="1" dirty="0" smtClean="0">
                <a:solidFill>
                  <a:schemeClr val="tx2">
                    <a:lumMod val="75000"/>
                  </a:schemeClr>
                </a:solidFill>
                <a:latin typeface="Arial" panose="020B0604020202020204" pitchFamily="34" charset="0"/>
                <a:cs typeface="Arial" panose="020B0604020202020204" pitchFamily="34" charset="0"/>
              </a:rPr>
              <a:t>Subgerente Administrativo</a:t>
            </a:r>
            <a:endParaRPr lang="es-ES_tradnl" sz="2200" b="1" dirty="0">
              <a:solidFill>
                <a:schemeClr val="tx2">
                  <a:lumMod val="75000"/>
                </a:schemeClr>
              </a:solidFill>
              <a:latin typeface="Arial" panose="020B0604020202020204" pitchFamily="34" charset="0"/>
              <a:cs typeface="Arial" panose="020B0604020202020204" pitchFamily="34" charset="0"/>
            </a:endParaRPr>
          </a:p>
        </p:txBody>
      </p:sp>
      <p:sp>
        <p:nvSpPr>
          <p:cNvPr id="7" name="Subtítulo 2">
            <a:extLst>
              <a:ext uri="{FF2B5EF4-FFF2-40B4-BE49-F238E27FC236}">
                <a16:creationId xmlns:a16="http://schemas.microsoft.com/office/drawing/2014/main" id="{7B5BDAD4-FE42-4670-9B31-EACFB3062A4F}"/>
              </a:ext>
            </a:extLst>
          </p:cNvPr>
          <p:cNvSpPr txBox="1">
            <a:spLocks/>
          </p:cNvSpPr>
          <p:nvPr/>
        </p:nvSpPr>
        <p:spPr>
          <a:xfrm>
            <a:off x="3895127" y="5750864"/>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15546776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3509174248"/>
              </p:ext>
            </p:extLst>
          </p:nvPr>
        </p:nvGraphicFramePr>
        <p:xfrm>
          <a:off x="2200274" y="1057275"/>
          <a:ext cx="8515350" cy="4981575"/>
        </p:xfrm>
        <a:graphic>
          <a:graphicData uri="http://schemas.openxmlformats.org/drawingml/2006/table">
            <a:tbl>
              <a:tblPr>
                <a:tableStyleId>{5C22544A-7EE6-4342-B048-85BDC9FD1C3A}</a:tableStyleId>
              </a:tblPr>
              <a:tblGrid>
                <a:gridCol w="851535">
                  <a:extLst>
                    <a:ext uri="{9D8B030D-6E8A-4147-A177-3AD203B41FA5}">
                      <a16:colId xmlns:a16="http://schemas.microsoft.com/office/drawing/2014/main" val="1099419677"/>
                    </a:ext>
                  </a:extLst>
                </a:gridCol>
                <a:gridCol w="851535">
                  <a:extLst>
                    <a:ext uri="{9D8B030D-6E8A-4147-A177-3AD203B41FA5}">
                      <a16:colId xmlns:a16="http://schemas.microsoft.com/office/drawing/2014/main" val="4252117291"/>
                    </a:ext>
                  </a:extLst>
                </a:gridCol>
                <a:gridCol w="851535">
                  <a:extLst>
                    <a:ext uri="{9D8B030D-6E8A-4147-A177-3AD203B41FA5}">
                      <a16:colId xmlns:a16="http://schemas.microsoft.com/office/drawing/2014/main" val="1566188912"/>
                    </a:ext>
                  </a:extLst>
                </a:gridCol>
                <a:gridCol w="851535">
                  <a:extLst>
                    <a:ext uri="{9D8B030D-6E8A-4147-A177-3AD203B41FA5}">
                      <a16:colId xmlns:a16="http://schemas.microsoft.com/office/drawing/2014/main" val="3774123195"/>
                    </a:ext>
                  </a:extLst>
                </a:gridCol>
                <a:gridCol w="851535">
                  <a:extLst>
                    <a:ext uri="{9D8B030D-6E8A-4147-A177-3AD203B41FA5}">
                      <a16:colId xmlns:a16="http://schemas.microsoft.com/office/drawing/2014/main" val="2729832588"/>
                    </a:ext>
                  </a:extLst>
                </a:gridCol>
                <a:gridCol w="851535">
                  <a:extLst>
                    <a:ext uri="{9D8B030D-6E8A-4147-A177-3AD203B41FA5}">
                      <a16:colId xmlns:a16="http://schemas.microsoft.com/office/drawing/2014/main" val="572619382"/>
                    </a:ext>
                  </a:extLst>
                </a:gridCol>
                <a:gridCol w="851535">
                  <a:extLst>
                    <a:ext uri="{9D8B030D-6E8A-4147-A177-3AD203B41FA5}">
                      <a16:colId xmlns:a16="http://schemas.microsoft.com/office/drawing/2014/main" val="327415508"/>
                    </a:ext>
                  </a:extLst>
                </a:gridCol>
                <a:gridCol w="851535">
                  <a:extLst>
                    <a:ext uri="{9D8B030D-6E8A-4147-A177-3AD203B41FA5}">
                      <a16:colId xmlns:a16="http://schemas.microsoft.com/office/drawing/2014/main" val="2280214058"/>
                    </a:ext>
                  </a:extLst>
                </a:gridCol>
                <a:gridCol w="851535">
                  <a:extLst>
                    <a:ext uri="{9D8B030D-6E8A-4147-A177-3AD203B41FA5}">
                      <a16:colId xmlns:a16="http://schemas.microsoft.com/office/drawing/2014/main" val="3108414406"/>
                    </a:ext>
                  </a:extLst>
                </a:gridCol>
                <a:gridCol w="851535">
                  <a:extLst>
                    <a:ext uri="{9D8B030D-6E8A-4147-A177-3AD203B41FA5}">
                      <a16:colId xmlns:a16="http://schemas.microsoft.com/office/drawing/2014/main" val="704612047"/>
                    </a:ext>
                  </a:extLst>
                </a:gridCol>
              </a:tblGrid>
              <a:tr h="532451">
                <a:tc rowSpan="5">
                  <a:txBody>
                    <a:bodyPr/>
                    <a:lstStyle/>
                    <a:p>
                      <a:pPr algn="ctr" rtl="0" fontAlgn="ctr"/>
                      <a:r>
                        <a:rPr lang="es-ES" sz="1100" u="none" strike="noStrike" dirty="0">
                          <a:effectLst/>
                        </a:rPr>
                        <a:t>DEFINITIVO</a:t>
                      </a:r>
                      <a:endParaRPr lang="es-ES" sz="1100" b="1" i="0" u="none" strike="noStrike" dirty="0">
                        <a:solidFill>
                          <a:srgbClr val="000000"/>
                        </a:solidFill>
                        <a:effectLst/>
                        <a:latin typeface="Arial" panose="020B0604020202020204" pitchFamily="34" charset="0"/>
                      </a:endParaRPr>
                    </a:p>
                  </a:txBody>
                  <a:tcPr marL="6488" marR="6488" marT="6488" marB="0" anchor="ctr"/>
                </a:tc>
                <a:tc gridSpan="2">
                  <a:txBody>
                    <a:bodyPr/>
                    <a:lstStyle/>
                    <a:p>
                      <a:pPr algn="ctr" rtl="0" fontAlgn="ctr"/>
                      <a:r>
                        <a:rPr lang="es-ES" sz="1100" u="none" strike="noStrike" dirty="0">
                          <a:effectLst/>
                        </a:rPr>
                        <a:t>INGRESOS</a:t>
                      </a:r>
                      <a:endParaRPr lang="es-ES" sz="1100" b="1" i="0" u="none" strike="noStrike" dirty="0">
                        <a:solidFill>
                          <a:srgbClr val="000000"/>
                        </a:solidFill>
                        <a:effectLst/>
                        <a:latin typeface="Arial" panose="020B0604020202020204" pitchFamily="34" charset="0"/>
                      </a:endParaRPr>
                    </a:p>
                  </a:txBody>
                  <a:tcPr marL="6488" marR="6488" marT="6488" marB="0" anchor="ctr"/>
                </a:tc>
                <a:tc hMerge="1">
                  <a:txBody>
                    <a:bodyPr/>
                    <a:lstStyle/>
                    <a:p>
                      <a:endParaRPr lang="es-ES"/>
                    </a:p>
                  </a:txBody>
                  <a:tcPr/>
                </a:tc>
                <a:tc rowSpan="4">
                  <a:txBody>
                    <a:bodyPr/>
                    <a:lstStyle/>
                    <a:p>
                      <a:pPr algn="ctr" rtl="0" fontAlgn="ctr"/>
                      <a:r>
                        <a:rPr lang="es-ES" sz="1100" u="none" strike="noStrike">
                          <a:effectLst/>
                        </a:rPr>
                        <a:t>% RECAUDO DE LO RECONOCIDO</a:t>
                      </a:r>
                      <a:endParaRPr lang="es-ES" sz="1100" b="1" i="0" u="none" strike="noStrike">
                        <a:solidFill>
                          <a:srgbClr val="000000"/>
                        </a:solidFill>
                        <a:effectLst/>
                        <a:latin typeface="Arial" panose="020B0604020202020204" pitchFamily="34" charset="0"/>
                      </a:endParaRPr>
                    </a:p>
                  </a:txBody>
                  <a:tcPr marL="6488" marR="6488" marT="6488" marB="0" anchor="ctr"/>
                </a:tc>
                <a:tc rowSpan="2" gridSpan="2">
                  <a:txBody>
                    <a:bodyPr/>
                    <a:lstStyle/>
                    <a:p>
                      <a:pPr algn="ctr" rtl="0" fontAlgn="ctr"/>
                      <a:r>
                        <a:rPr lang="es-ES" sz="1100" u="none" strike="noStrike">
                          <a:effectLst/>
                        </a:rPr>
                        <a:t>GASTOS</a:t>
                      </a:r>
                      <a:endParaRPr lang="es-ES" sz="1100" b="1" i="0" u="none" strike="noStrike">
                        <a:solidFill>
                          <a:srgbClr val="000000"/>
                        </a:solidFill>
                        <a:effectLst/>
                        <a:latin typeface="Arial" panose="020B0604020202020204" pitchFamily="34" charset="0"/>
                      </a:endParaRPr>
                    </a:p>
                  </a:txBody>
                  <a:tcPr marL="6488" marR="6488" marT="6488" marB="0" anchor="ctr"/>
                </a:tc>
                <a:tc rowSpan="2" hMerge="1">
                  <a:txBody>
                    <a:bodyPr/>
                    <a:lstStyle/>
                    <a:p>
                      <a:endParaRPr lang="es-ES"/>
                    </a:p>
                  </a:txBody>
                  <a:tcPr/>
                </a:tc>
                <a:tc rowSpan="2" gridSpan="2">
                  <a:txBody>
                    <a:bodyPr/>
                    <a:lstStyle/>
                    <a:p>
                      <a:pPr algn="ctr" rtl="0" fontAlgn="ctr"/>
                      <a:r>
                        <a:rPr lang="es-ES" sz="1100" u="none" strike="noStrike">
                          <a:effectLst/>
                        </a:rPr>
                        <a:t>EQUILIBRIO</a:t>
                      </a:r>
                      <a:endParaRPr lang="es-ES" sz="1100" b="1" i="0" u="none" strike="noStrike">
                        <a:solidFill>
                          <a:srgbClr val="000000"/>
                        </a:solidFill>
                        <a:effectLst/>
                        <a:latin typeface="Arial" panose="020B0604020202020204" pitchFamily="34" charset="0"/>
                      </a:endParaRPr>
                    </a:p>
                  </a:txBody>
                  <a:tcPr marL="6488" marR="6488" marT="6488" marB="0" anchor="ctr"/>
                </a:tc>
                <a:tc rowSpan="2" hMerge="1">
                  <a:txBody>
                    <a:bodyPr/>
                    <a:lstStyle/>
                    <a:p>
                      <a:endParaRPr lang="es-ES"/>
                    </a:p>
                  </a:txBody>
                  <a:tcPr/>
                </a:tc>
                <a:tc rowSpan="2" gridSpan="2">
                  <a:txBody>
                    <a:bodyPr/>
                    <a:lstStyle/>
                    <a:p>
                      <a:pPr algn="ctr" rtl="0" fontAlgn="ctr"/>
                      <a:r>
                        <a:rPr lang="es-ES" sz="1100" u="none" strike="noStrike" dirty="0">
                          <a:effectLst/>
                        </a:rPr>
                        <a:t>DEFICIT / EXCEDENTE PRESUPUESTAL</a:t>
                      </a:r>
                      <a:endParaRPr lang="es-ES" sz="1100" b="1" i="0" u="none" strike="noStrike" dirty="0">
                        <a:solidFill>
                          <a:srgbClr val="000000"/>
                        </a:solidFill>
                        <a:effectLst/>
                        <a:latin typeface="Arial" panose="020B0604020202020204" pitchFamily="34" charset="0"/>
                      </a:endParaRPr>
                    </a:p>
                  </a:txBody>
                  <a:tcPr marL="6488" marR="6488" marT="6488" marB="0" anchor="ctr"/>
                </a:tc>
                <a:tc rowSpan="2" hMerge="1">
                  <a:txBody>
                    <a:bodyPr/>
                    <a:lstStyle/>
                    <a:p>
                      <a:endParaRPr lang="es-ES"/>
                    </a:p>
                  </a:txBody>
                  <a:tcPr/>
                </a:tc>
                <a:extLst>
                  <a:ext uri="{0D108BD9-81ED-4DB2-BD59-A6C34878D82A}">
                    <a16:rowId xmlns:a16="http://schemas.microsoft.com/office/drawing/2014/main" val="2100188756"/>
                  </a:ext>
                </a:extLst>
              </a:tr>
              <a:tr h="442204">
                <a:tc vMerge="1">
                  <a:txBody>
                    <a:bodyPr/>
                    <a:lstStyle/>
                    <a:p>
                      <a:endParaRPr lang="es-ES"/>
                    </a:p>
                  </a:txBody>
                  <a:tcPr/>
                </a:tc>
                <a:tc>
                  <a:txBody>
                    <a:bodyPr/>
                    <a:lstStyle/>
                    <a:p>
                      <a:pPr algn="ctr" rtl="0" fontAlgn="ctr"/>
                      <a:r>
                        <a:rPr lang="es-ES" sz="1000" u="none" strike="noStrike">
                          <a:effectLst/>
                        </a:rPr>
                        <a:t>RECONOCI</a:t>
                      </a:r>
                      <a:endParaRPr lang="es-ES" sz="1000" b="1" i="0" u="none" strike="noStrike">
                        <a:solidFill>
                          <a:srgbClr val="000000"/>
                        </a:solidFill>
                        <a:effectLst/>
                        <a:latin typeface="Arial" panose="020B0604020202020204" pitchFamily="34" charset="0"/>
                      </a:endParaRPr>
                    </a:p>
                  </a:txBody>
                  <a:tcPr marL="6488" marR="6488" marT="6488" marB="0" anchor="ctr"/>
                </a:tc>
                <a:tc rowSpan="3">
                  <a:txBody>
                    <a:bodyPr/>
                    <a:lstStyle/>
                    <a:p>
                      <a:pPr algn="ctr" rtl="0" fontAlgn="ctr"/>
                      <a:r>
                        <a:rPr lang="es-ES" sz="1000" u="none" strike="noStrike">
                          <a:effectLst/>
                        </a:rPr>
                        <a:t>RECAUDOS</a:t>
                      </a:r>
                      <a:endParaRPr lang="es-ES" sz="1000" b="1" i="0" u="none" strike="noStrike">
                        <a:solidFill>
                          <a:srgbClr val="000000"/>
                        </a:solidFill>
                        <a:effectLst/>
                        <a:latin typeface="Arial" panose="020B0604020202020204" pitchFamily="34" charset="0"/>
                      </a:endParaRPr>
                    </a:p>
                  </a:txBody>
                  <a:tcPr marL="6488" marR="6488" marT="6488" marB="0" anchor="ctr"/>
                </a:tc>
                <a:tc vMerge="1">
                  <a:txBody>
                    <a:bodyPr/>
                    <a:lstStyle/>
                    <a:p>
                      <a:endParaRPr lang="es-ES"/>
                    </a:p>
                  </a:txBody>
                  <a:tcPr/>
                </a:tc>
                <a:tc gridSpan="2" vMerge="1">
                  <a:txBody>
                    <a:bodyPr/>
                    <a:lstStyle/>
                    <a:p>
                      <a:endParaRPr lang="es-ES"/>
                    </a:p>
                  </a:txBody>
                  <a:tcPr/>
                </a:tc>
                <a:tc hMerge="1" vMerge="1">
                  <a:txBody>
                    <a:bodyPr/>
                    <a:lstStyle/>
                    <a:p>
                      <a:endParaRPr lang="es-ES"/>
                    </a:p>
                  </a:txBody>
                  <a:tcPr/>
                </a:tc>
                <a:tc gridSpan="2" vMerge="1">
                  <a:txBody>
                    <a:bodyPr/>
                    <a:lstStyle/>
                    <a:p>
                      <a:endParaRPr lang="es-ES"/>
                    </a:p>
                  </a:txBody>
                  <a:tcPr/>
                </a:tc>
                <a:tc hMerge="1" vMerge="1">
                  <a:txBody>
                    <a:bodyPr/>
                    <a:lstStyle/>
                    <a:p>
                      <a:endParaRPr lang="es-ES"/>
                    </a:p>
                  </a:txBody>
                  <a:tcPr/>
                </a:tc>
                <a:tc gridSpan="2" vMerge="1">
                  <a:txBody>
                    <a:bodyPr/>
                    <a:lstStyle/>
                    <a:p>
                      <a:endParaRPr lang="es-ES"/>
                    </a:p>
                  </a:txBody>
                  <a:tcPr/>
                </a:tc>
                <a:tc hMerge="1" vMerge="1">
                  <a:txBody>
                    <a:bodyPr/>
                    <a:lstStyle/>
                    <a:p>
                      <a:endParaRPr lang="es-ES"/>
                    </a:p>
                  </a:txBody>
                  <a:tcPr/>
                </a:tc>
                <a:extLst>
                  <a:ext uri="{0D108BD9-81ED-4DB2-BD59-A6C34878D82A}">
                    <a16:rowId xmlns:a16="http://schemas.microsoft.com/office/drawing/2014/main" val="3315765891"/>
                  </a:ext>
                </a:extLst>
              </a:tr>
              <a:tr h="433181">
                <a:tc vMerge="1">
                  <a:txBody>
                    <a:bodyPr/>
                    <a:lstStyle/>
                    <a:p>
                      <a:endParaRPr lang="es-ES"/>
                    </a:p>
                  </a:txBody>
                  <a:tcPr/>
                </a:tc>
                <a:tc>
                  <a:txBody>
                    <a:bodyPr/>
                    <a:lstStyle/>
                    <a:p>
                      <a:pPr algn="ctr" rtl="0" fontAlgn="ctr"/>
                      <a:r>
                        <a:rPr lang="es-ES" sz="1000" u="none" strike="noStrike">
                          <a:effectLst/>
                        </a:rPr>
                        <a:t>MIENTOS</a:t>
                      </a:r>
                      <a:endParaRPr lang="es-ES" sz="1000" b="1" i="0" u="none" strike="noStrike">
                        <a:solidFill>
                          <a:srgbClr val="000000"/>
                        </a:solidFill>
                        <a:effectLst/>
                        <a:latin typeface="Arial" panose="020B0604020202020204" pitchFamily="34" charset="0"/>
                      </a:endParaRPr>
                    </a:p>
                  </a:txBody>
                  <a:tcPr marL="6488" marR="6488" marT="6488" marB="0" anchor="ctr"/>
                </a:tc>
                <a:tc vMerge="1">
                  <a:txBody>
                    <a:bodyPr/>
                    <a:lstStyle/>
                    <a:p>
                      <a:endParaRPr lang="es-ES"/>
                    </a:p>
                  </a:txBody>
                  <a:tcPr/>
                </a:tc>
                <a:tc vMerge="1">
                  <a:txBody>
                    <a:bodyPr/>
                    <a:lstStyle/>
                    <a:p>
                      <a:endParaRPr lang="es-ES"/>
                    </a:p>
                  </a:txBody>
                  <a:tcPr/>
                </a:tc>
                <a:tc rowSpan="2">
                  <a:txBody>
                    <a:bodyPr/>
                    <a:lstStyle/>
                    <a:p>
                      <a:pPr algn="ctr" rtl="0" fontAlgn="ctr"/>
                      <a:r>
                        <a:rPr lang="es-ES" sz="1000" u="none" strike="noStrike">
                          <a:effectLst/>
                        </a:rPr>
                        <a:t>COMPROMISOS</a:t>
                      </a:r>
                      <a:endParaRPr lang="es-ES" sz="1000" b="1" i="0" u="none" strike="noStrike">
                        <a:solidFill>
                          <a:srgbClr val="000000"/>
                        </a:solidFill>
                        <a:effectLst/>
                        <a:latin typeface="Arial" panose="020B0604020202020204" pitchFamily="34" charset="0"/>
                      </a:endParaRPr>
                    </a:p>
                  </a:txBody>
                  <a:tcPr marL="6488" marR="6488" marT="6488" marB="0" anchor="ctr"/>
                </a:tc>
                <a:tc rowSpan="2">
                  <a:txBody>
                    <a:bodyPr/>
                    <a:lstStyle/>
                    <a:p>
                      <a:pPr algn="ctr" rtl="0" fontAlgn="ctr"/>
                      <a:r>
                        <a:rPr lang="es-ES" sz="1000" u="none" strike="noStrike" dirty="0">
                          <a:effectLst/>
                        </a:rPr>
                        <a:t>PAGOS</a:t>
                      </a:r>
                      <a:endParaRPr lang="es-ES" sz="1000" b="1" i="0" u="none" strike="noStrike" dirty="0">
                        <a:solidFill>
                          <a:srgbClr val="000000"/>
                        </a:solidFill>
                        <a:effectLst/>
                        <a:latin typeface="Arial" panose="020B0604020202020204" pitchFamily="34" charset="0"/>
                      </a:endParaRPr>
                    </a:p>
                  </a:txBody>
                  <a:tcPr marL="6488" marR="6488" marT="6488" marB="0" anchor="ctr"/>
                </a:tc>
                <a:tc>
                  <a:txBody>
                    <a:bodyPr/>
                    <a:lstStyle/>
                    <a:p>
                      <a:pPr algn="ctr" rtl="0" fontAlgn="ctr"/>
                      <a:r>
                        <a:rPr lang="es-ES" sz="1000" u="none" strike="noStrike">
                          <a:effectLst/>
                        </a:rPr>
                        <a:t>Con</a:t>
                      </a:r>
                      <a:endParaRPr lang="es-ES" sz="1000" b="1" i="0" u="none" strike="noStrike">
                        <a:solidFill>
                          <a:srgbClr val="000000"/>
                        </a:solidFill>
                        <a:effectLst/>
                        <a:latin typeface="Arial" panose="020B0604020202020204" pitchFamily="34" charset="0"/>
                      </a:endParaRPr>
                    </a:p>
                  </a:txBody>
                  <a:tcPr marL="6488" marR="6488" marT="6488" marB="0" anchor="ctr"/>
                </a:tc>
                <a:tc rowSpan="2">
                  <a:txBody>
                    <a:bodyPr/>
                    <a:lstStyle/>
                    <a:p>
                      <a:pPr algn="ctr" rtl="0" fontAlgn="ctr"/>
                      <a:r>
                        <a:rPr lang="es-ES" sz="1000" u="none" strike="noStrike">
                          <a:effectLst/>
                        </a:rPr>
                        <a:t>Con Recaudos</a:t>
                      </a:r>
                      <a:endParaRPr lang="es-ES" sz="1000" b="1" i="0" u="none" strike="noStrike">
                        <a:solidFill>
                          <a:srgbClr val="000000"/>
                        </a:solidFill>
                        <a:effectLst/>
                        <a:latin typeface="Arial" panose="020B0604020202020204" pitchFamily="34" charset="0"/>
                      </a:endParaRPr>
                    </a:p>
                  </a:txBody>
                  <a:tcPr marL="6488" marR="6488" marT="6488" marB="0" anchor="ctr"/>
                </a:tc>
                <a:tc rowSpan="2">
                  <a:txBody>
                    <a:bodyPr/>
                    <a:lstStyle/>
                    <a:p>
                      <a:pPr algn="ctr" rtl="0" fontAlgn="ctr"/>
                      <a:r>
                        <a:rPr lang="es-ES" sz="1000" u="none" strike="noStrike">
                          <a:effectLst/>
                        </a:rPr>
                        <a:t>Con Reconoci mientos</a:t>
                      </a:r>
                      <a:endParaRPr lang="es-ES" sz="1000" b="1" i="0" u="none" strike="noStrike">
                        <a:solidFill>
                          <a:srgbClr val="000000"/>
                        </a:solidFill>
                        <a:effectLst/>
                        <a:latin typeface="Arial" panose="020B0604020202020204" pitchFamily="34" charset="0"/>
                      </a:endParaRPr>
                    </a:p>
                  </a:txBody>
                  <a:tcPr marL="6488" marR="6488" marT="6488" marB="0" anchor="ctr"/>
                </a:tc>
                <a:tc rowSpan="2">
                  <a:txBody>
                    <a:bodyPr/>
                    <a:lstStyle/>
                    <a:p>
                      <a:pPr algn="ctr" rtl="0" fontAlgn="ctr"/>
                      <a:r>
                        <a:rPr lang="es-ES" sz="1000" u="none" strike="noStrike">
                          <a:effectLst/>
                        </a:rPr>
                        <a:t>Con Recaudos</a:t>
                      </a:r>
                      <a:endParaRPr lang="es-ES" sz="1000" b="1" i="0" u="none" strike="noStrike">
                        <a:solidFill>
                          <a:srgbClr val="000000"/>
                        </a:solidFill>
                        <a:effectLst/>
                        <a:latin typeface="Arial" panose="020B0604020202020204" pitchFamily="34" charset="0"/>
                      </a:endParaRPr>
                    </a:p>
                  </a:txBody>
                  <a:tcPr marL="6488" marR="6488" marT="6488" marB="0" anchor="ctr"/>
                </a:tc>
                <a:extLst>
                  <a:ext uri="{0D108BD9-81ED-4DB2-BD59-A6C34878D82A}">
                    <a16:rowId xmlns:a16="http://schemas.microsoft.com/office/drawing/2014/main" val="1024634768"/>
                  </a:ext>
                </a:extLst>
              </a:tr>
              <a:tr h="875385">
                <a:tc vMerge="1">
                  <a:txBody>
                    <a:bodyPr/>
                    <a:lstStyle/>
                    <a:p>
                      <a:endParaRPr lang="es-ES"/>
                    </a:p>
                  </a:txBody>
                  <a:tcPr/>
                </a:tc>
                <a:tc>
                  <a:txBody>
                    <a:bodyPr/>
                    <a:lstStyle/>
                    <a:p>
                      <a:pPr algn="ctr" fontAlgn="ctr"/>
                      <a:r>
                        <a:rPr lang="es-ES" sz="700" u="none" strike="noStrike">
                          <a:effectLst/>
                        </a:rPr>
                        <a:t> </a:t>
                      </a:r>
                      <a:endParaRPr lang="es-ES" sz="700" b="0" i="0" u="none" strike="noStrike">
                        <a:solidFill>
                          <a:srgbClr val="000000"/>
                        </a:solidFill>
                        <a:effectLst/>
                        <a:latin typeface="Aptos Narrow"/>
                      </a:endParaRPr>
                    </a:p>
                  </a:txBody>
                  <a:tcPr marL="6488" marR="6488" marT="6488" marB="0" anchor="ct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ctr" rtl="0" fontAlgn="ctr"/>
                      <a:r>
                        <a:rPr lang="es-ES" sz="1000" u="none" strike="noStrike">
                          <a:effectLst/>
                        </a:rPr>
                        <a:t> Reconoci mientos</a:t>
                      </a:r>
                      <a:endParaRPr lang="es-ES" sz="1000" b="1" i="0" u="none" strike="noStrike">
                        <a:solidFill>
                          <a:srgbClr val="000000"/>
                        </a:solidFill>
                        <a:effectLst/>
                        <a:latin typeface="Arial" panose="020B0604020202020204" pitchFamily="34" charset="0"/>
                      </a:endParaRPr>
                    </a:p>
                  </a:txBody>
                  <a:tcPr marL="6488" marR="6488" marT="6488" marB="0" anchor="ctr"/>
                </a:tc>
                <a:tc vMerge="1">
                  <a:txBody>
                    <a:bodyPr/>
                    <a:lstStyle/>
                    <a:p>
                      <a:endParaRPr lang="es-ES"/>
                    </a:p>
                  </a:txBody>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2539291662"/>
                  </a:ext>
                </a:extLst>
              </a:tr>
              <a:tr h="261713">
                <a:tc vMerge="1">
                  <a:txBody>
                    <a:bodyPr/>
                    <a:lstStyle/>
                    <a:p>
                      <a:endParaRPr lang="es-ES"/>
                    </a:p>
                  </a:txBody>
                  <a:tcPr/>
                </a:tc>
                <a:tc>
                  <a:txBody>
                    <a:bodyPr/>
                    <a:lstStyle/>
                    <a:p>
                      <a:pPr algn="ctr" rtl="0" fontAlgn="ctr"/>
                      <a:r>
                        <a:rPr lang="es-ES" sz="1100" u="none" strike="noStrike">
                          <a:effectLst/>
                        </a:rPr>
                        <a:t>A</a:t>
                      </a:r>
                      <a:endParaRPr lang="es-ES" sz="1100" b="0" i="0" u="none" strike="noStrike">
                        <a:solidFill>
                          <a:srgbClr val="000000"/>
                        </a:solidFill>
                        <a:effectLst/>
                        <a:latin typeface="Calibri" panose="020F0502020204030204" pitchFamily="34" charset="0"/>
                      </a:endParaRPr>
                    </a:p>
                  </a:txBody>
                  <a:tcPr marL="6488" marR="6488" marT="6488" marB="0" anchor="ctr"/>
                </a:tc>
                <a:tc>
                  <a:txBody>
                    <a:bodyPr/>
                    <a:lstStyle/>
                    <a:p>
                      <a:pPr algn="ctr" rtl="0" fontAlgn="ctr"/>
                      <a:r>
                        <a:rPr lang="es-ES" sz="1100" u="none" strike="noStrike">
                          <a:effectLst/>
                        </a:rPr>
                        <a:t>B</a:t>
                      </a:r>
                      <a:endParaRPr lang="es-ES" sz="1100" b="0" i="0" u="none" strike="noStrike">
                        <a:solidFill>
                          <a:srgbClr val="000000"/>
                        </a:solidFill>
                        <a:effectLst/>
                        <a:latin typeface="Calibri" panose="020F0502020204030204" pitchFamily="34" charset="0"/>
                      </a:endParaRPr>
                    </a:p>
                  </a:txBody>
                  <a:tcPr marL="6488" marR="6488" marT="6488" marB="0" anchor="ctr"/>
                </a:tc>
                <a:tc>
                  <a:txBody>
                    <a:bodyPr/>
                    <a:lstStyle/>
                    <a:p>
                      <a:pPr algn="ctr" rtl="0" fontAlgn="ctr"/>
                      <a:r>
                        <a:rPr lang="es-ES" sz="1100" u="none" strike="noStrike">
                          <a:effectLst/>
                        </a:rPr>
                        <a:t>C</a:t>
                      </a:r>
                      <a:endParaRPr lang="es-ES" sz="1100" b="0" i="0" u="none" strike="noStrike">
                        <a:solidFill>
                          <a:srgbClr val="000000"/>
                        </a:solidFill>
                        <a:effectLst/>
                        <a:latin typeface="Calibri" panose="020F0502020204030204" pitchFamily="34" charset="0"/>
                      </a:endParaRPr>
                    </a:p>
                  </a:txBody>
                  <a:tcPr marL="6488" marR="6488" marT="6488" marB="0" anchor="ctr"/>
                </a:tc>
                <a:tc>
                  <a:txBody>
                    <a:bodyPr/>
                    <a:lstStyle/>
                    <a:p>
                      <a:pPr algn="ctr" rtl="0" fontAlgn="b"/>
                      <a:r>
                        <a:rPr lang="es-ES" sz="1100" u="none" strike="noStrike">
                          <a:effectLst/>
                        </a:rPr>
                        <a:t>D</a:t>
                      </a:r>
                      <a:endParaRPr lang="es-ES" sz="1100" b="0" i="0" u="none" strike="noStrike">
                        <a:solidFill>
                          <a:srgbClr val="000000"/>
                        </a:solidFill>
                        <a:effectLst/>
                        <a:latin typeface="Calibri" panose="020F0502020204030204" pitchFamily="34" charset="0"/>
                      </a:endParaRPr>
                    </a:p>
                  </a:txBody>
                  <a:tcPr marL="6488" marR="6488" marT="6488" marB="0" anchor="b"/>
                </a:tc>
                <a:tc>
                  <a:txBody>
                    <a:bodyPr/>
                    <a:lstStyle/>
                    <a:p>
                      <a:pPr algn="ctr" rtl="0" fontAlgn="b"/>
                      <a:r>
                        <a:rPr lang="es-ES" sz="1100" u="none" strike="noStrike">
                          <a:effectLst/>
                        </a:rPr>
                        <a:t>E</a:t>
                      </a:r>
                      <a:endParaRPr lang="es-ES" sz="1100" b="0" i="0" u="none" strike="noStrike">
                        <a:solidFill>
                          <a:srgbClr val="000000"/>
                        </a:solidFill>
                        <a:effectLst/>
                        <a:latin typeface="Calibri" panose="020F0502020204030204" pitchFamily="34" charset="0"/>
                      </a:endParaRPr>
                    </a:p>
                  </a:txBody>
                  <a:tcPr marL="6488" marR="6488" marT="6488" marB="0" anchor="b"/>
                </a:tc>
                <a:tc>
                  <a:txBody>
                    <a:bodyPr/>
                    <a:lstStyle/>
                    <a:p>
                      <a:pPr algn="ctr" rtl="0" fontAlgn="ctr"/>
                      <a:r>
                        <a:rPr lang="es-ES" sz="1100" u="none" strike="noStrike">
                          <a:effectLst/>
                        </a:rPr>
                        <a:t>F = A/D</a:t>
                      </a:r>
                      <a:endParaRPr lang="es-ES" sz="1100" b="0" i="0" u="none" strike="noStrike">
                        <a:solidFill>
                          <a:srgbClr val="000000"/>
                        </a:solidFill>
                        <a:effectLst/>
                        <a:latin typeface="Calibri" panose="020F0502020204030204" pitchFamily="34" charset="0"/>
                      </a:endParaRPr>
                    </a:p>
                  </a:txBody>
                  <a:tcPr marL="6488" marR="6488" marT="6488" marB="0" anchor="ctr"/>
                </a:tc>
                <a:tc>
                  <a:txBody>
                    <a:bodyPr/>
                    <a:lstStyle/>
                    <a:p>
                      <a:pPr algn="ctr" rtl="0" fontAlgn="ctr"/>
                      <a:r>
                        <a:rPr lang="es-ES" sz="1100" u="none" strike="noStrike">
                          <a:effectLst/>
                        </a:rPr>
                        <a:t>G = B/D</a:t>
                      </a:r>
                      <a:endParaRPr lang="es-ES" sz="1100" b="0" i="0" u="none" strike="noStrike">
                        <a:solidFill>
                          <a:srgbClr val="000000"/>
                        </a:solidFill>
                        <a:effectLst/>
                        <a:latin typeface="Calibri" panose="020F0502020204030204" pitchFamily="34" charset="0"/>
                      </a:endParaRPr>
                    </a:p>
                  </a:txBody>
                  <a:tcPr marL="6488" marR="6488" marT="6488" marB="0" anchor="ctr"/>
                </a:tc>
                <a:tc>
                  <a:txBody>
                    <a:bodyPr/>
                    <a:lstStyle/>
                    <a:p>
                      <a:pPr algn="ctr" rtl="0" fontAlgn="ctr"/>
                      <a:r>
                        <a:rPr lang="es-ES" sz="1100" u="none" strike="noStrike">
                          <a:effectLst/>
                        </a:rPr>
                        <a:t>H = A-D</a:t>
                      </a:r>
                      <a:endParaRPr lang="es-ES" sz="1100" b="0" i="0" u="none" strike="noStrike">
                        <a:solidFill>
                          <a:srgbClr val="000000"/>
                        </a:solidFill>
                        <a:effectLst/>
                        <a:latin typeface="Calibri" panose="020F0502020204030204" pitchFamily="34" charset="0"/>
                      </a:endParaRPr>
                    </a:p>
                  </a:txBody>
                  <a:tcPr marL="6488" marR="6488" marT="6488" marB="0" anchor="ctr"/>
                </a:tc>
                <a:tc>
                  <a:txBody>
                    <a:bodyPr/>
                    <a:lstStyle/>
                    <a:p>
                      <a:pPr algn="ctr" rtl="0" fontAlgn="ctr"/>
                      <a:r>
                        <a:rPr lang="es-ES" sz="1100" u="none" strike="noStrike">
                          <a:effectLst/>
                        </a:rPr>
                        <a:t>G = B-D</a:t>
                      </a:r>
                      <a:endParaRPr lang="es-ES" sz="1100" b="0" i="0" u="none" strike="noStrike">
                        <a:solidFill>
                          <a:srgbClr val="000000"/>
                        </a:solidFill>
                        <a:effectLst/>
                        <a:latin typeface="Calibri" panose="020F0502020204030204" pitchFamily="34" charset="0"/>
                      </a:endParaRPr>
                    </a:p>
                  </a:txBody>
                  <a:tcPr marL="6488" marR="6488" marT="6488" marB="0" anchor="ctr"/>
                </a:tc>
                <a:extLst>
                  <a:ext uri="{0D108BD9-81ED-4DB2-BD59-A6C34878D82A}">
                    <a16:rowId xmlns:a16="http://schemas.microsoft.com/office/drawing/2014/main" val="2121269671"/>
                  </a:ext>
                </a:extLst>
              </a:tr>
              <a:tr h="2436641">
                <a:tc>
                  <a:txBody>
                    <a:bodyPr/>
                    <a:lstStyle/>
                    <a:p>
                      <a:pPr algn="ctr" rtl="0" fontAlgn="ctr"/>
                      <a:r>
                        <a:rPr lang="es-ES" sz="1600" u="none" strike="noStrike">
                          <a:effectLst/>
                        </a:rPr>
                        <a:t>$ 12.872.627.356</a:t>
                      </a:r>
                      <a:endParaRPr lang="es-ES" sz="1600" b="0" i="0" u="none" strike="noStrike">
                        <a:solidFill>
                          <a:srgbClr val="0D0D0D"/>
                        </a:solidFill>
                        <a:effectLst/>
                        <a:latin typeface="Arial" panose="020B0604020202020204" pitchFamily="34" charset="0"/>
                      </a:endParaRPr>
                    </a:p>
                  </a:txBody>
                  <a:tcPr marL="6488" marR="6488" marT="6488" marB="0" vert="vert" anchor="ctr"/>
                </a:tc>
                <a:tc>
                  <a:txBody>
                    <a:bodyPr/>
                    <a:lstStyle/>
                    <a:p>
                      <a:pPr algn="ctr" rtl="0" fontAlgn="ctr"/>
                      <a:r>
                        <a:rPr lang="es-ES" sz="1600" u="none" strike="noStrike" dirty="0">
                          <a:effectLst/>
                        </a:rPr>
                        <a:t>$ 13.885.846.408</a:t>
                      </a:r>
                      <a:endParaRPr lang="es-ES" sz="1600" b="0" i="0" u="none" strike="noStrike" dirty="0">
                        <a:solidFill>
                          <a:srgbClr val="0D0D0D"/>
                        </a:solidFill>
                        <a:effectLst/>
                        <a:latin typeface="Arial" panose="020B0604020202020204" pitchFamily="34" charset="0"/>
                      </a:endParaRPr>
                    </a:p>
                  </a:txBody>
                  <a:tcPr marL="6488" marR="6488" marT="6488" marB="0" vert="vert" anchor="ctr"/>
                </a:tc>
                <a:tc>
                  <a:txBody>
                    <a:bodyPr/>
                    <a:lstStyle/>
                    <a:p>
                      <a:pPr algn="ctr" rtl="0" fontAlgn="ctr"/>
                      <a:r>
                        <a:rPr lang="es-ES" sz="1600" u="none" strike="noStrike" dirty="0">
                          <a:effectLst/>
                        </a:rPr>
                        <a:t>$ 11.450.603.897</a:t>
                      </a:r>
                      <a:endParaRPr lang="es-ES" sz="1600" b="0" i="0" u="none" strike="noStrike" dirty="0">
                        <a:solidFill>
                          <a:srgbClr val="0D0D0D"/>
                        </a:solidFill>
                        <a:effectLst/>
                        <a:latin typeface="Arial" panose="020B0604020202020204" pitchFamily="34" charset="0"/>
                      </a:endParaRPr>
                    </a:p>
                  </a:txBody>
                  <a:tcPr marL="6488" marR="6488" marT="6488" marB="0" vert="vert" anchor="ctr"/>
                </a:tc>
                <a:tc>
                  <a:txBody>
                    <a:bodyPr/>
                    <a:lstStyle/>
                    <a:p>
                      <a:pPr algn="ctr" rtl="0" fontAlgn="ctr"/>
                      <a:r>
                        <a:rPr lang="es-ES" sz="1600" u="none" strike="noStrike">
                          <a:effectLst/>
                        </a:rPr>
                        <a:t>82,46%</a:t>
                      </a:r>
                      <a:endParaRPr lang="es-ES" sz="1600" b="0" i="0" u="none" strike="noStrike">
                        <a:solidFill>
                          <a:srgbClr val="0D0D0D"/>
                        </a:solidFill>
                        <a:effectLst/>
                        <a:latin typeface="Calibri" panose="020F0502020204030204" pitchFamily="34" charset="0"/>
                      </a:endParaRPr>
                    </a:p>
                  </a:txBody>
                  <a:tcPr marL="6488" marR="6488" marT="6488" marB="0" vert="vert" anchor="ctr"/>
                </a:tc>
                <a:tc>
                  <a:txBody>
                    <a:bodyPr/>
                    <a:lstStyle/>
                    <a:p>
                      <a:pPr algn="ctr" rtl="0" fontAlgn="ctr"/>
                      <a:r>
                        <a:rPr lang="es-ES" sz="1600" u="none" strike="noStrike">
                          <a:effectLst/>
                        </a:rPr>
                        <a:t>$ 10.248.755.347</a:t>
                      </a:r>
                      <a:endParaRPr lang="es-ES" sz="1600" b="0" i="0" u="none" strike="noStrike">
                        <a:solidFill>
                          <a:srgbClr val="0D0D0D"/>
                        </a:solidFill>
                        <a:effectLst/>
                        <a:latin typeface="Arial" panose="020B0604020202020204" pitchFamily="34" charset="0"/>
                      </a:endParaRPr>
                    </a:p>
                  </a:txBody>
                  <a:tcPr marL="6488" marR="6488" marT="6488" marB="0" vert="vert" anchor="ctr"/>
                </a:tc>
                <a:tc>
                  <a:txBody>
                    <a:bodyPr/>
                    <a:lstStyle/>
                    <a:p>
                      <a:pPr algn="ctr" rtl="0" fontAlgn="ctr"/>
                      <a:r>
                        <a:rPr lang="es-ES" sz="1600" u="none" strike="noStrike">
                          <a:effectLst/>
                        </a:rPr>
                        <a:t>$ 10.140.253.957</a:t>
                      </a:r>
                      <a:endParaRPr lang="es-ES" sz="1600" b="0" i="0" u="none" strike="noStrike">
                        <a:solidFill>
                          <a:srgbClr val="0D0D0D"/>
                        </a:solidFill>
                        <a:effectLst/>
                        <a:latin typeface="Arial" panose="020B0604020202020204" pitchFamily="34" charset="0"/>
                      </a:endParaRPr>
                    </a:p>
                  </a:txBody>
                  <a:tcPr marL="6488" marR="6488" marT="6488" marB="0" vert="vert" anchor="ctr"/>
                </a:tc>
                <a:tc>
                  <a:txBody>
                    <a:bodyPr/>
                    <a:lstStyle/>
                    <a:p>
                      <a:pPr algn="ctr" rtl="0" fontAlgn="ctr"/>
                      <a:r>
                        <a:rPr lang="es-ES" sz="1600" u="none" strike="noStrike">
                          <a:effectLst/>
                        </a:rPr>
                        <a:t>135,49%</a:t>
                      </a:r>
                      <a:endParaRPr lang="es-ES" sz="1600" b="0" i="0" u="none" strike="noStrike">
                        <a:solidFill>
                          <a:srgbClr val="0D0D0D"/>
                        </a:solidFill>
                        <a:effectLst/>
                        <a:latin typeface="Calibri" panose="020F0502020204030204" pitchFamily="34" charset="0"/>
                      </a:endParaRPr>
                    </a:p>
                  </a:txBody>
                  <a:tcPr marL="6488" marR="6488" marT="6488" marB="0" vert="vert" anchor="ctr"/>
                </a:tc>
                <a:tc>
                  <a:txBody>
                    <a:bodyPr/>
                    <a:lstStyle/>
                    <a:p>
                      <a:pPr algn="ctr" rtl="0" fontAlgn="ctr"/>
                      <a:r>
                        <a:rPr lang="es-ES" sz="1600" u="none" strike="noStrike">
                          <a:effectLst/>
                        </a:rPr>
                        <a:t>111,73%</a:t>
                      </a:r>
                      <a:endParaRPr lang="es-ES" sz="1600" b="0" i="0" u="none" strike="noStrike">
                        <a:solidFill>
                          <a:srgbClr val="0D0D0D"/>
                        </a:solidFill>
                        <a:effectLst/>
                        <a:latin typeface="Calibri" panose="020F0502020204030204" pitchFamily="34" charset="0"/>
                      </a:endParaRPr>
                    </a:p>
                  </a:txBody>
                  <a:tcPr marL="6488" marR="6488" marT="6488" marB="0" vert="vert" anchor="ctr"/>
                </a:tc>
                <a:tc>
                  <a:txBody>
                    <a:bodyPr/>
                    <a:lstStyle/>
                    <a:p>
                      <a:pPr algn="ctr" rtl="0" fontAlgn="ctr"/>
                      <a:r>
                        <a:rPr lang="es-ES" sz="1600" u="none" strike="noStrike">
                          <a:effectLst/>
                        </a:rPr>
                        <a:t>$ 3.637.091.061</a:t>
                      </a:r>
                      <a:endParaRPr lang="es-ES" sz="1600" b="0" i="0" u="none" strike="noStrike">
                        <a:solidFill>
                          <a:srgbClr val="0D0D0D"/>
                        </a:solidFill>
                        <a:effectLst/>
                        <a:latin typeface="Arial" panose="020B0604020202020204" pitchFamily="34" charset="0"/>
                      </a:endParaRPr>
                    </a:p>
                  </a:txBody>
                  <a:tcPr marL="6488" marR="6488" marT="6488" marB="0" vert="vert" anchor="ctr"/>
                </a:tc>
                <a:tc>
                  <a:txBody>
                    <a:bodyPr/>
                    <a:lstStyle/>
                    <a:p>
                      <a:pPr algn="ctr" rtl="0" fontAlgn="ctr"/>
                      <a:r>
                        <a:rPr lang="es-ES" sz="1600" u="none" strike="noStrike" dirty="0">
                          <a:effectLst/>
                        </a:rPr>
                        <a:t>$ 1.310.349.940</a:t>
                      </a:r>
                      <a:endParaRPr lang="es-ES" sz="1600" b="0" i="0" u="none" strike="noStrike" dirty="0">
                        <a:solidFill>
                          <a:srgbClr val="0D0D0D"/>
                        </a:solidFill>
                        <a:effectLst/>
                        <a:latin typeface="Arial" panose="020B0604020202020204" pitchFamily="34" charset="0"/>
                      </a:endParaRPr>
                    </a:p>
                  </a:txBody>
                  <a:tcPr marL="6488" marR="6488" marT="6488" marB="0" vert="vert" anchor="ctr"/>
                </a:tc>
                <a:extLst>
                  <a:ext uri="{0D108BD9-81ED-4DB2-BD59-A6C34878D82A}">
                    <a16:rowId xmlns:a16="http://schemas.microsoft.com/office/drawing/2014/main" val="1542418503"/>
                  </a:ext>
                </a:extLst>
              </a:tr>
            </a:tbl>
          </a:graphicData>
        </a:graphic>
      </p:graphicFrame>
      <p:sp>
        <p:nvSpPr>
          <p:cNvPr id="5" name="Rectángulo 4"/>
          <p:cNvSpPr/>
          <p:nvPr/>
        </p:nvSpPr>
        <p:spPr>
          <a:xfrm>
            <a:off x="856211" y="395887"/>
            <a:ext cx="11006051" cy="461665"/>
          </a:xfrm>
          <a:prstGeom prst="rect">
            <a:avLst/>
          </a:prstGeom>
        </p:spPr>
        <p:txBody>
          <a:bodyPr wrap="square">
            <a:spAutoFit/>
          </a:bodyPr>
          <a:lstStyle/>
          <a:p>
            <a:pPr algn="ctr" fontAlgn="ctr"/>
            <a:r>
              <a:rPr lang="es-MX" sz="2400" b="1" spc="-120" dirty="0">
                <a:solidFill>
                  <a:schemeClr val="tx2">
                    <a:lumMod val="75000"/>
                  </a:schemeClr>
                </a:solidFill>
                <a:latin typeface="Calibri" panose="020F0502020204030204" pitchFamily="34" charset="0"/>
                <a:ea typeface="+mj-ea"/>
                <a:cs typeface="Calibri" panose="020F0502020204030204" pitchFamily="34" charset="0"/>
              </a:rPr>
              <a:t>SEGUIMIENTO A LA EJECUCION PRESUPUESTAL </a:t>
            </a:r>
            <a:r>
              <a:rPr lang="es-MX" sz="2400" b="1" spc="-120" dirty="0" smtClean="0">
                <a:solidFill>
                  <a:schemeClr val="tx2">
                    <a:lumMod val="75000"/>
                  </a:schemeClr>
                </a:solidFill>
                <a:latin typeface="Calibri" panose="020F0502020204030204" pitchFamily="34" charset="0"/>
                <a:ea typeface="+mj-ea"/>
                <a:cs typeface="Calibri" panose="020F0502020204030204" pitchFamily="34" charset="0"/>
              </a:rPr>
              <a:t>VIGENCIA -2.025</a:t>
            </a:r>
            <a:endParaRPr lang="es-MX" sz="2400" b="1" spc="-120" dirty="0">
              <a:solidFill>
                <a:schemeClr val="tx2">
                  <a:lumMod val="75000"/>
                </a:schemeClr>
              </a:solidFill>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3528900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DA7C09-67C8-B747-8115-48A36C6B1579}"/>
              </a:ext>
            </a:extLst>
          </p:cNvPr>
          <p:cNvSpPr>
            <a:spLocks noGrp="1"/>
          </p:cNvSpPr>
          <p:nvPr>
            <p:ph type="title"/>
          </p:nvPr>
        </p:nvSpPr>
        <p:spPr>
          <a:xfrm>
            <a:off x="765025" y="1009828"/>
            <a:ext cx="9612971" cy="3231151"/>
          </a:xfrm>
        </p:spPr>
        <p:txBody>
          <a:bodyPr>
            <a:noAutofit/>
          </a:bodyPr>
          <a:lstStyle/>
          <a:p>
            <a:pPr algn="ctr">
              <a:lnSpc>
                <a:spcPct val="112000"/>
              </a:lnSpc>
              <a:spcBef>
                <a:spcPts val="0"/>
              </a:spcBef>
            </a:pPr>
            <a:r>
              <a:rPr lang="es-ES_tradnl" sz="3600" b="1" dirty="0" smtClean="0">
                <a:solidFill>
                  <a:schemeClr val="tx2">
                    <a:lumMod val="75000"/>
                  </a:schemeClr>
                </a:solidFill>
                <a:latin typeface="Arial Black" panose="020B0A04020102020204" pitchFamily="34" charset="0"/>
                <a:ea typeface="+mn-ea"/>
                <a:cs typeface="+mn-cs"/>
              </a:rPr>
              <a:t>Procesos </a:t>
            </a:r>
            <a:r>
              <a:rPr lang="es-ES_tradnl" sz="3600" b="1" dirty="0">
                <a:solidFill>
                  <a:schemeClr val="tx2">
                    <a:lumMod val="75000"/>
                  </a:schemeClr>
                </a:solidFill>
                <a:latin typeface="Arial Black" panose="020B0A04020102020204" pitchFamily="34" charset="0"/>
                <a:ea typeface="+mn-ea"/>
                <a:cs typeface="+mn-cs"/>
              </a:rPr>
              <a:t>ESTRATÉGICOS.</a:t>
            </a:r>
            <a:r>
              <a:rPr lang="es-ES_tradnl" sz="3600" b="1" dirty="0" smtClean="0">
                <a:solidFill>
                  <a:schemeClr val="tx2">
                    <a:lumMod val="75000"/>
                  </a:schemeClr>
                </a:solidFill>
                <a:latin typeface="Arial Black" panose="020B0A04020102020204" pitchFamily="34" charset="0"/>
                <a:ea typeface="+mn-ea"/>
                <a:cs typeface="+mn-cs"/>
              </a:rPr>
              <a:t/>
            </a:r>
            <a:br>
              <a:rPr lang="es-ES_tradnl" sz="3600" b="1" dirty="0" smtClean="0">
                <a:solidFill>
                  <a:schemeClr val="tx2">
                    <a:lumMod val="75000"/>
                  </a:schemeClr>
                </a:solidFill>
                <a:latin typeface="Arial Black" panose="020B0A04020102020204" pitchFamily="34" charset="0"/>
                <a:ea typeface="+mn-ea"/>
                <a:cs typeface="+mn-cs"/>
              </a:rPr>
            </a:br>
            <a:r>
              <a:rPr lang="es-ES_tradnl" sz="3600" b="1" dirty="0">
                <a:solidFill>
                  <a:schemeClr val="tx2">
                    <a:lumMod val="75000"/>
                  </a:schemeClr>
                </a:solidFill>
                <a:latin typeface="Arial Black" panose="020B0A04020102020204" pitchFamily="34" charset="0"/>
                <a:ea typeface="+mn-ea"/>
                <a:cs typeface="+mn-cs"/>
              </a:rPr>
              <a:t/>
            </a:r>
            <a:br>
              <a:rPr lang="es-ES_tradnl" sz="3600" b="1" dirty="0">
                <a:solidFill>
                  <a:schemeClr val="tx2">
                    <a:lumMod val="75000"/>
                  </a:schemeClr>
                </a:solidFill>
                <a:latin typeface="Arial Black" panose="020B0A04020102020204" pitchFamily="34" charset="0"/>
                <a:ea typeface="+mn-ea"/>
                <a:cs typeface="+mn-cs"/>
              </a:rPr>
            </a:br>
            <a:r>
              <a:rPr lang="es-ES_tradnl" sz="3600" b="1" dirty="0">
                <a:solidFill>
                  <a:schemeClr val="tx2">
                    <a:lumMod val="75000"/>
                  </a:schemeClr>
                </a:solidFill>
                <a:latin typeface="Arial Black" panose="020B0A04020102020204" pitchFamily="34" charset="0"/>
              </a:rPr>
              <a:t>Informe </a:t>
            </a:r>
            <a:r>
              <a:rPr lang="es-ES_tradnl" sz="3600" b="1" dirty="0" smtClean="0">
                <a:solidFill>
                  <a:schemeClr val="tx2">
                    <a:lumMod val="75000"/>
                  </a:schemeClr>
                </a:solidFill>
                <a:latin typeface="Arial Black" panose="020B0A04020102020204" pitchFamily="34" charset="0"/>
              </a:rPr>
              <a:t>DE PLANEACIÓN ESTRATÉGICA.</a:t>
            </a:r>
            <a:endParaRPr lang="es-ES_tradnl" sz="4400" b="1" dirty="0">
              <a:solidFill>
                <a:schemeClr val="tx2">
                  <a:lumMod val="75000"/>
                </a:schemeClr>
              </a:solidFill>
              <a:latin typeface="Arial Black" panose="020B0A04020102020204" pitchFamily="34" charset="0"/>
              <a:ea typeface="+mn-ea"/>
              <a:cs typeface="+mn-cs"/>
            </a:endParaRPr>
          </a:p>
        </p:txBody>
      </p:sp>
      <p:sp>
        <p:nvSpPr>
          <p:cNvPr id="3" name="Marcador de texto 2">
            <a:extLst>
              <a:ext uri="{FF2B5EF4-FFF2-40B4-BE49-F238E27FC236}">
                <a16:creationId xmlns:a16="http://schemas.microsoft.com/office/drawing/2014/main" id="{D002C7D7-1958-2047-931F-7D96F4283CEF}"/>
              </a:ext>
            </a:extLst>
          </p:cNvPr>
          <p:cNvSpPr>
            <a:spLocks noGrp="1"/>
          </p:cNvSpPr>
          <p:nvPr>
            <p:ph type="body" idx="1"/>
          </p:nvPr>
        </p:nvSpPr>
        <p:spPr>
          <a:xfrm>
            <a:off x="1089766" y="4394220"/>
            <a:ext cx="9612971" cy="1028504"/>
          </a:xfrm>
        </p:spPr>
        <p:txBody>
          <a:bodyPr>
            <a:normAutofit fontScale="92500" lnSpcReduction="20000"/>
          </a:bodyPr>
          <a:lstStyle/>
          <a:p>
            <a:endParaRPr lang="es-ES" dirty="0"/>
          </a:p>
          <a:p>
            <a:pPr defTabSz="457200"/>
            <a:r>
              <a:rPr lang="es-CO" sz="2200" b="1" dirty="0" smtClean="0">
                <a:solidFill>
                  <a:schemeClr val="tx2">
                    <a:lumMod val="75000"/>
                  </a:schemeClr>
                </a:solidFill>
                <a:latin typeface="Arial" panose="020B0604020202020204" pitchFamily="34" charset="0"/>
                <a:cs typeface="Arial" panose="020B0604020202020204" pitchFamily="34" charset="0"/>
              </a:rPr>
              <a:t>LUBIN GALLO ARANGO</a:t>
            </a:r>
            <a:endParaRPr lang="es-ES" sz="2200" b="1" dirty="0">
              <a:solidFill>
                <a:schemeClr val="tx2">
                  <a:lumMod val="75000"/>
                </a:schemeClr>
              </a:solidFill>
              <a:latin typeface="Arial" panose="020B0604020202020204" pitchFamily="34" charset="0"/>
              <a:cs typeface="Arial" panose="020B0604020202020204" pitchFamily="34" charset="0"/>
            </a:endParaRPr>
          </a:p>
          <a:p>
            <a:pPr defTabSz="457200"/>
            <a:r>
              <a:rPr lang="es-CO" sz="2200" b="1" dirty="0" smtClean="0">
                <a:solidFill>
                  <a:schemeClr val="tx2">
                    <a:lumMod val="75000"/>
                  </a:schemeClr>
                </a:solidFill>
                <a:latin typeface="Arial" panose="020B0604020202020204" pitchFamily="34" charset="0"/>
                <a:cs typeface="Arial" panose="020B0604020202020204" pitchFamily="34" charset="0"/>
              </a:rPr>
              <a:t>Control Interno</a:t>
            </a:r>
            <a:endParaRPr lang="es-ES_tradnl" sz="2200" b="1" dirty="0">
              <a:solidFill>
                <a:schemeClr val="tx2">
                  <a:lumMod val="75000"/>
                </a:schemeClr>
              </a:solidFill>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id="{F616A928-E662-6146-ABE0-163238B5A9E3}"/>
              </a:ext>
            </a:extLst>
          </p:cNvPr>
          <p:cNvPicPr>
            <a:picLocks noChangeAspect="1"/>
          </p:cNvPicPr>
          <p:nvPr/>
        </p:nvPicPr>
        <p:blipFill>
          <a:blip r:embed="rId2"/>
          <a:stretch>
            <a:fillRect/>
          </a:stretch>
        </p:blipFill>
        <p:spPr>
          <a:xfrm>
            <a:off x="896431" y="5421883"/>
            <a:ext cx="2899680" cy="855177"/>
          </a:xfrm>
          <a:prstGeom prst="rect">
            <a:avLst/>
          </a:prstGeom>
        </p:spPr>
      </p:pic>
      <p:sp>
        <p:nvSpPr>
          <p:cNvPr id="6" name="Subtítulo 2">
            <a:extLst>
              <a:ext uri="{FF2B5EF4-FFF2-40B4-BE49-F238E27FC236}">
                <a16:creationId xmlns:a16="http://schemas.microsoft.com/office/drawing/2014/main" id="{7B5BDAD4-FE42-4670-9B31-EACFB3062A4F}"/>
              </a:ext>
            </a:extLst>
          </p:cNvPr>
          <p:cNvSpPr txBox="1">
            <a:spLocks/>
          </p:cNvSpPr>
          <p:nvPr/>
        </p:nvSpPr>
        <p:spPr>
          <a:xfrm>
            <a:off x="4098921" y="5744138"/>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16655328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
        <p:nvSpPr>
          <p:cNvPr id="9" name="Título 1">
            <a:extLst>
              <a:ext uri="{FF2B5EF4-FFF2-40B4-BE49-F238E27FC236}">
                <a16:creationId xmlns:a16="http://schemas.microsoft.com/office/drawing/2014/main" id="{3B3005BB-E8C4-3346-A9A1-754319A9AB99}"/>
              </a:ext>
            </a:extLst>
          </p:cNvPr>
          <p:cNvSpPr txBox="1">
            <a:spLocks/>
          </p:cNvSpPr>
          <p:nvPr/>
        </p:nvSpPr>
        <p:spPr>
          <a:xfrm>
            <a:off x="1028876" y="284148"/>
            <a:ext cx="10728300" cy="467882"/>
          </a:xfrm>
          <a:prstGeom prst="rect">
            <a:avLst/>
          </a:prstGeom>
        </p:spPr>
        <p:txBody>
          <a:bodyPr vert="horz" lIns="91440" tIns="45720" rIns="91440" bIns="45720" rtlCol="0" anchor="t">
            <a:no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endParaRPr lang="es-ES_tradnl" sz="2900" b="1" spc="-120" dirty="0" smtClean="0">
              <a:solidFill>
                <a:schemeClr val="tx2">
                  <a:lumMod val="75000"/>
                </a:schemeClr>
              </a:solidFill>
              <a:latin typeface="Arial Black" pitchFamily="34" charset="0"/>
            </a:endParaRPr>
          </a:p>
        </p:txBody>
      </p:sp>
      <p:sp>
        <p:nvSpPr>
          <p:cNvPr id="10" name="CuadroTexto 9"/>
          <p:cNvSpPr txBox="1"/>
          <p:nvPr/>
        </p:nvSpPr>
        <p:spPr>
          <a:xfrm>
            <a:off x="1028876" y="210426"/>
            <a:ext cx="9827666" cy="461665"/>
          </a:xfrm>
          <a:prstGeom prst="rect">
            <a:avLst/>
          </a:prstGeom>
          <a:noFill/>
        </p:spPr>
        <p:txBody>
          <a:bodyPr wrap="square" rtlCol="0">
            <a:spAutoFit/>
          </a:bodyPr>
          <a:lstStyle/>
          <a:p>
            <a:r>
              <a:rPr lang="es-ES_tradnl" sz="2400" b="1" spc="-120" dirty="0" smtClean="0">
                <a:solidFill>
                  <a:schemeClr val="tx2">
                    <a:lumMod val="75000"/>
                  </a:schemeClr>
                </a:solidFill>
                <a:latin typeface="Arial Black" pitchFamily="34" charset="0"/>
              </a:rPr>
              <a:t>MAPA DE PROCESOS INSTITUCIONAL</a:t>
            </a:r>
            <a:endParaRPr lang="es-ES_tradnl" sz="2400" b="1" spc="-120" dirty="0">
              <a:solidFill>
                <a:schemeClr val="tx2">
                  <a:lumMod val="75000"/>
                </a:schemeClr>
              </a:solidFill>
              <a:latin typeface="Arial Black" pitchFamily="34" charset="0"/>
            </a:endParaRPr>
          </a:p>
        </p:txBody>
      </p:sp>
      <p:pic>
        <p:nvPicPr>
          <p:cNvPr id="12" name="Imagen 11"/>
          <p:cNvPicPr/>
          <p:nvPr/>
        </p:nvPicPr>
        <p:blipFill>
          <a:blip r:embed="rId3">
            <a:extLst>
              <a:ext uri="{28A0092B-C50C-407E-A947-70E740481C1C}">
                <a14:useLocalDpi xmlns:a14="http://schemas.microsoft.com/office/drawing/2010/main" val="0"/>
              </a:ext>
            </a:extLst>
          </a:blip>
          <a:srcRect/>
          <a:stretch>
            <a:fillRect/>
          </a:stretch>
        </p:blipFill>
        <p:spPr bwMode="auto">
          <a:xfrm>
            <a:off x="863123" y="752031"/>
            <a:ext cx="10894053" cy="4962590"/>
          </a:xfrm>
          <a:prstGeom prst="rect">
            <a:avLst/>
          </a:prstGeom>
          <a:noFill/>
        </p:spPr>
      </p:pic>
    </p:spTree>
    <p:extLst>
      <p:ext uri="{BB962C8B-B14F-4D97-AF65-F5344CB8AC3E}">
        <p14:creationId xmlns:p14="http://schemas.microsoft.com/office/powerpoint/2010/main" val="22872287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6" y="284148"/>
            <a:ext cx="9601200" cy="467882"/>
          </a:xfrm>
        </p:spPr>
        <p:txBody>
          <a:bodyPr>
            <a:normAutofit fontScale="90000"/>
          </a:bodyPr>
          <a:lstStyle/>
          <a:p>
            <a:r>
              <a:rPr lang="es-ES_tradnl" sz="3200" dirty="0">
                <a:latin typeface="Arial Black" panose="020B0A04020102020204" pitchFamily="34" charset="0"/>
              </a:rPr>
              <a:t>RESEÑA HISTORICA:</a:t>
            </a:r>
          </a:p>
        </p:txBody>
      </p:sp>
      <p:sp>
        <p:nvSpPr>
          <p:cNvPr id="3" name="Marcador de contenido 2">
            <a:extLst>
              <a:ext uri="{FF2B5EF4-FFF2-40B4-BE49-F238E27FC236}">
                <a16:creationId xmlns:a16="http://schemas.microsoft.com/office/drawing/2014/main" id="{98AF999A-126C-E34D-B1E8-7CA4722D11A5}"/>
              </a:ext>
            </a:extLst>
          </p:cNvPr>
          <p:cNvSpPr>
            <a:spLocks noGrp="1"/>
          </p:cNvSpPr>
          <p:nvPr>
            <p:ph idx="1"/>
          </p:nvPr>
        </p:nvSpPr>
        <p:spPr>
          <a:xfrm>
            <a:off x="1028876" y="773394"/>
            <a:ext cx="10858324" cy="5148842"/>
          </a:xfrm>
        </p:spPr>
        <p:txBody>
          <a:bodyPr>
            <a:normAutofit fontScale="77500" lnSpcReduction="20000"/>
          </a:bodyPr>
          <a:lstStyle/>
          <a:p>
            <a:pPr marL="0" indent="0" algn="just">
              <a:buNone/>
            </a:pPr>
            <a:r>
              <a:rPr lang="es-CO" sz="2600" b="1" dirty="0">
                <a:solidFill>
                  <a:schemeClr val="bg2">
                    <a:lumMod val="25000"/>
                  </a:schemeClr>
                </a:solidFill>
              </a:rPr>
              <a:t>Para el año de 1.860 por iniciativa de doña Romualda González de Restrepo, de doña Paula Toro de González y de don Rudesindo Quijano Restrepo, se gestó la idea de fundar un Hospital y de hecho, hoy en día estos personajes son considerados fundadores de la entidad.</a:t>
            </a:r>
          </a:p>
          <a:p>
            <a:pPr marL="0" indent="0" algn="just">
              <a:buNone/>
            </a:pPr>
            <a:r>
              <a:rPr lang="es-CO" sz="2600" b="1" dirty="0">
                <a:solidFill>
                  <a:schemeClr val="bg2">
                    <a:lumMod val="25000"/>
                  </a:schemeClr>
                </a:solidFill>
              </a:rPr>
              <a:t>El 20 de diciembre de 1.938 las señoritas Elisa y Teresa González Toro vendieron mediante escritura pública número 404 al departamento de Antioquia y este adquiere para la nación en la construcción del hospital de Caridad un lote de terreno denominado Manga del Hoyo donde hoy se encuentra construido el actual Hospital.</a:t>
            </a:r>
          </a:p>
          <a:p>
            <a:pPr marL="0" indent="0" algn="just">
              <a:buNone/>
            </a:pPr>
            <a:r>
              <a:rPr lang="es-CO" sz="2600" b="1" dirty="0">
                <a:solidFill>
                  <a:schemeClr val="bg2">
                    <a:lumMod val="25000"/>
                  </a:schemeClr>
                </a:solidFill>
              </a:rPr>
              <a:t>Con la promulgación de la Ley 10 de 1.990 se empezó a adelantar en el país un proceso de descentralización en el sector salud que tan solo se ha podido ir consolidando en los primeros años del siglo XX. Con la Constitución Política de la República de Colombia se consagra a la Salud como un Servicio Público y se establece la obligación del Estado de organizar la prestación de servicios de salud conforme a los principios de equidad, universalidad, oportunidad y eficiencia, para en 1.993 dar forma al actual Sistema General de Seguridad Social en Salud, mediante la Ley 100 de dicho año.</a:t>
            </a:r>
            <a:endParaRPr lang="es-ES" sz="2600" b="1" dirty="0">
              <a:solidFill>
                <a:schemeClr val="bg2">
                  <a:lumMod val="25000"/>
                </a:schemeClr>
              </a:solidFill>
            </a:endParaRPr>
          </a:p>
          <a:p>
            <a:pPr marL="0" indent="0" algn="just">
              <a:buNone/>
            </a:pPr>
            <a:r>
              <a:rPr lang="es-CO" sz="2600" b="1" dirty="0">
                <a:solidFill>
                  <a:schemeClr val="bg2">
                    <a:lumMod val="25000"/>
                  </a:schemeClr>
                </a:solidFill>
              </a:rPr>
              <a:t>Acogiéndose a los lineamientos del Sistema General de Seguridad Social en Salud establecido por la Ley 100 de 1.993 el Hospital San Juan de Dios del Municipio de Concordia, se transformó en Empresa Social del Estado - ESE mediante Acuerdo No. 011 de agosto 13 de 1.994 emanado del Honorable Concejo Municipal. Como tal la Empresa Social del Estado Hospital San Juan de Dios es hoy una entidad pública descentralizada, con personería jurídica, patrimonio propio y autonomía administrativa y financiera cuyo objeto es la prestación de Servicios de Salud.</a:t>
            </a:r>
            <a:endParaRPr lang="es-ES" sz="2600" b="1" dirty="0">
              <a:solidFill>
                <a:schemeClr val="bg2">
                  <a:lumMod val="25000"/>
                </a:schemeClr>
              </a:solidFill>
            </a:endParaRPr>
          </a:p>
          <a:p>
            <a:pPr marL="0" indent="0">
              <a:buNone/>
            </a:pPr>
            <a:endParaRPr lang="es-ES_tradnl" dirty="0"/>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Tree>
    <p:extLst>
      <p:ext uri="{BB962C8B-B14F-4D97-AF65-F5344CB8AC3E}">
        <p14:creationId xmlns:p14="http://schemas.microsoft.com/office/powerpoint/2010/main" val="25363730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276704" y="696006"/>
            <a:ext cx="9601200" cy="467882"/>
          </a:xfrm>
        </p:spPr>
        <p:txBody>
          <a:bodyPr>
            <a:normAutofit fontScale="90000"/>
          </a:bodyPr>
          <a:lstStyle/>
          <a:p>
            <a:r>
              <a:rPr lang="es-CO" sz="3200" b="1" spc="-120" dirty="0">
                <a:solidFill>
                  <a:schemeClr val="tx2">
                    <a:lumMod val="75000"/>
                  </a:schemeClr>
                </a:solidFill>
                <a:latin typeface="Arial Black" pitchFamily="34" charset="0"/>
              </a:rPr>
              <a:t>Cumplimiento Plan Operativo Anual – POA:</a:t>
            </a:r>
            <a:endParaRPr lang="es-ES_tradnl" sz="3200" dirty="0">
              <a:latin typeface="Arial Black" panose="020B0A04020102020204" pitchFamily="34" charset="0"/>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
        <p:nvSpPr>
          <p:cNvPr id="10" name="CuadroTexto 9"/>
          <p:cNvSpPr txBox="1"/>
          <p:nvPr/>
        </p:nvSpPr>
        <p:spPr>
          <a:xfrm>
            <a:off x="882053" y="232205"/>
            <a:ext cx="10885506" cy="461665"/>
          </a:xfrm>
          <a:prstGeom prst="rect">
            <a:avLst/>
          </a:prstGeom>
          <a:noFill/>
        </p:spPr>
        <p:txBody>
          <a:bodyPr wrap="square" rtlCol="0">
            <a:spAutoFit/>
          </a:bodyPr>
          <a:lstStyle/>
          <a:p>
            <a:r>
              <a:rPr lang="es-ES_tradnl" sz="2400" b="1" spc="-120" dirty="0" smtClean="0">
                <a:solidFill>
                  <a:schemeClr val="tx2">
                    <a:lumMod val="75000"/>
                  </a:schemeClr>
                </a:solidFill>
                <a:latin typeface="Arial Black" pitchFamily="34" charset="0"/>
              </a:rPr>
              <a:t>Direccionamiento estratégico: </a:t>
            </a:r>
            <a:endParaRPr lang="es-ES_tradnl" sz="2400" b="1" spc="-120" dirty="0">
              <a:solidFill>
                <a:schemeClr val="tx2">
                  <a:lumMod val="75000"/>
                </a:schemeClr>
              </a:solidFill>
              <a:latin typeface="Arial Black" pitchFamily="34" charset="0"/>
            </a:endParaRPr>
          </a:p>
        </p:txBody>
      </p:sp>
      <p:graphicFrame>
        <p:nvGraphicFramePr>
          <p:cNvPr id="7" name="Gráfico 6"/>
          <p:cNvGraphicFramePr>
            <a:graphicFrameLocks/>
          </p:cNvGraphicFramePr>
          <p:nvPr>
            <p:extLst>
              <p:ext uri="{D42A27DB-BD31-4B8C-83A1-F6EECF244321}">
                <p14:modId xmlns:p14="http://schemas.microsoft.com/office/powerpoint/2010/main" val="1393629577"/>
              </p:ext>
            </p:extLst>
          </p:nvPr>
        </p:nvGraphicFramePr>
        <p:xfrm>
          <a:off x="1276704" y="1495513"/>
          <a:ext cx="9926831" cy="418743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413662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6" y="499545"/>
            <a:ext cx="9601200" cy="467882"/>
          </a:xfrm>
        </p:spPr>
        <p:txBody>
          <a:bodyPr>
            <a:normAutofit fontScale="90000"/>
          </a:bodyPr>
          <a:lstStyle/>
          <a:p>
            <a:r>
              <a:rPr lang="es-CO" sz="3200" b="1" dirty="0">
                <a:solidFill>
                  <a:schemeClr val="tx2">
                    <a:lumMod val="75000"/>
                  </a:schemeClr>
                </a:solidFill>
                <a:latin typeface="Arial Black" pitchFamily="34" charset="0"/>
              </a:rPr>
              <a:t>% Cumplimiento por Líneas </a:t>
            </a:r>
            <a:r>
              <a:rPr lang="es-CO" sz="3200" b="1" dirty="0" smtClean="0">
                <a:solidFill>
                  <a:schemeClr val="tx2">
                    <a:lumMod val="75000"/>
                  </a:schemeClr>
                </a:solidFill>
                <a:latin typeface="Arial Black" pitchFamily="34" charset="0"/>
              </a:rPr>
              <a:t>Estratégicas</a:t>
            </a:r>
            <a:r>
              <a:rPr lang="es-CO" sz="3200" b="1" dirty="0" smtClean="0">
                <a:solidFill>
                  <a:srgbClr val="004620"/>
                </a:solidFill>
                <a:latin typeface="Arial Black" pitchFamily="34" charset="0"/>
              </a:rPr>
              <a:t>:</a:t>
            </a:r>
            <a:r>
              <a:rPr lang="es-CO" sz="3200" b="1" dirty="0">
                <a:solidFill>
                  <a:srgbClr val="004620"/>
                </a:solidFill>
                <a:latin typeface="Arial Black" pitchFamily="34" charset="0"/>
              </a:rPr>
              <a:t/>
            </a:r>
            <a:br>
              <a:rPr lang="es-CO" sz="3200" b="1" dirty="0">
                <a:solidFill>
                  <a:srgbClr val="004620"/>
                </a:solidFill>
                <a:latin typeface="Arial Black" pitchFamily="34" charset="0"/>
              </a:rPr>
            </a:br>
            <a:endParaRPr lang="es-ES_tradnl" sz="3200" dirty="0">
              <a:latin typeface="Arial Black" panose="020B0A04020102020204" pitchFamily="34" charset="0"/>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graphicFrame>
        <p:nvGraphicFramePr>
          <p:cNvPr id="7" name="Gráfico 6">
            <a:extLst>
              <a:ext uri="{FF2B5EF4-FFF2-40B4-BE49-F238E27FC236}">
                <a16:creationId xmlns:a16="http://schemas.microsoft.com/office/drawing/2014/main" id="{BEA3A66D-9EDE-9104-8BFA-BE533EE3FED8}"/>
              </a:ext>
            </a:extLst>
          </p:cNvPr>
          <p:cNvGraphicFramePr>
            <a:graphicFrameLocks/>
          </p:cNvGraphicFramePr>
          <p:nvPr>
            <p:extLst>
              <p:ext uri="{D42A27DB-BD31-4B8C-83A1-F6EECF244321}">
                <p14:modId xmlns:p14="http://schemas.microsoft.com/office/powerpoint/2010/main" val="2207273318"/>
              </p:ext>
            </p:extLst>
          </p:nvPr>
        </p:nvGraphicFramePr>
        <p:xfrm>
          <a:off x="1290415" y="967427"/>
          <a:ext cx="10084037" cy="495480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286498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6" y="284148"/>
            <a:ext cx="10728300" cy="467882"/>
          </a:xfrm>
        </p:spPr>
        <p:txBody>
          <a:bodyPr>
            <a:normAutofit fontScale="90000"/>
          </a:bodyPr>
          <a:lstStyle/>
          <a:p>
            <a:r>
              <a:rPr lang="es-CO" sz="3200" dirty="0">
                <a:latin typeface="Arial Black" panose="020B0A04020102020204" pitchFamily="34" charset="0"/>
              </a:rPr>
              <a:t>EVALUACIÓN </a:t>
            </a:r>
            <a:r>
              <a:rPr lang="es-CO" sz="3200" dirty="0" smtClean="0">
                <a:latin typeface="Arial Black" panose="020B0A04020102020204" pitchFamily="34" charset="0"/>
              </a:rPr>
              <a:t>DE LOS PLANES ESTRATÉGICOS.</a:t>
            </a:r>
            <a:r>
              <a:rPr lang="en-US" sz="3200" dirty="0" smtClean="0">
                <a:latin typeface="Arial Black" panose="020B0A04020102020204" pitchFamily="34" charset="0"/>
              </a:rPr>
              <a:t/>
            </a:r>
            <a:br>
              <a:rPr lang="en-US" sz="3200" dirty="0" smtClean="0">
                <a:latin typeface="Arial Black" panose="020B0A04020102020204" pitchFamily="34" charset="0"/>
              </a:rPr>
            </a:br>
            <a:endParaRPr lang="es-ES_tradnl" sz="3200" dirty="0">
              <a:latin typeface="Arial Black" panose="020B0A04020102020204" pitchFamily="34" charset="0"/>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
        <p:nvSpPr>
          <p:cNvPr id="9" name="CuadroTexto 8"/>
          <p:cNvSpPr txBox="1"/>
          <p:nvPr/>
        </p:nvSpPr>
        <p:spPr>
          <a:xfrm>
            <a:off x="723509" y="5592667"/>
            <a:ext cx="8873839" cy="338554"/>
          </a:xfrm>
          <a:prstGeom prst="rect">
            <a:avLst/>
          </a:prstGeom>
          <a:noFill/>
        </p:spPr>
        <p:txBody>
          <a:bodyPr wrap="none" rtlCol="0">
            <a:spAutoFit/>
          </a:bodyPr>
          <a:lstStyle/>
          <a:p>
            <a:r>
              <a:rPr lang="es-ES" sz="1600" b="1" dirty="0" smtClean="0"/>
              <a:t>Estos 12 Planes estratégicos fueron Implementados mediante el Decreto No 612 de 2,018 del DAFP</a:t>
            </a:r>
            <a:endParaRPr lang="en-US" sz="1600" b="1" dirty="0"/>
          </a:p>
        </p:txBody>
      </p:sp>
      <p:graphicFrame>
        <p:nvGraphicFramePr>
          <p:cNvPr id="3" name="Tabla 2"/>
          <p:cNvGraphicFramePr>
            <a:graphicFrameLocks noGrp="1"/>
          </p:cNvGraphicFramePr>
          <p:nvPr>
            <p:extLst/>
          </p:nvPr>
        </p:nvGraphicFramePr>
        <p:xfrm>
          <a:off x="1371600" y="1342842"/>
          <a:ext cx="9601200" cy="3011282"/>
        </p:xfrm>
        <a:graphic>
          <a:graphicData uri="http://schemas.openxmlformats.org/drawingml/2006/table">
            <a:tbl>
              <a:tblPr>
                <a:tableStyleId>{5C22544A-7EE6-4342-B048-85BDC9FD1C3A}</a:tableStyleId>
              </a:tblPr>
              <a:tblGrid>
                <a:gridCol w="4850476">
                  <a:extLst>
                    <a:ext uri="{9D8B030D-6E8A-4147-A177-3AD203B41FA5}">
                      <a16:colId xmlns:a16="http://schemas.microsoft.com/office/drawing/2014/main" val="1893518808"/>
                    </a:ext>
                  </a:extLst>
                </a:gridCol>
                <a:gridCol w="1197033">
                  <a:extLst>
                    <a:ext uri="{9D8B030D-6E8A-4147-A177-3AD203B41FA5}">
                      <a16:colId xmlns:a16="http://schemas.microsoft.com/office/drawing/2014/main" val="3740566750"/>
                    </a:ext>
                  </a:extLst>
                </a:gridCol>
                <a:gridCol w="1483822">
                  <a:extLst>
                    <a:ext uri="{9D8B030D-6E8A-4147-A177-3AD203B41FA5}">
                      <a16:colId xmlns:a16="http://schemas.microsoft.com/office/drawing/2014/main" val="841917222"/>
                    </a:ext>
                  </a:extLst>
                </a:gridCol>
                <a:gridCol w="1109749">
                  <a:extLst>
                    <a:ext uri="{9D8B030D-6E8A-4147-A177-3AD203B41FA5}">
                      <a16:colId xmlns:a16="http://schemas.microsoft.com/office/drawing/2014/main" val="3571819502"/>
                    </a:ext>
                  </a:extLst>
                </a:gridCol>
                <a:gridCol w="960120">
                  <a:extLst>
                    <a:ext uri="{9D8B030D-6E8A-4147-A177-3AD203B41FA5}">
                      <a16:colId xmlns:a16="http://schemas.microsoft.com/office/drawing/2014/main" val="3593641846"/>
                    </a:ext>
                  </a:extLst>
                </a:gridCol>
              </a:tblGrid>
              <a:tr h="317962">
                <a:tc>
                  <a:txBody>
                    <a:bodyPr/>
                    <a:lstStyle/>
                    <a:p>
                      <a:pPr algn="ctr" rtl="0" fontAlgn="ctr"/>
                      <a:r>
                        <a:rPr lang="es-ES" sz="900" u="none" strike="noStrike" dirty="0">
                          <a:effectLst/>
                        </a:rPr>
                        <a:t>NOMBRE DEL PLAN</a:t>
                      </a:r>
                      <a:endParaRPr lang="es-ES" sz="900" b="1" i="0" u="none" strike="noStrike" dirty="0">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a:effectLst/>
                        </a:rPr>
                        <a:t>Actividades Ejecutadas </a:t>
                      </a:r>
                      <a:endParaRPr lang="es-ES" sz="900" b="1" i="0" u="none" strike="noStrike">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a:effectLst/>
                        </a:rPr>
                        <a:t>Actividades No Ejecutadas </a:t>
                      </a:r>
                      <a:endParaRPr lang="es-ES" sz="900" b="1" i="0" u="none" strike="noStrike">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a:effectLst/>
                        </a:rPr>
                        <a:t>Total Actividades</a:t>
                      </a:r>
                      <a:endParaRPr lang="es-ES" sz="900" b="1" i="0" u="none" strike="noStrike">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a:effectLst/>
                        </a:rPr>
                        <a:t>% de Cumplimiento</a:t>
                      </a:r>
                      <a:endParaRPr lang="es-ES" sz="900" b="1" i="0" u="none" strike="noStrike">
                        <a:solidFill>
                          <a:srgbClr val="375623"/>
                        </a:solidFill>
                        <a:effectLst/>
                        <a:latin typeface="Arial" panose="020B0604020202020204" pitchFamily="34" charset="0"/>
                      </a:endParaRPr>
                    </a:p>
                  </a:txBody>
                  <a:tcPr marL="9352" marR="9352" marT="9352" marB="0" anchor="ctr"/>
                </a:tc>
                <a:extLst>
                  <a:ext uri="{0D108BD9-81ED-4DB2-BD59-A6C34878D82A}">
                    <a16:rowId xmlns:a16="http://schemas.microsoft.com/office/drawing/2014/main" val="1023278371"/>
                  </a:ext>
                </a:extLst>
              </a:tr>
              <a:tr h="187036">
                <a:tc>
                  <a:txBody>
                    <a:bodyPr/>
                    <a:lstStyle/>
                    <a:p>
                      <a:pPr algn="l" rtl="0" fontAlgn="auto"/>
                      <a:r>
                        <a:rPr lang="es-ES" sz="900" u="none" strike="noStrike" dirty="0">
                          <a:effectLst/>
                        </a:rPr>
                        <a:t>01. PLAN INSTITUCIONAL DE ARCHIVOS PINAR</a:t>
                      </a:r>
                      <a:endParaRPr lang="es-ES" sz="900" b="1" i="0" u="none" strike="noStrike" dirty="0">
                        <a:solidFill>
                          <a:srgbClr val="375623"/>
                        </a:solidFill>
                        <a:effectLst/>
                        <a:latin typeface="Arial" panose="020B0604020202020204" pitchFamily="34" charset="0"/>
                      </a:endParaRPr>
                    </a:p>
                  </a:txBody>
                  <a:tcPr marL="9352" marR="9352" marT="9352" marB="0" anchor="b"/>
                </a:tc>
                <a:tc>
                  <a:txBody>
                    <a:bodyPr/>
                    <a:lstStyle/>
                    <a:p>
                      <a:pPr algn="ctr" rtl="0" fontAlgn="ctr"/>
                      <a:r>
                        <a:rPr lang="es-ES" sz="900" u="none" strike="noStrike">
                          <a:effectLst/>
                        </a:rPr>
                        <a:t>52</a:t>
                      </a:r>
                      <a:endParaRPr lang="es-ES" sz="900" b="1" i="0" u="none" strike="noStrike">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a:effectLst/>
                        </a:rPr>
                        <a:t>3</a:t>
                      </a:r>
                      <a:endParaRPr lang="es-ES" sz="900" b="1" i="0" u="none" strike="noStrike">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dirty="0">
                          <a:effectLst/>
                        </a:rPr>
                        <a:t>55</a:t>
                      </a:r>
                      <a:endParaRPr lang="es-ES" sz="900" b="1" i="0" u="none" strike="noStrike" dirty="0">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dirty="0">
                          <a:effectLst/>
                        </a:rPr>
                        <a:t>94,55%</a:t>
                      </a:r>
                      <a:endParaRPr lang="es-ES" sz="900" b="1" i="0" u="none" strike="noStrike" dirty="0">
                        <a:solidFill>
                          <a:srgbClr val="375623"/>
                        </a:solidFill>
                        <a:effectLst/>
                        <a:latin typeface="Arial" panose="020B0604020202020204" pitchFamily="34" charset="0"/>
                      </a:endParaRPr>
                    </a:p>
                  </a:txBody>
                  <a:tcPr marL="9352" marR="9352" marT="9352" marB="0" anchor="ctr"/>
                </a:tc>
                <a:extLst>
                  <a:ext uri="{0D108BD9-81ED-4DB2-BD59-A6C34878D82A}">
                    <a16:rowId xmlns:a16="http://schemas.microsoft.com/office/drawing/2014/main" val="556616538"/>
                  </a:ext>
                </a:extLst>
              </a:tr>
              <a:tr h="187036">
                <a:tc>
                  <a:txBody>
                    <a:bodyPr/>
                    <a:lstStyle/>
                    <a:p>
                      <a:pPr algn="l" rtl="0" fontAlgn="auto"/>
                      <a:r>
                        <a:rPr lang="es-ES" sz="900" u="none" strike="noStrike" dirty="0">
                          <a:effectLst/>
                        </a:rPr>
                        <a:t>02. PLAN DE ADQUISICIONES</a:t>
                      </a:r>
                      <a:endParaRPr lang="es-ES" sz="900" b="1" i="0" u="none" strike="noStrike" dirty="0">
                        <a:solidFill>
                          <a:srgbClr val="375623"/>
                        </a:solidFill>
                        <a:effectLst/>
                        <a:latin typeface="Arial" panose="020B0604020202020204" pitchFamily="34" charset="0"/>
                      </a:endParaRPr>
                    </a:p>
                  </a:txBody>
                  <a:tcPr marL="9352" marR="9352" marT="9352" marB="0" anchor="b"/>
                </a:tc>
                <a:tc>
                  <a:txBody>
                    <a:bodyPr/>
                    <a:lstStyle/>
                    <a:p>
                      <a:pPr algn="ctr" rtl="0" fontAlgn="ctr"/>
                      <a:r>
                        <a:rPr lang="es-ES" sz="900" u="none" strike="noStrike" dirty="0">
                          <a:effectLst/>
                        </a:rPr>
                        <a:t>20</a:t>
                      </a:r>
                      <a:endParaRPr lang="es-ES" sz="900" b="1" i="0" u="none" strike="noStrike" dirty="0">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dirty="0">
                          <a:effectLst/>
                        </a:rPr>
                        <a:t>0</a:t>
                      </a:r>
                      <a:endParaRPr lang="es-ES" sz="900" b="1" i="0" u="none" strike="noStrike" dirty="0">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dirty="0">
                          <a:effectLst/>
                        </a:rPr>
                        <a:t>20</a:t>
                      </a:r>
                      <a:endParaRPr lang="es-ES" sz="900" b="1" i="0" u="none" strike="noStrike" dirty="0">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dirty="0">
                          <a:effectLst/>
                        </a:rPr>
                        <a:t>100,00%</a:t>
                      </a:r>
                      <a:endParaRPr lang="es-ES" sz="900" b="1" i="0" u="none" strike="noStrike" dirty="0">
                        <a:solidFill>
                          <a:srgbClr val="375623"/>
                        </a:solidFill>
                        <a:effectLst/>
                        <a:latin typeface="Arial" panose="020B0604020202020204" pitchFamily="34" charset="0"/>
                      </a:endParaRPr>
                    </a:p>
                  </a:txBody>
                  <a:tcPr marL="9352" marR="9352" marT="9352" marB="0" anchor="ctr"/>
                </a:tc>
                <a:extLst>
                  <a:ext uri="{0D108BD9-81ED-4DB2-BD59-A6C34878D82A}">
                    <a16:rowId xmlns:a16="http://schemas.microsoft.com/office/drawing/2014/main" val="1597745681"/>
                  </a:ext>
                </a:extLst>
              </a:tr>
              <a:tr h="187036">
                <a:tc>
                  <a:txBody>
                    <a:bodyPr/>
                    <a:lstStyle/>
                    <a:p>
                      <a:pPr algn="l" rtl="0" fontAlgn="auto"/>
                      <a:r>
                        <a:rPr lang="es-ES" sz="900" u="none" strike="noStrike" dirty="0">
                          <a:effectLst/>
                        </a:rPr>
                        <a:t>03. PLAN DE VACANTES</a:t>
                      </a:r>
                      <a:endParaRPr lang="es-ES" sz="900" b="1" i="0" u="none" strike="noStrike" dirty="0">
                        <a:solidFill>
                          <a:srgbClr val="375623"/>
                        </a:solidFill>
                        <a:effectLst/>
                        <a:latin typeface="Arial" panose="020B0604020202020204" pitchFamily="34" charset="0"/>
                      </a:endParaRPr>
                    </a:p>
                  </a:txBody>
                  <a:tcPr marL="9352" marR="9352" marT="9352" marB="0" anchor="b"/>
                </a:tc>
                <a:tc>
                  <a:txBody>
                    <a:bodyPr/>
                    <a:lstStyle/>
                    <a:p>
                      <a:pPr algn="ctr" rtl="0" fontAlgn="ctr"/>
                      <a:r>
                        <a:rPr lang="es-ES" sz="900" u="none" strike="noStrike">
                          <a:effectLst/>
                        </a:rPr>
                        <a:t>12</a:t>
                      </a:r>
                      <a:endParaRPr lang="es-ES" sz="900" b="1" i="0" u="none" strike="noStrike">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a:effectLst/>
                        </a:rPr>
                        <a:t>1</a:t>
                      </a:r>
                      <a:endParaRPr lang="es-ES" sz="900" b="1" i="0" u="none" strike="noStrike">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dirty="0">
                          <a:effectLst/>
                        </a:rPr>
                        <a:t>13</a:t>
                      </a:r>
                      <a:endParaRPr lang="es-ES" sz="900" b="1" i="0" u="none" strike="noStrike" dirty="0">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dirty="0">
                          <a:effectLst/>
                        </a:rPr>
                        <a:t>92,31%</a:t>
                      </a:r>
                      <a:endParaRPr lang="es-ES" sz="900" b="1" i="0" u="none" strike="noStrike" dirty="0">
                        <a:solidFill>
                          <a:srgbClr val="375623"/>
                        </a:solidFill>
                        <a:effectLst/>
                        <a:latin typeface="Arial" panose="020B0604020202020204" pitchFamily="34" charset="0"/>
                      </a:endParaRPr>
                    </a:p>
                  </a:txBody>
                  <a:tcPr marL="9352" marR="9352" marT="9352" marB="0" anchor="ctr"/>
                </a:tc>
                <a:extLst>
                  <a:ext uri="{0D108BD9-81ED-4DB2-BD59-A6C34878D82A}">
                    <a16:rowId xmlns:a16="http://schemas.microsoft.com/office/drawing/2014/main" val="3770940582"/>
                  </a:ext>
                </a:extLst>
              </a:tr>
              <a:tr h="187036">
                <a:tc>
                  <a:txBody>
                    <a:bodyPr/>
                    <a:lstStyle/>
                    <a:p>
                      <a:pPr algn="l" rtl="0" fontAlgn="auto"/>
                      <a:r>
                        <a:rPr lang="es-ES" sz="900" u="none" strike="noStrike" dirty="0">
                          <a:effectLst/>
                        </a:rPr>
                        <a:t>04. PLAN DE PREVISION DE RECURSOS HUMANOS</a:t>
                      </a:r>
                      <a:endParaRPr lang="es-ES" sz="900" b="1" i="0" u="none" strike="noStrike" dirty="0">
                        <a:solidFill>
                          <a:srgbClr val="375623"/>
                        </a:solidFill>
                        <a:effectLst/>
                        <a:latin typeface="Arial" panose="020B0604020202020204" pitchFamily="34" charset="0"/>
                      </a:endParaRPr>
                    </a:p>
                  </a:txBody>
                  <a:tcPr marL="9352" marR="9352" marT="9352" marB="0" anchor="b"/>
                </a:tc>
                <a:tc>
                  <a:txBody>
                    <a:bodyPr/>
                    <a:lstStyle/>
                    <a:p>
                      <a:pPr algn="ctr" rtl="0" fontAlgn="ctr"/>
                      <a:r>
                        <a:rPr lang="es-ES" sz="900" u="none" strike="noStrike">
                          <a:effectLst/>
                        </a:rPr>
                        <a:t>14</a:t>
                      </a:r>
                      <a:endParaRPr lang="es-ES" sz="900" b="1" i="0" u="none" strike="noStrike">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a:effectLst/>
                        </a:rPr>
                        <a:t>0</a:t>
                      </a:r>
                      <a:endParaRPr lang="es-ES" sz="900" b="1" i="0" u="none" strike="noStrike">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a:effectLst/>
                        </a:rPr>
                        <a:t>14</a:t>
                      </a:r>
                      <a:endParaRPr lang="es-ES" sz="900" b="1" i="0" u="none" strike="noStrike">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dirty="0">
                          <a:effectLst/>
                        </a:rPr>
                        <a:t>100,00%</a:t>
                      </a:r>
                      <a:endParaRPr lang="es-ES" sz="900" b="1" i="0" u="none" strike="noStrike" dirty="0">
                        <a:solidFill>
                          <a:srgbClr val="375623"/>
                        </a:solidFill>
                        <a:effectLst/>
                        <a:latin typeface="Arial" panose="020B0604020202020204" pitchFamily="34" charset="0"/>
                      </a:endParaRPr>
                    </a:p>
                  </a:txBody>
                  <a:tcPr marL="9352" marR="9352" marT="9352" marB="0" anchor="ctr"/>
                </a:tc>
                <a:extLst>
                  <a:ext uri="{0D108BD9-81ED-4DB2-BD59-A6C34878D82A}">
                    <a16:rowId xmlns:a16="http://schemas.microsoft.com/office/drawing/2014/main" val="510981427"/>
                  </a:ext>
                </a:extLst>
              </a:tr>
              <a:tr h="187036">
                <a:tc>
                  <a:txBody>
                    <a:bodyPr/>
                    <a:lstStyle/>
                    <a:p>
                      <a:pPr algn="l" rtl="0" fontAlgn="auto"/>
                      <a:r>
                        <a:rPr lang="es-ES" sz="900" u="none" strike="noStrike" dirty="0">
                          <a:effectLst/>
                        </a:rPr>
                        <a:t>05 PLAN ESTRATEGICO DE TALENTO HUMANO</a:t>
                      </a:r>
                      <a:endParaRPr lang="es-ES" sz="900" b="1" i="0" u="none" strike="noStrike" dirty="0">
                        <a:solidFill>
                          <a:srgbClr val="375623"/>
                        </a:solidFill>
                        <a:effectLst/>
                        <a:latin typeface="Arial" panose="020B0604020202020204" pitchFamily="34" charset="0"/>
                      </a:endParaRPr>
                    </a:p>
                  </a:txBody>
                  <a:tcPr marL="9352" marR="9352" marT="9352" marB="0" anchor="b"/>
                </a:tc>
                <a:tc>
                  <a:txBody>
                    <a:bodyPr/>
                    <a:lstStyle/>
                    <a:p>
                      <a:pPr algn="ctr" rtl="0" fontAlgn="ctr"/>
                      <a:r>
                        <a:rPr lang="es-ES" sz="900" u="none" strike="noStrike">
                          <a:effectLst/>
                        </a:rPr>
                        <a:t>54</a:t>
                      </a:r>
                      <a:endParaRPr lang="es-ES" sz="900" b="1" i="0" u="none" strike="noStrike">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a:effectLst/>
                        </a:rPr>
                        <a:t>8</a:t>
                      </a:r>
                      <a:endParaRPr lang="es-ES" sz="900" b="1" i="0" u="none" strike="noStrike">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a:effectLst/>
                        </a:rPr>
                        <a:t>62</a:t>
                      </a:r>
                      <a:endParaRPr lang="es-ES" sz="900" b="1" i="0" u="none" strike="noStrike">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dirty="0">
                          <a:effectLst/>
                        </a:rPr>
                        <a:t>87,10%</a:t>
                      </a:r>
                      <a:endParaRPr lang="es-ES" sz="900" b="1" i="0" u="none" strike="noStrike" dirty="0">
                        <a:solidFill>
                          <a:srgbClr val="375623"/>
                        </a:solidFill>
                        <a:effectLst/>
                        <a:latin typeface="Arial" panose="020B0604020202020204" pitchFamily="34" charset="0"/>
                      </a:endParaRPr>
                    </a:p>
                  </a:txBody>
                  <a:tcPr marL="9352" marR="9352" marT="9352" marB="0" anchor="ctr"/>
                </a:tc>
                <a:extLst>
                  <a:ext uri="{0D108BD9-81ED-4DB2-BD59-A6C34878D82A}">
                    <a16:rowId xmlns:a16="http://schemas.microsoft.com/office/drawing/2014/main" val="2337022256"/>
                  </a:ext>
                </a:extLst>
              </a:tr>
              <a:tr h="187036">
                <a:tc>
                  <a:txBody>
                    <a:bodyPr/>
                    <a:lstStyle/>
                    <a:p>
                      <a:pPr algn="l" rtl="0" fontAlgn="auto"/>
                      <a:r>
                        <a:rPr lang="es-ES" sz="900" u="none" strike="noStrike">
                          <a:effectLst/>
                        </a:rPr>
                        <a:t>06 PLAN INSTITUCIONAL DE CAPACITACIONES</a:t>
                      </a:r>
                      <a:endParaRPr lang="es-ES" sz="900" b="1" i="0" u="none" strike="noStrike">
                        <a:solidFill>
                          <a:srgbClr val="375623"/>
                        </a:solidFill>
                        <a:effectLst/>
                        <a:latin typeface="Arial" panose="020B0604020202020204" pitchFamily="34" charset="0"/>
                      </a:endParaRPr>
                    </a:p>
                  </a:txBody>
                  <a:tcPr marL="9352" marR="9352" marT="9352" marB="0" anchor="b"/>
                </a:tc>
                <a:tc>
                  <a:txBody>
                    <a:bodyPr/>
                    <a:lstStyle/>
                    <a:p>
                      <a:pPr algn="ctr" rtl="0" fontAlgn="ctr"/>
                      <a:r>
                        <a:rPr lang="es-ES" sz="900" u="none" strike="noStrike" dirty="0">
                          <a:effectLst/>
                        </a:rPr>
                        <a:t>16</a:t>
                      </a:r>
                      <a:endParaRPr lang="es-ES" sz="900" b="1" i="0" u="none" strike="noStrike" dirty="0">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a:effectLst/>
                        </a:rPr>
                        <a:t>14</a:t>
                      </a:r>
                      <a:endParaRPr lang="es-ES" sz="900" b="1" i="0" u="none" strike="noStrike">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a:effectLst/>
                        </a:rPr>
                        <a:t>30</a:t>
                      </a:r>
                      <a:endParaRPr lang="es-ES" sz="900" b="1" i="0" u="none" strike="noStrike">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dirty="0">
                          <a:effectLst/>
                        </a:rPr>
                        <a:t>53,33%</a:t>
                      </a:r>
                      <a:endParaRPr lang="es-ES" sz="900" b="1" i="0" u="none" strike="noStrike" dirty="0">
                        <a:solidFill>
                          <a:srgbClr val="375623"/>
                        </a:solidFill>
                        <a:effectLst/>
                        <a:latin typeface="Arial" panose="020B0604020202020204" pitchFamily="34" charset="0"/>
                      </a:endParaRPr>
                    </a:p>
                  </a:txBody>
                  <a:tcPr marL="9352" marR="9352" marT="9352" marB="0" anchor="ctr"/>
                </a:tc>
                <a:extLst>
                  <a:ext uri="{0D108BD9-81ED-4DB2-BD59-A6C34878D82A}">
                    <a16:rowId xmlns:a16="http://schemas.microsoft.com/office/drawing/2014/main" val="3209552888"/>
                  </a:ext>
                </a:extLst>
              </a:tr>
              <a:tr h="187036">
                <a:tc>
                  <a:txBody>
                    <a:bodyPr/>
                    <a:lstStyle/>
                    <a:p>
                      <a:pPr algn="l" rtl="0" fontAlgn="auto"/>
                      <a:r>
                        <a:rPr lang="es-ES" sz="900" u="none" strike="noStrike">
                          <a:effectLst/>
                        </a:rPr>
                        <a:t>07. PLAN DE INCENTIVOS INSTITUCIONALES</a:t>
                      </a:r>
                      <a:endParaRPr lang="es-ES" sz="900" b="1" i="0" u="none" strike="noStrike">
                        <a:solidFill>
                          <a:srgbClr val="375623"/>
                        </a:solidFill>
                        <a:effectLst/>
                        <a:latin typeface="Arial" panose="020B0604020202020204" pitchFamily="34" charset="0"/>
                      </a:endParaRPr>
                    </a:p>
                  </a:txBody>
                  <a:tcPr marL="9352" marR="9352" marT="9352" marB="0" anchor="b"/>
                </a:tc>
                <a:tc>
                  <a:txBody>
                    <a:bodyPr/>
                    <a:lstStyle/>
                    <a:p>
                      <a:pPr algn="ctr" rtl="0" fontAlgn="ctr"/>
                      <a:r>
                        <a:rPr lang="es-ES" sz="900" u="none" strike="noStrike" dirty="0">
                          <a:effectLst/>
                        </a:rPr>
                        <a:t>6</a:t>
                      </a:r>
                      <a:endParaRPr lang="es-ES" sz="900" b="1" i="0" u="none" strike="noStrike" dirty="0">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a:effectLst/>
                        </a:rPr>
                        <a:t>4</a:t>
                      </a:r>
                      <a:endParaRPr lang="es-ES" sz="900" b="1" i="0" u="none" strike="noStrike">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a:effectLst/>
                        </a:rPr>
                        <a:t>10</a:t>
                      </a:r>
                      <a:endParaRPr lang="es-ES" sz="900" b="1" i="0" u="none" strike="noStrike">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dirty="0">
                          <a:effectLst/>
                        </a:rPr>
                        <a:t>60,00%</a:t>
                      </a:r>
                      <a:endParaRPr lang="es-ES" sz="900" b="1" i="0" u="none" strike="noStrike" dirty="0">
                        <a:solidFill>
                          <a:srgbClr val="375623"/>
                        </a:solidFill>
                        <a:effectLst/>
                        <a:latin typeface="Arial" panose="020B0604020202020204" pitchFamily="34" charset="0"/>
                      </a:endParaRPr>
                    </a:p>
                  </a:txBody>
                  <a:tcPr marL="9352" marR="9352" marT="9352" marB="0" anchor="ctr"/>
                </a:tc>
                <a:extLst>
                  <a:ext uri="{0D108BD9-81ED-4DB2-BD59-A6C34878D82A}">
                    <a16:rowId xmlns:a16="http://schemas.microsoft.com/office/drawing/2014/main" val="2855774462"/>
                  </a:ext>
                </a:extLst>
              </a:tr>
              <a:tr h="187036">
                <a:tc>
                  <a:txBody>
                    <a:bodyPr/>
                    <a:lstStyle/>
                    <a:p>
                      <a:pPr algn="l" rtl="0" fontAlgn="auto"/>
                      <a:r>
                        <a:rPr lang="es-ES" sz="900" u="none" strike="noStrike">
                          <a:effectLst/>
                        </a:rPr>
                        <a:t>08. PLAN DE TRABAJO ANUAL EN SEGURIDAD Y SALUD EN EL TRABAJO</a:t>
                      </a:r>
                      <a:endParaRPr lang="es-ES" sz="900" b="1" i="0" u="none" strike="noStrike">
                        <a:solidFill>
                          <a:srgbClr val="375623"/>
                        </a:solidFill>
                        <a:effectLst/>
                        <a:latin typeface="Arial" panose="020B0604020202020204" pitchFamily="34" charset="0"/>
                      </a:endParaRPr>
                    </a:p>
                  </a:txBody>
                  <a:tcPr marL="9352" marR="9352" marT="9352" marB="0" anchor="b"/>
                </a:tc>
                <a:tc>
                  <a:txBody>
                    <a:bodyPr/>
                    <a:lstStyle/>
                    <a:p>
                      <a:pPr algn="ctr" rtl="0" fontAlgn="ctr"/>
                      <a:r>
                        <a:rPr lang="es-ES" sz="900" u="none" strike="noStrike" dirty="0">
                          <a:effectLst/>
                        </a:rPr>
                        <a:t>207</a:t>
                      </a:r>
                      <a:endParaRPr lang="es-ES" sz="900" b="1" i="0" u="none" strike="noStrike" dirty="0">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dirty="0">
                          <a:effectLst/>
                        </a:rPr>
                        <a:t>4</a:t>
                      </a:r>
                      <a:endParaRPr lang="es-ES" sz="900" b="1" i="0" u="none" strike="noStrike" dirty="0">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dirty="0">
                          <a:effectLst/>
                        </a:rPr>
                        <a:t>211</a:t>
                      </a:r>
                      <a:endParaRPr lang="es-ES" sz="900" b="1" i="0" u="none" strike="noStrike" dirty="0">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dirty="0">
                          <a:effectLst/>
                        </a:rPr>
                        <a:t>98,10%</a:t>
                      </a:r>
                      <a:endParaRPr lang="es-ES" sz="900" b="1" i="0" u="none" strike="noStrike" dirty="0">
                        <a:solidFill>
                          <a:srgbClr val="375623"/>
                        </a:solidFill>
                        <a:effectLst/>
                        <a:latin typeface="Arial" panose="020B0604020202020204" pitchFamily="34" charset="0"/>
                      </a:endParaRPr>
                    </a:p>
                  </a:txBody>
                  <a:tcPr marL="9352" marR="9352" marT="9352" marB="0" anchor="ctr"/>
                </a:tc>
                <a:extLst>
                  <a:ext uri="{0D108BD9-81ED-4DB2-BD59-A6C34878D82A}">
                    <a16:rowId xmlns:a16="http://schemas.microsoft.com/office/drawing/2014/main" val="999638279"/>
                  </a:ext>
                </a:extLst>
              </a:tr>
              <a:tr h="187036">
                <a:tc>
                  <a:txBody>
                    <a:bodyPr/>
                    <a:lstStyle/>
                    <a:p>
                      <a:pPr algn="l" rtl="0" fontAlgn="auto"/>
                      <a:r>
                        <a:rPr lang="es-ES" sz="900" u="none" strike="noStrike" dirty="0">
                          <a:effectLst/>
                        </a:rPr>
                        <a:t>09. PLAN ANTICORRUPCION Y ATENCION AL CIUDADANO</a:t>
                      </a:r>
                      <a:endParaRPr lang="es-ES" sz="900" b="1" i="0" u="none" strike="noStrike" dirty="0">
                        <a:solidFill>
                          <a:srgbClr val="375623"/>
                        </a:solidFill>
                        <a:effectLst/>
                        <a:latin typeface="Arial" panose="020B0604020202020204" pitchFamily="34" charset="0"/>
                      </a:endParaRPr>
                    </a:p>
                  </a:txBody>
                  <a:tcPr marL="9352" marR="9352" marT="9352" marB="0" anchor="b"/>
                </a:tc>
                <a:tc>
                  <a:txBody>
                    <a:bodyPr/>
                    <a:lstStyle/>
                    <a:p>
                      <a:pPr algn="ctr" rtl="0" fontAlgn="ctr"/>
                      <a:r>
                        <a:rPr lang="es-ES" sz="900" u="none" strike="noStrike">
                          <a:effectLst/>
                        </a:rPr>
                        <a:t>48</a:t>
                      </a:r>
                      <a:endParaRPr lang="es-ES" sz="900" b="1" i="0" u="none" strike="noStrike">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a:effectLst/>
                        </a:rPr>
                        <a:t>8</a:t>
                      </a:r>
                      <a:endParaRPr lang="es-ES" sz="900" b="1" i="0" u="none" strike="noStrike">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dirty="0">
                          <a:effectLst/>
                        </a:rPr>
                        <a:t>56</a:t>
                      </a:r>
                      <a:endParaRPr lang="es-ES" sz="900" b="1" i="0" u="none" strike="noStrike" dirty="0">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dirty="0">
                          <a:effectLst/>
                        </a:rPr>
                        <a:t>85,71%</a:t>
                      </a:r>
                      <a:endParaRPr lang="es-ES" sz="900" b="1" i="0" u="none" strike="noStrike" dirty="0">
                        <a:solidFill>
                          <a:srgbClr val="375623"/>
                        </a:solidFill>
                        <a:effectLst/>
                        <a:latin typeface="Arial" panose="020B0604020202020204" pitchFamily="34" charset="0"/>
                      </a:endParaRPr>
                    </a:p>
                  </a:txBody>
                  <a:tcPr marL="9352" marR="9352" marT="9352" marB="0" anchor="ctr"/>
                </a:tc>
                <a:extLst>
                  <a:ext uri="{0D108BD9-81ED-4DB2-BD59-A6C34878D82A}">
                    <a16:rowId xmlns:a16="http://schemas.microsoft.com/office/drawing/2014/main" val="3143253743"/>
                  </a:ext>
                </a:extLst>
              </a:tr>
              <a:tr h="317962">
                <a:tc>
                  <a:txBody>
                    <a:bodyPr/>
                    <a:lstStyle/>
                    <a:p>
                      <a:pPr algn="l" rtl="0" fontAlgn="auto"/>
                      <a:r>
                        <a:rPr lang="es-ES" sz="900" u="none" strike="noStrike" dirty="0">
                          <a:effectLst/>
                        </a:rPr>
                        <a:t>10. PLAN ESTRATEGICO DE TECNOLOGIAS DE LA INFORMACION Y LAS COMUNICACIONES PETI</a:t>
                      </a:r>
                      <a:endParaRPr lang="es-ES" sz="900" b="1" i="0" u="none" strike="noStrike" dirty="0">
                        <a:solidFill>
                          <a:srgbClr val="375623"/>
                        </a:solidFill>
                        <a:effectLst/>
                        <a:latin typeface="Arial" panose="020B0604020202020204" pitchFamily="34" charset="0"/>
                      </a:endParaRPr>
                    </a:p>
                  </a:txBody>
                  <a:tcPr marL="9352" marR="9352" marT="9352" marB="0" anchor="b"/>
                </a:tc>
                <a:tc>
                  <a:txBody>
                    <a:bodyPr/>
                    <a:lstStyle/>
                    <a:p>
                      <a:pPr algn="ctr" rtl="0" fontAlgn="ctr"/>
                      <a:r>
                        <a:rPr lang="es-ES" sz="900" u="none" strike="noStrike" dirty="0">
                          <a:effectLst/>
                        </a:rPr>
                        <a:t>18</a:t>
                      </a:r>
                      <a:endParaRPr lang="es-ES" sz="900" b="1" i="0" u="none" strike="noStrike" dirty="0">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dirty="0">
                          <a:effectLst/>
                        </a:rPr>
                        <a:t>3</a:t>
                      </a:r>
                      <a:endParaRPr lang="es-ES" sz="900" b="1" i="0" u="none" strike="noStrike" dirty="0">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dirty="0">
                          <a:effectLst/>
                        </a:rPr>
                        <a:t>21</a:t>
                      </a:r>
                      <a:endParaRPr lang="es-ES" sz="900" b="1" i="0" u="none" strike="noStrike" dirty="0">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dirty="0">
                          <a:effectLst/>
                        </a:rPr>
                        <a:t>85,71%</a:t>
                      </a:r>
                      <a:endParaRPr lang="es-ES" sz="900" b="1" i="0" u="none" strike="noStrike" dirty="0">
                        <a:solidFill>
                          <a:srgbClr val="375623"/>
                        </a:solidFill>
                        <a:effectLst/>
                        <a:latin typeface="Arial" panose="020B0604020202020204" pitchFamily="34" charset="0"/>
                      </a:endParaRPr>
                    </a:p>
                  </a:txBody>
                  <a:tcPr marL="9352" marR="9352" marT="9352" marB="0" anchor="ctr"/>
                </a:tc>
                <a:extLst>
                  <a:ext uri="{0D108BD9-81ED-4DB2-BD59-A6C34878D82A}">
                    <a16:rowId xmlns:a16="http://schemas.microsoft.com/office/drawing/2014/main" val="1220418411"/>
                  </a:ext>
                </a:extLst>
              </a:tr>
              <a:tr h="317962">
                <a:tc>
                  <a:txBody>
                    <a:bodyPr/>
                    <a:lstStyle/>
                    <a:p>
                      <a:pPr algn="l" rtl="0" fontAlgn="auto"/>
                      <a:r>
                        <a:rPr lang="es-ES" sz="900" u="none" strike="noStrike" dirty="0">
                          <a:effectLst/>
                        </a:rPr>
                        <a:t>11. PLAN DE TRATAMIENTO DE RIESGOS DE LA SEGURIDAD Y PRIVACIDAD DE LA INFORMACION</a:t>
                      </a:r>
                      <a:endParaRPr lang="es-ES" sz="900" b="1" i="0" u="none" strike="noStrike" dirty="0">
                        <a:solidFill>
                          <a:srgbClr val="375623"/>
                        </a:solidFill>
                        <a:effectLst/>
                        <a:latin typeface="Arial" panose="020B0604020202020204" pitchFamily="34" charset="0"/>
                      </a:endParaRPr>
                    </a:p>
                  </a:txBody>
                  <a:tcPr marL="9352" marR="9352" marT="9352" marB="0" anchor="b"/>
                </a:tc>
                <a:tc>
                  <a:txBody>
                    <a:bodyPr/>
                    <a:lstStyle/>
                    <a:p>
                      <a:pPr algn="ctr" rtl="0" fontAlgn="ctr"/>
                      <a:r>
                        <a:rPr lang="es-ES" sz="900" u="none" strike="noStrike" dirty="0">
                          <a:effectLst/>
                        </a:rPr>
                        <a:t>11</a:t>
                      </a:r>
                      <a:endParaRPr lang="es-ES" sz="900" b="1" i="0" u="none" strike="noStrike" dirty="0">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dirty="0">
                          <a:effectLst/>
                        </a:rPr>
                        <a:t>0</a:t>
                      </a:r>
                      <a:endParaRPr lang="es-ES" sz="900" b="1" i="0" u="none" strike="noStrike" dirty="0">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dirty="0">
                          <a:effectLst/>
                        </a:rPr>
                        <a:t>11</a:t>
                      </a:r>
                      <a:endParaRPr lang="es-ES" sz="900" b="1" i="0" u="none" strike="noStrike" dirty="0">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dirty="0">
                          <a:effectLst/>
                        </a:rPr>
                        <a:t>100,00%</a:t>
                      </a:r>
                      <a:endParaRPr lang="es-ES" sz="900" b="1" i="0" u="none" strike="noStrike" dirty="0">
                        <a:solidFill>
                          <a:srgbClr val="375623"/>
                        </a:solidFill>
                        <a:effectLst/>
                        <a:latin typeface="Arial" panose="020B0604020202020204" pitchFamily="34" charset="0"/>
                      </a:endParaRPr>
                    </a:p>
                  </a:txBody>
                  <a:tcPr marL="9352" marR="9352" marT="9352" marB="0" anchor="ctr"/>
                </a:tc>
                <a:extLst>
                  <a:ext uri="{0D108BD9-81ED-4DB2-BD59-A6C34878D82A}">
                    <a16:rowId xmlns:a16="http://schemas.microsoft.com/office/drawing/2014/main" val="156405286"/>
                  </a:ext>
                </a:extLst>
              </a:tr>
              <a:tr h="187036">
                <a:tc>
                  <a:txBody>
                    <a:bodyPr/>
                    <a:lstStyle/>
                    <a:p>
                      <a:pPr algn="l" rtl="0" fontAlgn="auto"/>
                      <a:r>
                        <a:rPr lang="es-ES" sz="900" u="none" strike="noStrike" dirty="0">
                          <a:effectLst/>
                        </a:rPr>
                        <a:t>12. PLAN DE SEGURIDAD Y PRIVACIDAD DE LA  INFORMACION</a:t>
                      </a:r>
                      <a:endParaRPr lang="es-ES" sz="900" b="1" i="0" u="none" strike="noStrike" dirty="0">
                        <a:solidFill>
                          <a:srgbClr val="375623"/>
                        </a:solidFill>
                        <a:effectLst/>
                        <a:latin typeface="Arial" panose="020B0604020202020204" pitchFamily="34" charset="0"/>
                      </a:endParaRPr>
                    </a:p>
                  </a:txBody>
                  <a:tcPr marL="9352" marR="9352" marT="9352" marB="0" anchor="b"/>
                </a:tc>
                <a:tc>
                  <a:txBody>
                    <a:bodyPr/>
                    <a:lstStyle/>
                    <a:p>
                      <a:pPr algn="ctr" rtl="0" fontAlgn="ctr"/>
                      <a:r>
                        <a:rPr lang="es-ES" sz="900" u="none" strike="noStrike" dirty="0">
                          <a:effectLst/>
                        </a:rPr>
                        <a:t>35</a:t>
                      </a:r>
                      <a:endParaRPr lang="es-ES" sz="900" b="1" i="0" u="none" strike="noStrike" dirty="0">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dirty="0">
                          <a:effectLst/>
                        </a:rPr>
                        <a:t>2</a:t>
                      </a:r>
                      <a:endParaRPr lang="es-ES" sz="900" b="1" i="0" u="none" strike="noStrike" dirty="0">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dirty="0">
                          <a:effectLst/>
                        </a:rPr>
                        <a:t>37</a:t>
                      </a:r>
                      <a:endParaRPr lang="es-ES" sz="900" b="1" i="0" u="none" strike="noStrike" dirty="0">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dirty="0">
                          <a:effectLst/>
                        </a:rPr>
                        <a:t>94,59%</a:t>
                      </a:r>
                      <a:endParaRPr lang="es-ES" sz="900" b="1" i="0" u="none" strike="noStrike" dirty="0">
                        <a:solidFill>
                          <a:srgbClr val="375623"/>
                        </a:solidFill>
                        <a:effectLst/>
                        <a:latin typeface="Arial" panose="020B0604020202020204" pitchFamily="34" charset="0"/>
                      </a:endParaRPr>
                    </a:p>
                  </a:txBody>
                  <a:tcPr marL="9352" marR="9352" marT="9352" marB="0" anchor="ctr"/>
                </a:tc>
                <a:extLst>
                  <a:ext uri="{0D108BD9-81ED-4DB2-BD59-A6C34878D82A}">
                    <a16:rowId xmlns:a16="http://schemas.microsoft.com/office/drawing/2014/main" val="187773235"/>
                  </a:ext>
                </a:extLst>
              </a:tr>
              <a:tr h="187036">
                <a:tc>
                  <a:txBody>
                    <a:bodyPr/>
                    <a:lstStyle/>
                    <a:p>
                      <a:pPr algn="l" fontAlgn="ctr"/>
                      <a:r>
                        <a:rPr lang="es-ES" sz="900" u="none" strike="noStrike">
                          <a:effectLst/>
                        </a:rPr>
                        <a:t>TOTAL</a:t>
                      </a:r>
                      <a:endParaRPr lang="es-ES" sz="900" b="1" i="0" u="none" strike="noStrike">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a:effectLst/>
                        </a:rPr>
                        <a:t>493</a:t>
                      </a:r>
                      <a:endParaRPr lang="es-ES" sz="900" b="1" i="0" u="none" strike="noStrike">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a:effectLst/>
                        </a:rPr>
                        <a:t>47</a:t>
                      </a:r>
                      <a:endParaRPr lang="es-ES" sz="900" b="1" i="0" u="none" strike="noStrike">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dirty="0">
                          <a:effectLst/>
                        </a:rPr>
                        <a:t>540</a:t>
                      </a:r>
                      <a:endParaRPr lang="es-ES" sz="900" b="1" i="0" u="none" strike="noStrike" dirty="0">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dirty="0">
                          <a:effectLst/>
                        </a:rPr>
                        <a:t>91,30%</a:t>
                      </a:r>
                      <a:endParaRPr lang="es-ES" sz="900" b="1" i="0" u="none" strike="noStrike" dirty="0">
                        <a:solidFill>
                          <a:srgbClr val="375623"/>
                        </a:solidFill>
                        <a:effectLst/>
                        <a:latin typeface="Arial" panose="020B0604020202020204" pitchFamily="34" charset="0"/>
                      </a:endParaRPr>
                    </a:p>
                  </a:txBody>
                  <a:tcPr marL="9352" marR="9352" marT="9352" marB="0" anchor="ctr"/>
                </a:tc>
                <a:extLst>
                  <a:ext uri="{0D108BD9-81ED-4DB2-BD59-A6C34878D82A}">
                    <a16:rowId xmlns:a16="http://schemas.microsoft.com/office/drawing/2014/main" val="1354359788"/>
                  </a:ext>
                </a:extLst>
              </a:tr>
            </a:tbl>
          </a:graphicData>
        </a:graphic>
      </p:graphicFrame>
    </p:spTree>
    <p:extLst>
      <p:ext uri="{BB962C8B-B14F-4D97-AF65-F5344CB8AC3E}">
        <p14:creationId xmlns:p14="http://schemas.microsoft.com/office/powerpoint/2010/main" val="5781430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p:cNvSpPr>
            <a:spLocks noGrp="1"/>
          </p:cNvSpPr>
          <p:nvPr>
            <p:ph type="title"/>
          </p:nvPr>
        </p:nvSpPr>
        <p:spPr>
          <a:xfrm>
            <a:off x="871671" y="272559"/>
            <a:ext cx="11126624" cy="587524"/>
          </a:xfrm>
        </p:spPr>
        <p:txBody>
          <a:bodyPr>
            <a:normAutofit/>
          </a:bodyPr>
          <a:lstStyle/>
          <a:p>
            <a:r>
              <a:rPr lang="en-US" sz="2900" dirty="0" smtClean="0">
                <a:latin typeface="Arial Black" panose="020B0A04020102020204" pitchFamily="34" charset="0"/>
              </a:rPr>
              <a:t>RESULTADO DE REUNIONES DE COMITÉS 2.025</a:t>
            </a:r>
            <a:endParaRPr lang="en-US" sz="2900" dirty="0">
              <a:latin typeface="Arial Black" panose="020B0A04020102020204" pitchFamily="34" charset="0"/>
            </a:endParaRPr>
          </a:p>
        </p:txBody>
      </p:sp>
      <p:pic>
        <p:nvPicPr>
          <p:cNvPr id="5" name="Imagen 4">
            <a:extLst>
              <a:ext uri="{FF2B5EF4-FFF2-40B4-BE49-F238E27FC236}">
                <a16:creationId xmlns:a16="http://schemas.microsoft.com/office/drawing/2014/main" id="{57390852-32A9-7A47-BD06-6D9448C5788F}"/>
              </a:ext>
            </a:extLst>
          </p:cNvPr>
          <p:cNvPicPr>
            <a:picLocks noChangeAspect="1"/>
          </p:cNvPicPr>
          <p:nvPr/>
        </p:nvPicPr>
        <p:blipFill>
          <a:blip r:embed="rId3"/>
          <a:stretch>
            <a:fillRect/>
          </a:stretch>
        </p:blipFill>
        <p:spPr>
          <a:xfrm>
            <a:off x="9502977" y="5981700"/>
            <a:ext cx="2254199" cy="664811"/>
          </a:xfrm>
          <a:prstGeom prst="rect">
            <a:avLst/>
          </a:prstGeom>
        </p:spPr>
      </p:pic>
      <p:sp>
        <p:nvSpPr>
          <p:cNvPr id="6" name="CuadroTexto 5"/>
          <p:cNvSpPr txBox="1"/>
          <p:nvPr/>
        </p:nvSpPr>
        <p:spPr>
          <a:xfrm>
            <a:off x="2832217" y="2998754"/>
            <a:ext cx="1512606" cy="253916"/>
          </a:xfrm>
          <a:prstGeom prst="rect">
            <a:avLst/>
          </a:prstGeom>
          <a:noFill/>
        </p:spPr>
        <p:txBody>
          <a:bodyPr wrap="square" rtlCol="0">
            <a:spAutoFit/>
          </a:bodyPr>
          <a:lstStyle/>
          <a:p>
            <a:r>
              <a:rPr lang="es-CO" sz="1000" b="1" dirty="0" smtClean="0">
                <a:solidFill>
                  <a:schemeClr val="bg1"/>
                </a:solidFill>
                <a:latin typeface="Arial" panose="020B0604020202020204" pitchFamily="34" charset="0"/>
                <a:cs typeface="Arial" panose="020B0604020202020204" pitchFamily="34" charset="0"/>
              </a:rPr>
              <a:t>Incumplidas 37 - 22</a:t>
            </a:r>
            <a:endParaRPr lang="es-ES" sz="1000" b="1" dirty="0">
              <a:solidFill>
                <a:schemeClr val="bg1"/>
              </a:solidFill>
              <a:latin typeface="Arial" panose="020B0604020202020204" pitchFamily="34" charset="0"/>
              <a:cs typeface="Arial" panose="020B0604020202020204" pitchFamily="34" charset="0"/>
            </a:endParaRPr>
          </a:p>
        </p:txBody>
      </p:sp>
      <p:sp>
        <p:nvSpPr>
          <p:cNvPr id="10" name="Subtítulo 2">
            <a:extLst>
              <a:ext uri="{FF2B5EF4-FFF2-40B4-BE49-F238E27FC236}">
                <a16:creationId xmlns:a16="http://schemas.microsoft.com/office/drawing/2014/main" id="{7B5BDAD4-FE42-4670-9B31-EACFB3062A4F}"/>
              </a:ext>
            </a:extLst>
          </p:cNvPr>
          <p:cNvSpPr txBox="1">
            <a:spLocks/>
          </p:cNvSpPr>
          <p:nvPr/>
        </p:nvSpPr>
        <p:spPr>
          <a:xfrm>
            <a:off x="3588520" y="6090650"/>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graphicFrame>
        <p:nvGraphicFramePr>
          <p:cNvPr id="9" name="Objeto 8"/>
          <p:cNvGraphicFramePr>
            <a:graphicFrameLocks noChangeAspect="1"/>
          </p:cNvGraphicFramePr>
          <p:nvPr>
            <p:extLst>
              <p:ext uri="{D42A27DB-BD31-4B8C-83A1-F6EECF244321}">
                <p14:modId xmlns:p14="http://schemas.microsoft.com/office/powerpoint/2010/main" val="3389138857"/>
              </p:ext>
            </p:extLst>
          </p:nvPr>
        </p:nvGraphicFramePr>
        <p:xfrm>
          <a:off x="871671" y="996279"/>
          <a:ext cx="8135596" cy="4740275"/>
        </p:xfrm>
        <a:graphic>
          <a:graphicData uri="http://schemas.openxmlformats.org/presentationml/2006/ole">
            <mc:AlternateContent xmlns:mc="http://schemas.openxmlformats.org/markup-compatibility/2006">
              <mc:Choice xmlns:v="urn:schemas-microsoft-com:vml" Requires="v">
                <p:oleObj spid="_x0000_s2109" name="Hoja de cálculo" r:id="rId4" imgW="9334564" imgH="6124603" progId="Excel.Sheet.12">
                  <p:embed/>
                </p:oleObj>
              </mc:Choice>
              <mc:Fallback>
                <p:oleObj name="Hoja de cálculo" r:id="rId4" imgW="9334564" imgH="6124603" progId="Excel.Sheet.12">
                  <p:embed/>
                  <p:pic>
                    <p:nvPicPr>
                      <p:cNvPr id="0" name=""/>
                      <p:cNvPicPr/>
                      <p:nvPr/>
                    </p:nvPicPr>
                    <p:blipFill>
                      <a:blip r:embed="rId5"/>
                      <a:stretch>
                        <a:fillRect/>
                      </a:stretch>
                    </p:blipFill>
                    <p:spPr>
                      <a:xfrm>
                        <a:off x="871671" y="996279"/>
                        <a:ext cx="8135596" cy="4740275"/>
                      </a:xfrm>
                      <a:prstGeom prst="rect">
                        <a:avLst/>
                      </a:prstGeom>
                    </p:spPr>
                  </p:pic>
                </p:oleObj>
              </mc:Fallback>
            </mc:AlternateContent>
          </a:graphicData>
        </a:graphic>
      </p:graphicFrame>
      <p:pic>
        <p:nvPicPr>
          <p:cNvPr id="2049" name="Imagen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07563" y="642183"/>
            <a:ext cx="20764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Marcador de texto 5">
            <a:extLst>
              <a:ext uri="{FF2B5EF4-FFF2-40B4-BE49-F238E27FC236}">
                <a16:creationId xmlns:a16="http://schemas.microsoft.com/office/drawing/2014/main" id="{8FB9434B-1916-476A-BA92-E24F34303414}"/>
              </a:ext>
            </a:extLst>
          </p:cNvPr>
          <p:cNvSpPr txBox="1">
            <a:spLocks/>
          </p:cNvSpPr>
          <p:nvPr/>
        </p:nvSpPr>
        <p:spPr>
          <a:xfrm flipH="1">
            <a:off x="9340552" y="1401510"/>
            <a:ext cx="2443459" cy="1412566"/>
          </a:xfrm>
          <a:prstGeom prst="rect">
            <a:avLst/>
          </a:prstGeom>
          <a:noFill/>
          <a:ln>
            <a:solidFill>
              <a:schemeClr val="accent1">
                <a:lumMod val="75000"/>
              </a:schemeClr>
            </a:solidFill>
          </a:ln>
        </p:spPr>
        <p:txBody>
          <a:bodyPr vert="horz" wrap="square" lIns="91440" tIns="45720" rIns="91440" bIns="45720" rtlCol="0">
            <a:sp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gn="just"/>
            <a:r>
              <a:rPr lang="es-CO" sz="1400" b="1" dirty="0" smtClean="0">
                <a:solidFill>
                  <a:schemeClr val="tx2">
                    <a:lumMod val="50000"/>
                  </a:schemeClr>
                </a:solidFill>
              </a:rPr>
              <a:t>Comités programados 215</a:t>
            </a:r>
          </a:p>
          <a:p>
            <a:pPr algn="just"/>
            <a:r>
              <a:rPr lang="es-CO" sz="1400" b="1" dirty="0" smtClean="0">
                <a:solidFill>
                  <a:schemeClr val="tx2">
                    <a:lumMod val="50000"/>
                  </a:schemeClr>
                </a:solidFill>
              </a:rPr>
              <a:t>Comités realizados 151</a:t>
            </a:r>
          </a:p>
          <a:p>
            <a:pPr algn="just"/>
            <a:r>
              <a:rPr lang="es-CO" sz="1400" b="1" dirty="0" smtClean="0">
                <a:solidFill>
                  <a:schemeClr val="tx2">
                    <a:lumMod val="50000"/>
                  </a:schemeClr>
                </a:solidFill>
              </a:rPr>
              <a:t>Comités no realizados 64</a:t>
            </a:r>
            <a:endParaRPr lang="es-CO" sz="1400" b="1" dirty="0">
              <a:solidFill>
                <a:schemeClr val="tx2">
                  <a:lumMod val="50000"/>
                </a:schemeClr>
              </a:solidFill>
            </a:endParaRPr>
          </a:p>
        </p:txBody>
      </p:sp>
    </p:spTree>
    <p:extLst>
      <p:ext uri="{BB962C8B-B14F-4D97-AF65-F5344CB8AC3E}">
        <p14:creationId xmlns:p14="http://schemas.microsoft.com/office/powerpoint/2010/main" val="7471461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DA7C09-67C8-B747-8115-48A36C6B1579}"/>
              </a:ext>
            </a:extLst>
          </p:cNvPr>
          <p:cNvSpPr>
            <a:spLocks noGrp="1"/>
          </p:cNvSpPr>
          <p:nvPr>
            <p:ph type="title"/>
          </p:nvPr>
        </p:nvSpPr>
        <p:spPr>
          <a:xfrm>
            <a:off x="765025" y="1381125"/>
            <a:ext cx="9612971" cy="2669354"/>
          </a:xfrm>
        </p:spPr>
        <p:txBody>
          <a:bodyPr>
            <a:noAutofit/>
          </a:bodyPr>
          <a:lstStyle/>
          <a:p>
            <a:pPr algn="ctr">
              <a:lnSpc>
                <a:spcPct val="112000"/>
              </a:lnSpc>
              <a:spcBef>
                <a:spcPts val="0"/>
              </a:spcBef>
            </a:pPr>
            <a:r>
              <a:rPr lang="es-ES_tradnl" sz="3600" b="1" dirty="0">
                <a:solidFill>
                  <a:schemeClr val="tx2">
                    <a:lumMod val="75000"/>
                  </a:schemeClr>
                </a:solidFill>
                <a:latin typeface="Arial Black" panose="020B0A04020102020204" pitchFamily="34" charset="0"/>
                <a:ea typeface="+mn-ea"/>
                <a:cs typeface="+mn-cs"/>
              </a:rPr>
              <a:t>Procesos ESTRATÉGICOS.</a:t>
            </a:r>
            <a:br>
              <a:rPr lang="es-ES_tradnl" sz="3600" b="1" dirty="0">
                <a:solidFill>
                  <a:schemeClr val="tx2">
                    <a:lumMod val="75000"/>
                  </a:schemeClr>
                </a:solidFill>
                <a:latin typeface="Arial Black" panose="020B0A04020102020204" pitchFamily="34" charset="0"/>
                <a:ea typeface="+mn-ea"/>
                <a:cs typeface="+mn-cs"/>
              </a:rPr>
            </a:br>
            <a:r>
              <a:rPr lang="es-ES_tradnl" sz="3600" b="1" dirty="0">
                <a:solidFill>
                  <a:schemeClr val="tx2">
                    <a:lumMod val="75000"/>
                  </a:schemeClr>
                </a:solidFill>
                <a:latin typeface="Arial Black" panose="020B0A04020102020204" pitchFamily="34" charset="0"/>
                <a:ea typeface="+mn-ea"/>
                <a:cs typeface="+mn-cs"/>
              </a:rPr>
              <a:t/>
            </a:r>
            <a:br>
              <a:rPr lang="es-ES_tradnl" sz="3600" b="1" dirty="0">
                <a:solidFill>
                  <a:schemeClr val="tx2">
                    <a:lumMod val="75000"/>
                  </a:schemeClr>
                </a:solidFill>
                <a:latin typeface="Arial Black" panose="020B0A04020102020204" pitchFamily="34" charset="0"/>
                <a:ea typeface="+mn-ea"/>
                <a:cs typeface="+mn-cs"/>
              </a:rPr>
            </a:br>
            <a:r>
              <a:rPr lang="es-ES_tradnl" sz="3600" b="1" dirty="0">
                <a:solidFill>
                  <a:schemeClr val="tx2">
                    <a:lumMod val="75000"/>
                  </a:schemeClr>
                </a:solidFill>
                <a:latin typeface="Arial Black" panose="020B0A04020102020204" pitchFamily="34" charset="0"/>
              </a:rPr>
              <a:t>Informe DEL SISTEMA DE INFORMACIÓN.</a:t>
            </a:r>
            <a:endParaRPr lang="es-ES_tradnl" sz="4400" b="1" dirty="0">
              <a:solidFill>
                <a:schemeClr val="tx2">
                  <a:lumMod val="75000"/>
                </a:schemeClr>
              </a:solidFill>
              <a:latin typeface="Arial Black" panose="020B0A04020102020204" pitchFamily="34" charset="0"/>
              <a:ea typeface="+mn-ea"/>
              <a:cs typeface="+mn-cs"/>
            </a:endParaRPr>
          </a:p>
        </p:txBody>
      </p:sp>
      <p:sp>
        <p:nvSpPr>
          <p:cNvPr id="3" name="Marcador de texto 2">
            <a:extLst>
              <a:ext uri="{FF2B5EF4-FFF2-40B4-BE49-F238E27FC236}">
                <a16:creationId xmlns:a16="http://schemas.microsoft.com/office/drawing/2014/main" id="{D002C7D7-1958-2047-931F-7D96F4283CEF}"/>
              </a:ext>
            </a:extLst>
          </p:cNvPr>
          <p:cNvSpPr>
            <a:spLocks noGrp="1"/>
          </p:cNvSpPr>
          <p:nvPr>
            <p:ph type="body" idx="1"/>
          </p:nvPr>
        </p:nvSpPr>
        <p:spPr>
          <a:xfrm>
            <a:off x="1089766" y="4394220"/>
            <a:ext cx="9612971" cy="1028504"/>
          </a:xfrm>
        </p:spPr>
        <p:txBody>
          <a:bodyPr>
            <a:normAutofit fontScale="92500" lnSpcReduction="20000"/>
          </a:bodyPr>
          <a:lstStyle/>
          <a:p>
            <a:endParaRPr lang="es-ES" dirty="0"/>
          </a:p>
          <a:p>
            <a:pPr defTabSz="457200"/>
            <a:r>
              <a:rPr lang="es-CO" sz="2200" b="1" dirty="0">
                <a:solidFill>
                  <a:schemeClr val="tx2">
                    <a:lumMod val="75000"/>
                  </a:schemeClr>
                </a:solidFill>
                <a:latin typeface="Arial" panose="020B0604020202020204" pitchFamily="34" charset="0"/>
                <a:cs typeface="Arial" panose="020B0604020202020204" pitchFamily="34" charset="0"/>
              </a:rPr>
              <a:t>ADRIANA JIMENEZ FRANCO</a:t>
            </a:r>
            <a:endParaRPr lang="es-ES" sz="2200" b="1" dirty="0">
              <a:solidFill>
                <a:schemeClr val="tx2">
                  <a:lumMod val="75000"/>
                </a:schemeClr>
              </a:solidFill>
              <a:latin typeface="Arial" panose="020B0604020202020204" pitchFamily="34" charset="0"/>
              <a:cs typeface="Arial" panose="020B0604020202020204" pitchFamily="34" charset="0"/>
            </a:endParaRPr>
          </a:p>
          <a:p>
            <a:pPr defTabSz="457200"/>
            <a:r>
              <a:rPr lang="es-CO" sz="2200" b="1" dirty="0">
                <a:solidFill>
                  <a:schemeClr val="tx2">
                    <a:lumMod val="75000"/>
                  </a:schemeClr>
                </a:solidFill>
                <a:latin typeface="Arial" panose="020B0604020202020204" pitchFamily="34" charset="0"/>
                <a:cs typeface="Arial" panose="020B0604020202020204" pitchFamily="34" charset="0"/>
              </a:rPr>
              <a:t>Auxiliar Administrativa</a:t>
            </a:r>
            <a:endParaRPr lang="es-ES_tradnl" sz="2200" b="1" dirty="0">
              <a:solidFill>
                <a:schemeClr val="tx2">
                  <a:lumMod val="75000"/>
                </a:schemeClr>
              </a:solidFill>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id="{F616A928-E662-6146-ABE0-163238B5A9E3}"/>
              </a:ext>
            </a:extLst>
          </p:cNvPr>
          <p:cNvPicPr>
            <a:picLocks noChangeAspect="1"/>
          </p:cNvPicPr>
          <p:nvPr/>
        </p:nvPicPr>
        <p:blipFill>
          <a:blip r:embed="rId2"/>
          <a:stretch>
            <a:fillRect/>
          </a:stretch>
        </p:blipFill>
        <p:spPr>
          <a:xfrm>
            <a:off x="896431" y="5421883"/>
            <a:ext cx="2899680" cy="855177"/>
          </a:xfrm>
          <a:prstGeom prst="rect">
            <a:avLst/>
          </a:prstGeom>
        </p:spPr>
      </p:pic>
      <p:sp>
        <p:nvSpPr>
          <p:cNvPr id="6" name="Subtítulo 2">
            <a:extLst>
              <a:ext uri="{FF2B5EF4-FFF2-40B4-BE49-F238E27FC236}">
                <a16:creationId xmlns:a16="http://schemas.microsoft.com/office/drawing/2014/main" id="{7B5BDAD4-FE42-4670-9B31-EACFB3062A4F}"/>
              </a:ext>
            </a:extLst>
          </p:cNvPr>
          <p:cNvSpPr txBox="1">
            <a:spLocks/>
          </p:cNvSpPr>
          <p:nvPr/>
        </p:nvSpPr>
        <p:spPr>
          <a:xfrm>
            <a:off x="4098921" y="5744138"/>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Tree>
    <p:extLst>
      <p:ext uri="{BB962C8B-B14F-4D97-AF65-F5344CB8AC3E}">
        <p14:creationId xmlns:p14="http://schemas.microsoft.com/office/powerpoint/2010/main" val="318548701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DA7C09-67C8-B747-8115-48A36C6B1579}"/>
              </a:ext>
            </a:extLst>
          </p:cNvPr>
          <p:cNvSpPr>
            <a:spLocks noGrp="1"/>
          </p:cNvSpPr>
          <p:nvPr>
            <p:ph type="title"/>
          </p:nvPr>
        </p:nvSpPr>
        <p:spPr>
          <a:xfrm>
            <a:off x="1151061" y="429565"/>
            <a:ext cx="9612971" cy="467743"/>
          </a:xfrm>
        </p:spPr>
        <p:txBody>
          <a:bodyPr>
            <a:normAutofit/>
          </a:bodyPr>
          <a:lstStyle/>
          <a:p>
            <a:pPr algn="l" defTabSz="457200"/>
            <a:r>
              <a:rPr lang="es-ES_tradnl" sz="2400" b="1" spc="-120" dirty="0">
                <a:solidFill>
                  <a:schemeClr val="tx2">
                    <a:lumMod val="75000"/>
                  </a:schemeClr>
                </a:solidFill>
                <a:latin typeface="Arial Black" pitchFamily="34" charset="0"/>
                <a:ea typeface="+mn-ea"/>
                <a:cs typeface="+mn-cs"/>
              </a:rPr>
              <a:t>Aspectos generales del sistema de información</a:t>
            </a:r>
          </a:p>
        </p:txBody>
      </p:sp>
      <p:pic>
        <p:nvPicPr>
          <p:cNvPr id="4" name="Imagen 3">
            <a:extLst>
              <a:ext uri="{FF2B5EF4-FFF2-40B4-BE49-F238E27FC236}">
                <a16:creationId xmlns:a16="http://schemas.microsoft.com/office/drawing/2014/main" id="{F616A928-E662-6146-ABE0-163238B5A9E3}"/>
              </a:ext>
            </a:extLst>
          </p:cNvPr>
          <p:cNvPicPr>
            <a:picLocks noChangeAspect="1"/>
          </p:cNvPicPr>
          <p:nvPr/>
        </p:nvPicPr>
        <p:blipFill>
          <a:blip r:embed="rId2"/>
          <a:stretch>
            <a:fillRect/>
          </a:stretch>
        </p:blipFill>
        <p:spPr>
          <a:xfrm>
            <a:off x="896431" y="5421883"/>
            <a:ext cx="2899680" cy="855177"/>
          </a:xfrm>
          <a:prstGeom prst="rect">
            <a:avLst/>
          </a:prstGeom>
        </p:spPr>
      </p:pic>
      <p:sp>
        <p:nvSpPr>
          <p:cNvPr id="6" name="Marcador de texto 5">
            <a:extLst>
              <a:ext uri="{FF2B5EF4-FFF2-40B4-BE49-F238E27FC236}">
                <a16:creationId xmlns:a16="http://schemas.microsoft.com/office/drawing/2014/main" id="{8FB9434B-1916-476A-BA92-E24F34303414}"/>
              </a:ext>
            </a:extLst>
          </p:cNvPr>
          <p:cNvSpPr txBox="1">
            <a:spLocks noGrp="1"/>
          </p:cNvSpPr>
          <p:nvPr>
            <p:ph type="body" idx="1"/>
          </p:nvPr>
        </p:nvSpPr>
        <p:spPr>
          <a:xfrm flipH="1">
            <a:off x="3606325" y="1391993"/>
            <a:ext cx="7157707" cy="3952877"/>
          </a:xfrm>
          <a:prstGeom prst="rect">
            <a:avLst/>
          </a:prstGeom>
          <a:noFill/>
          <a:ln>
            <a:solidFill>
              <a:schemeClr val="accent1">
                <a:lumMod val="75000"/>
              </a:schemeClr>
            </a:solidFill>
          </a:ln>
        </p:spPr>
        <p:txBody>
          <a:bodyPr wrap="square" rtlCol="0">
            <a:spAutoFit/>
          </a:bodyPr>
          <a:lstStyle/>
          <a:p>
            <a:pPr algn="just"/>
            <a:r>
              <a:rPr lang="es-ES" sz="2800" b="1" dirty="0">
                <a:solidFill>
                  <a:schemeClr val="tx2">
                    <a:lumMod val="50000"/>
                  </a:schemeClr>
                </a:solidFill>
              </a:rPr>
              <a:t>El sistema de información y atención al usuario, está definido como un conjunto de procesos que se desarrollan con el objetivo de construir los medios más adecuados para la protección de los usuarios, lograr el acierto en la toma de decisiones y garantizar el mejoramiento de la calidad en los servicios de salud</a:t>
            </a:r>
            <a:r>
              <a:rPr lang="es-ES" b="1" dirty="0">
                <a:solidFill>
                  <a:schemeClr val="tx2">
                    <a:lumMod val="50000"/>
                  </a:schemeClr>
                </a:solidFill>
              </a:rPr>
              <a:t>.</a:t>
            </a:r>
            <a:endParaRPr lang="es-CO" b="1" dirty="0">
              <a:solidFill>
                <a:schemeClr val="tx2">
                  <a:lumMod val="50000"/>
                </a:schemeClr>
              </a:solidFill>
            </a:endParaRPr>
          </a:p>
        </p:txBody>
      </p:sp>
      <p:sp>
        <p:nvSpPr>
          <p:cNvPr id="7" name="Subtítulo 2">
            <a:extLst>
              <a:ext uri="{FF2B5EF4-FFF2-40B4-BE49-F238E27FC236}">
                <a16:creationId xmlns:a16="http://schemas.microsoft.com/office/drawing/2014/main" id="{7B5BDAD4-FE42-4670-9B31-EACFB3062A4F}"/>
              </a:ext>
            </a:extLst>
          </p:cNvPr>
          <p:cNvSpPr txBox="1">
            <a:spLocks/>
          </p:cNvSpPr>
          <p:nvPr/>
        </p:nvSpPr>
        <p:spPr>
          <a:xfrm>
            <a:off x="3796111" y="5636654"/>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pic>
        <p:nvPicPr>
          <p:cNvPr id="3" name="Imagen 2"/>
          <p:cNvPicPr>
            <a:picLocks noChangeAspect="1"/>
          </p:cNvPicPr>
          <p:nvPr/>
        </p:nvPicPr>
        <p:blipFill rotWithShape="1">
          <a:blip r:embed="rId3"/>
          <a:srcRect l="16035" r="11964"/>
          <a:stretch/>
        </p:blipFill>
        <p:spPr>
          <a:xfrm>
            <a:off x="1036761" y="982420"/>
            <a:ext cx="2375139" cy="4398404"/>
          </a:xfrm>
          <a:prstGeom prst="rect">
            <a:avLst/>
          </a:prstGeom>
        </p:spPr>
      </p:pic>
    </p:spTree>
    <p:extLst>
      <p:ext uri="{BB962C8B-B14F-4D97-AF65-F5344CB8AC3E}">
        <p14:creationId xmlns:p14="http://schemas.microsoft.com/office/powerpoint/2010/main" val="272169383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939338" y="411480"/>
            <a:ext cx="10698480" cy="1485900"/>
          </a:xfrm>
        </p:spPr>
        <p:txBody>
          <a:bodyPr>
            <a:normAutofit/>
          </a:bodyPr>
          <a:lstStyle/>
          <a:p>
            <a:r>
              <a:rPr lang="es-ES" sz="2400" b="1" cap="all" spc="-120" dirty="0">
                <a:solidFill>
                  <a:schemeClr val="tx2">
                    <a:lumMod val="75000"/>
                  </a:schemeClr>
                </a:solidFill>
                <a:latin typeface="Arial Black" pitchFamily="34" charset="0"/>
                <a:ea typeface="+mn-ea"/>
                <a:cs typeface="+mn-cs"/>
              </a:rPr>
              <a:t>A través de esta oficina usted puede recibir apoyo en los siguientes procesos:</a:t>
            </a:r>
            <a:endParaRPr lang="es-ES_tradnl" sz="2400" b="1" cap="all" spc="-120" dirty="0">
              <a:solidFill>
                <a:schemeClr val="tx2">
                  <a:lumMod val="75000"/>
                </a:schemeClr>
              </a:solidFill>
              <a:latin typeface="Arial Black" pitchFamily="34" charset="0"/>
              <a:ea typeface="+mn-ea"/>
              <a:cs typeface="+mn-cs"/>
            </a:endParaRPr>
          </a:p>
        </p:txBody>
      </p:sp>
      <p:sp>
        <p:nvSpPr>
          <p:cNvPr id="3" name="Marcador de contenido 2">
            <a:extLst>
              <a:ext uri="{FF2B5EF4-FFF2-40B4-BE49-F238E27FC236}">
                <a16:creationId xmlns:a16="http://schemas.microsoft.com/office/drawing/2014/main" id="{98AF999A-126C-E34D-B1E8-7CA4722D11A5}"/>
              </a:ext>
            </a:extLst>
          </p:cNvPr>
          <p:cNvSpPr>
            <a:spLocks noGrp="1"/>
          </p:cNvSpPr>
          <p:nvPr>
            <p:ph idx="1"/>
          </p:nvPr>
        </p:nvSpPr>
        <p:spPr>
          <a:xfrm>
            <a:off x="1019903" y="1539686"/>
            <a:ext cx="8079970" cy="4134721"/>
          </a:xfrm>
        </p:spPr>
        <p:txBody>
          <a:bodyPr>
            <a:normAutofit fontScale="92500"/>
          </a:bodyPr>
          <a:lstStyle/>
          <a:p>
            <a:pPr marL="285750" indent="-285750" algn="just">
              <a:buFont typeface="Arial" panose="020B0604020202020204" pitchFamily="34" charset="0"/>
              <a:buChar char="•"/>
            </a:pPr>
            <a:r>
              <a:rPr lang="es-CO" sz="3600" b="1" dirty="0">
                <a:solidFill>
                  <a:schemeClr val="tx2">
                    <a:lumMod val="50000"/>
                  </a:schemeClr>
                </a:solidFill>
              </a:rPr>
              <a:t>Información y Atención al Usuario.</a:t>
            </a:r>
          </a:p>
          <a:p>
            <a:pPr marL="285750" indent="-285750" algn="just">
              <a:buFont typeface="Arial" panose="020B0604020202020204" pitchFamily="34" charset="0"/>
              <a:buChar char="•"/>
            </a:pPr>
            <a:r>
              <a:rPr lang="es-CO" sz="3600" b="1" dirty="0">
                <a:solidFill>
                  <a:schemeClr val="tx2">
                    <a:lumMod val="50000"/>
                  </a:schemeClr>
                </a:solidFill>
              </a:rPr>
              <a:t>Atención de peticiones, quejas, reclamos, sugerencias, y felicitaciones – PQRSF.</a:t>
            </a:r>
          </a:p>
          <a:p>
            <a:pPr marL="285750" indent="-285750" algn="just">
              <a:buFont typeface="Arial" panose="020B0604020202020204" pitchFamily="34" charset="0"/>
              <a:buChar char="•"/>
            </a:pPr>
            <a:r>
              <a:rPr lang="es-CO" sz="3600" b="1" dirty="0">
                <a:solidFill>
                  <a:schemeClr val="tx2">
                    <a:lumMod val="50000"/>
                  </a:schemeClr>
                </a:solidFill>
              </a:rPr>
              <a:t>Evaluación de la satisfacción al usuario.</a:t>
            </a:r>
          </a:p>
          <a:p>
            <a:pPr marL="285750" indent="-285750" algn="just">
              <a:buFont typeface="Arial" panose="020B0604020202020204" pitchFamily="34" charset="0"/>
              <a:buChar char="•"/>
            </a:pPr>
            <a:r>
              <a:rPr lang="es-CO" sz="3600" b="1" dirty="0">
                <a:solidFill>
                  <a:schemeClr val="tx2">
                    <a:lumMod val="50000"/>
                  </a:schemeClr>
                </a:solidFill>
              </a:rPr>
              <a:t>Apoyo en Procesos de Participación Social.</a:t>
            </a:r>
          </a:p>
          <a:p>
            <a:pPr marL="285750" indent="-285750" algn="just">
              <a:buFont typeface="Arial" panose="020B0604020202020204" pitchFamily="34" charset="0"/>
              <a:buChar char="•"/>
            </a:pPr>
            <a:r>
              <a:rPr lang="es-CO" sz="3600" b="1" dirty="0">
                <a:solidFill>
                  <a:schemeClr val="tx2">
                    <a:lumMod val="50000"/>
                  </a:schemeClr>
                </a:solidFill>
              </a:rPr>
              <a:t>Tramite de referencia ambulatoria.</a:t>
            </a:r>
          </a:p>
          <a:p>
            <a:endParaRPr lang="es-ES_tradnl" dirty="0"/>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5981700"/>
            <a:ext cx="2254199" cy="664811"/>
          </a:xfrm>
          <a:prstGeom prst="rect">
            <a:avLst/>
          </a:prstGeom>
        </p:spPr>
      </p:pic>
      <p:pic>
        <p:nvPicPr>
          <p:cNvPr id="5" name="Imagen 4">
            <a:extLst>
              <a:ext uri="{FF2B5EF4-FFF2-40B4-BE49-F238E27FC236}">
                <a16:creationId xmlns:a16="http://schemas.microsoft.com/office/drawing/2014/main" id="{96EFC4C3-A947-45E4-A243-F31FE5996E0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9368444" y="1795332"/>
            <a:ext cx="2388732" cy="3316995"/>
          </a:xfrm>
          <a:prstGeom prst="rect">
            <a:avLst/>
          </a:prstGeom>
        </p:spPr>
      </p:pic>
      <p:sp>
        <p:nvSpPr>
          <p:cNvPr id="6" name="Subtítulo 2">
            <a:extLst>
              <a:ext uri="{FF2B5EF4-FFF2-40B4-BE49-F238E27FC236}">
                <a16:creationId xmlns:a16="http://schemas.microsoft.com/office/drawing/2014/main" id="{7B5BDAD4-FE42-4670-9B31-EACFB3062A4F}"/>
              </a:ext>
            </a:extLst>
          </p:cNvPr>
          <p:cNvSpPr txBox="1">
            <a:spLocks/>
          </p:cNvSpPr>
          <p:nvPr/>
        </p:nvSpPr>
        <p:spPr>
          <a:xfrm>
            <a:off x="3691503" y="6090650"/>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Tree>
    <p:extLst>
      <p:ext uri="{BB962C8B-B14F-4D97-AF65-F5344CB8AC3E}">
        <p14:creationId xmlns:p14="http://schemas.microsoft.com/office/powerpoint/2010/main" val="40386144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89215" y="355369"/>
            <a:ext cx="9601200" cy="660862"/>
          </a:xfrm>
        </p:spPr>
        <p:txBody>
          <a:bodyPr>
            <a:normAutofit/>
          </a:bodyPr>
          <a:lstStyle/>
          <a:p>
            <a:r>
              <a:rPr lang="es-ES" sz="2400" b="1" cap="all" spc="-120" dirty="0">
                <a:solidFill>
                  <a:schemeClr val="tx2">
                    <a:lumMod val="75000"/>
                  </a:schemeClr>
                </a:solidFill>
                <a:latin typeface="Arial Black" pitchFamily="34" charset="0"/>
                <a:ea typeface="+mn-ea"/>
                <a:cs typeface="+mn-cs"/>
              </a:rPr>
              <a:t>Canales de comunicación de la Oficina:</a:t>
            </a:r>
            <a:endParaRPr lang="en-US" sz="2400" b="1" cap="all" spc="-120" dirty="0">
              <a:solidFill>
                <a:schemeClr val="tx2">
                  <a:lumMod val="75000"/>
                </a:schemeClr>
              </a:solidFill>
              <a:latin typeface="Arial Black" pitchFamily="34" charset="0"/>
              <a:ea typeface="+mn-ea"/>
              <a:cs typeface="+mn-cs"/>
            </a:endParaRPr>
          </a:p>
        </p:txBody>
      </p:sp>
      <p:sp>
        <p:nvSpPr>
          <p:cNvPr id="3" name="Marcador de contenido 2"/>
          <p:cNvSpPr>
            <a:spLocks noGrp="1"/>
          </p:cNvSpPr>
          <p:nvPr>
            <p:ph idx="1"/>
          </p:nvPr>
        </p:nvSpPr>
        <p:spPr>
          <a:xfrm>
            <a:off x="989214" y="897308"/>
            <a:ext cx="10479241" cy="4670834"/>
          </a:xfrm>
        </p:spPr>
        <p:txBody>
          <a:bodyPr>
            <a:normAutofit lnSpcReduction="10000"/>
          </a:bodyPr>
          <a:lstStyle/>
          <a:p>
            <a:pPr marL="0" indent="0" algn="just">
              <a:buNone/>
            </a:pPr>
            <a:r>
              <a:rPr lang="es-ES" sz="2800" b="1" dirty="0">
                <a:solidFill>
                  <a:schemeClr val="tx2">
                    <a:lumMod val="50000"/>
                  </a:schemeClr>
                </a:solidFill>
              </a:rPr>
              <a:t>La Empresa Social del Estado Hospital San Juan de Dios cuenta con la oficina de atención al usuario, la cual tiene implementado el proceso para la recepción y registro de la información, entre ellos tenemos:</a:t>
            </a:r>
          </a:p>
          <a:p>
            <a:r>
              <a:rPr lang="es-ES" sz="2800" b="1" dirty="0">
                <a:solidFill>
                  <a:schemeClr val="tx2">
                    <a:lumMod val="50000"/>
                  </a:schemeClr>
                </a:solidFill>
              </a:rPr>
              <a:t>Atención personalizada de Forma presencial en la Oficina de SIAU</a:t>
            </a:r>
          </a:p>
          <a:p>
            <a:r>
              <a:rPr lang="es-ES" sz="2800" b="1" dirty="0">
                <a:solidFill>
                  <a:schemeClr val="tx2">
                    <a:lumMod val="50000"/>
                  </a:schemeClr>
                </a:solidFill>
              </a:rPr>
              <a:t>Los buzones de sugerencias.</a:t>
            </a:r>
          </a:p>
          <a:p>
            <a:r>
              <a:rPr lang="es-ES" sz="2800" b="1" dirty="0">
                <a:solidFill>
                  <a:schemeClr val="tx2">
                    <a:lumMod val="50000"/>
                  </a:schemeClr>
                </a:solidFill>
              </a:rPr>
              <a:t>La página Web </a:t>
            </a:r>
            <a:r>
              <a:rPr lang="es-ES" sz="2800" b="1" dirty="0">
                <a:solidFill>
                  <a:schemeClr val="tx2">
                    <a:lumMod val="50000"/>
                  </a:schemeClr>
                </a:solidFill>
                <a:hlinkClick r:id="rId2"/>
              </a:rPr>
              <a:t>https://hospitaldeconcordia.gov.co/</a:t>
            </a:r>
            <a:r>
              <a:rPr lang="es-ES" sz="2800" b="1" dirty="0">
                <a:solidFill>
                  <a:schemeClr val="tx2">
                    <a:lumMod val="50000"/>
                  </a:schemeClr>
                </a:solidFill>
              </a:rPr>
              <a:t>.</a:t>
            </a:r>
          </a:p>
          <a:p>
            <a:r>
              <a:rPr lang="es-ES" sz="2800" b="1" dirty="0">
                <a:solidFill>
                  <a:schemeClr val="tx2">
                    <a:lumMod val="50000"/>
                  </a:schemeClr>
                </a:solidFill>
              </a:rPr>
              <a:t>Encuestas directas a los usuarios.</a:t>
            </a:r>
          </a:p>
          <a:p>
            <a:r>
              <a:rPr lang="es-ES" sz="2800" b="1" dirty="0">
                <a:solidFill>
                  <a:schemeClr val="tx2">
                    <a:lumMod val="50000"/>
                  </a:schemeClr>
                </a:solidFill>
              </a:rPr>
              <a:t>línea telefónica </a:t>
            </a:r>
            <a:r>
              <a:rPr lang="en-US" sz="2800" b="1" dirty="0">
                <a:solidFill>
                  <a:schemeClr val="tx2">
                    <a:lumMod val="50000"/>
                  </a:schemeClr>
                </a:solidFill>
              </a:rPr>
              <a:t>8446161 Ext 122. </a:t>
            </a:r>
          </a:p>
          <a:p>
            <a:r>
              <a:rPr lang="es-ES" sz="2800" b="1" dirty="0">
                <a:solidFill>
                  <a:schemeClr val="tx2">
                    <a:lumMod val="50000"/>
                  </a:schemeClr>
                </a:solidFill>
              </a:rPr>
              <a:t>Línea citas</a:t>
            </a:r>
            <a:r>
              <a:rPr lang="es-ES" sz="2800" b="1" dirty="0" smtClean="0">
                <a:solidFill>
                  <a:schemeClr val="tx2">
                    <a:lumMod val="50000"/>
                  </a:schemeClr>
                </a:solidFill>
              </a:rPr>
              <a:t>: Celular 3105965559 </a:t>
            </a:r>
            <a:r>
              <a:rPr lang="es-ES" sz="2800" b="1" dirty="0">
                <a:solidFill>
                  <a:schemeClr val="tx2">
                    <a:lumMod val="50000"/>
                  </a:schemeClr>
                </a:solidFill>
              </a:rPr>
              <a:t>y Tel </a:t>
            </a:r>
            <a:r>
              <a:rPr lang="es-ES" sz="2800" b="1" dirty="0" smtClean="0">
                <a:solidFill>
                  <a:schemeClr val="tx2">
                    <a:lumMod val="50000"/>
                  </a:schemeClr>
                </a:solidFill>
              </a:rPr>
              <a:t>057 </a:t>
            </a:r>
            <a:r>
              <a:rPr lang="es-ES" sz="2800" b="1" dirty="0">
                <a:solidFill>
                  <a:schemeClr val="tx2">
                    <a:lumMod val="50000"/>
                  </a:schemeClr>
                </a:solidFill>
              </a:rPr>
              <a:t>8446012</a:t>
            </a:r>
            <a:endParaRPr lang="en-US" sz="2800" b="1" dirty="0">
              <a:solidFill>
                <a:schemeClr val="tx2">
                  <a:lumMod val="50000"/>
                </a:schemeClr>
              </a:solidFill>
            </a:endParaRPr>
          </a:p>
          <a:p>
            <a:endParaRPr lang="es-ES" dirty="0"/>
          </a:p>
          <a:p>
            <a:endParaRPr lang="en-US" dirty="0"/>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3"/>
          <a:stretch>
            <a:fillRect/>
          </a:stretch>
        </p:blipFill>
        <p:spPr>
          <a:xfrm>
            <a:off x="9502977" y="598170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788691" y="613849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Tree>
    <p:extLst>
      <p:ext uri="{BB962C8B-B14F-4D97-AF65-F5344CB8AC3E}">
        <p14:creationId xmlns:p14="http://schemas.microsoft.com/office/powerpoint/2010/main" val="405827551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89215" y="355369"/>
            <a:ext cx="9601200" cy="660862"/>
          </a:xfrm>
        </p:spPr>
        <p:txBody>
          <a:bodyPr>
            <a:normAutofit/>
          </a:bodyPr>
          <a:lstStyle/>
          <a:p>
            <a:r>
              <a:rPr lang="es-ES" sz="2400" b="1" cap="all" spc="-120" dirty="0">
                <a:solidFill>
                  <a:schemeClr val="tx2">
                    <a:lumMod val="75000"/>
                  </a:schemeClr>
                </a:solidFill>
                <a:latin typeface="Arial Black" pitchFamily="34" charset="0"/>
                <a:ea typeface="+mn-ea"/>
                <a:cs typeface="+mn-cs"/>
              </a:rPr>
              <a:t>Canales de comunicación </a:t>
            </a:r>
            <a:r>
              <a:rPr lang="es-ES" sz="2400" b="1" cap="all" spc="-120" dirty="0" smtClean="0">
                <a:solidFill>
                  <a:schemeClr val="tx2">
                    <a:lumMod val="75000"/>
                  </a:schemeClr>
                </a:solidFill>
                <a:latin typeface="Arial Black" pitchFamily="34" charset="0"/>
                <a:ea typeface="+mn-ea"/>
                <a:cs typeface="+mn-cs"/>
              </a:rPr>
              <a:t>PARA ASIGNACION DE CITAS:</a:t>
            </a:r>
            <a:endParaRPr lang="en-US" sz="2400" b="1" cap="all" spc="-120" dirty="0">
              <a:solidFill>
                <a:schemeClr val="tx2">
                  <a:lumMod val="75000"/>
                </a:schemeClr>
              </a:solidFill>
              <a:latin typeface="Arial Black" pitchFamily="34" charset="0"/>
              <a:ea typeface="+mn-ea"/>
              <a:cs typeface="+mn-cs"/>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598170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788691" y="613849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pic>
        <p:nvPicPr>
          <p:cNvPr id="7" name="Marcador de contenido 6"/>
          <p:cNvPicPr>
            <a:picLocks noGrp="1" noChangeAspect="1"/>
          </p:cNvPicPr>
          <p:nvPr>
            <p:ph idx="1"/>
          </p:nvPr>
        </p:nvPicPr>
        <p:blipFill rotWithShape="1">
          <a:blip r:embed="rId3"/>
          <a:srcRect t="23482" b="20952"/>
          <a:stretch/>
        </p:blipFill>
        <p:spPr>
          <a:xfrm>
            <a:off x="3931566" y="1016231"/>
            <a:ext cx="4076243" cy="5033418"/>
          </a:xfrm>
          <a:prstGeom prst="rect">
            <a:avLst/>
          </a:prstGeom>
        </p:spPr>
      </p:pic>
    </p:spTree>
    <p:extLst>
      <p:ext uri="{BB962C8B-B14F-4D97-AF65-F5344CB8AC3E}">
        <p14:creationId xmlns:p14="http://schemas.microsoft.com/office/powerpoint/2010/main" val="24630595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89215" y="355369"/>
            <a:ext cx="9601200" cy="660862"/>
          </a:xfrm>
        </p:spPr>
        <p:txBody>
          <a:bodyPr>
            <a:noAutofit/>
          </a:bodyPr>
          <a:lstStyle/>
          <a:p>
            <a:pPr algn="ctr"/>
            <a:r>
              <a:rPr lang="es-ES" sz="2400" b="1" cap="all" spc="-120" dirty="0">
                <a:solidFill>
                  <a:schemeClr val="tx2">
                    <a:lumMod val="75000"/>
                  </a:schemeClr>
                </a:solidFill>
                <a:latin typeface="Arial Black" pitchFamily="34" charset="0"/>
                <a:ea typeface="+mn-ea"/>
                <a:cs typeface="+mn-cs"/>
              </a:rPr>
              <a:t>Estadísticas de citas inasistentes</a:t>
            </a: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598170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788691" y="613849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
        <p:nvSpPr>
          <p:cNvPr id="3" name="Marcador de contenido 2"/>
          <p:cNvSpPr>
            <a:spLocks noGrp="1"/>
          </p:cNvSpPr>
          <p:nvPr>
            <p:ph idx="1"/>
          </p:nvPr>
        </p:nvSpPr>
        <p:spPr/>
        <p:txBody>
          <a:bodyPr>
            <a:normAutofit/>
          </a:bodyPr>
          <a:lstStyle/>
          <a:p>
            <a:pPr algn="just"/>
            <a:r>
              <a:rPr lang="es-ES" sz="2800" b="1" dirty="0">
                <a:solidFill>
                  <a:schemeClr val="tx2">
                    <a:lumMod val="50000"/>
                  </a:schemeClr>
                </a:solidFill>
              </a:rPr>
              <a:t>Durante el año 2025 se registró un total de 1,722 citas inasistidas, lo que equivale a un promedio mensual de 144 citas no asistidas. </a:t>
            </a:r>
          </a:p>
        </p:txBody>
      </p:sp>
    </p:spTree>
    <p:extLst>
      <p:ext uri="{BB962C8B-B14F-4D97-AF65-F5344CB8AC3E}">
        <p14:creationId xmlns:p14="http://schemas.microsoft.com/office/powerpoint/2010/main" val="6651819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6" y="284148"/>
            <a:ext cx="9601200" cy="467882"/>
          </a:xfrm>
        </p:spPr>
        <p:txBody>
          <a:bodyPr>
            <a:normAutofit fontScale="90000"/>
          </a:bodyPr>
          <a:lstStyle/>
          <a:p>
            <a:r>
              <a:rPr lang="es-ES_tradnl" sz="3200" dirty="0">
                <a:latin typeface="Arial Black" panose="020B0A04020102020204" pitchFamily="34" charset="0"/>
              </a:rPr>
              <a:t>MISIÓN:</a:t>
            </a:r>
          </a:p>
        </p:txBody>
      </p:sp>
      <p:sp>
        <p:nvSpPr>
          <p:cNvPr id="3" name="Marcador de contenido 2">
            <a:extLst>
              <a:ext uri="{FF2B5EF4-FFF2-40B4-BE49-F238E27FC236}">
                <a16:creationId xmlns:a16="http://schemas.microsoft.com/office/drawing/2014/main" id="{98AF999A-126C-E34D-B1E8-7CA4722D11A5}"/>
              </a:ext>
            </a:extLst>
          </p:cNvPr>
          <p:cNvSpPr>
            <a:spLocks noGrp="1"/>
          </p:cNvSpPr>
          <p:nvPr>
            <p:ph idx="1"/>
          </p:nvPr>
        </p:nvSpPr>
        <p:spPr>
          <a:xfrm>
            <a:off x="1028875" y="944311"/>
            <a:ext cx="10644679" cy="4507906"/>
          </a:xfrm>
          <a:ln w="9525">
            <a:solidFill>
              <a:schemeClr val="tx1"/>
            </a:solidFill>
          </a:ln>
        </p:spPr>
        <p:txBody>
          <a:bodyPr>
            <a:noAutofit/>
          </a:bodyPr>
          <a:lstStyle/>
          <a:p>
            <a:pPr marL="0" indent="0" algn="just">
              <a:buNone/>
            </a:pPr>
            <a:r>
              <a:rPr lang="es-ES_tradnl" sz="3300" b="1" dirty="0">
                <a:solidFill>
                  <a:schemeClr val="bg2">
                    <a:lumMod val="25000"/>
                  </a:schemeClr>
                </a:solidFill>
              </a:rPr>
              <a:t>“La E.S.E Hospital San Juan de Dios del Municipio de Concordia Antioquía es una institución que presta servicios de salud enfocada en el primer nivel de complejidad, con un talento humano competitivo y humanizado, orientado a la promoción de la salud y la prevención de la enfermedad, garantizando una atención integral más humana, oportuna y segura del paciente y que trabaja a diario en el mejoramiento continuo, el posicionamiento en el sector salud y el bienestar de la comunidad</a:t>
            </a:r>
            <a:r>
              <a:rPr lang="es-ES_tradnl" sz="3300" dirty="0">
                <a:solidFill>
                  <a:schemeClr val="bg2">
                    <a:lumMod val="25000"/>
                  </a:schemeClr>
                </a:solidFill>
              </a:rPr>
              <a:t>”.</a:t>
            </a: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Tree>
    <p:extLst>
      <p:ext uri="{BB962C8B-B14F-4D97-AF65-F5344CB8AC3E}">
        <p14:creationId xmlns:p14="http://schemas.microsoft.com/office/powerpoint/2010/main" val="372645762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863125" y="284148"/>
            <a:ext cx="11100987" cy="467882"/>
          </a:xfrm>
        </p:spPr>
        <p:txBody>
          <a:bodyPr>
            <a:noAutofit/>
          </a:bodyPr>
          <a:lstStyle/>
          <a:p>
            <a:r>
              <a:rPr lang="es-CO" sz="2300" b="1" cap="all" spc="-120" dirty="0">
                <a:solidFill>
                  <a:schemeClr val="tx2">
                    <a:lumMod val="75000"/>
                  </a:schemeClr>
                </a:solidFill>
                <a:latin typeface="Arial Black" pitchFamily="34" charset="0"/>
                <a:ea typeface="+mn-ea"/>
                <a:cs typeface="+mn-cs"/>
              </a:rPr>
              <a:t>RESULTADO DE LAS PQRSDF RECIBIDAS POR SERVICIOS AL AÑO </a:t>
            </a:r>
            <a:r>
              <a:rPr lang="es-CO" sz="2300" b="1" cap="all" spc="-120" dirty="0" smtClean="0">
                <a:solidFill>
                  <a:schemeClr val="tx2">
                    <a:lumMod val="75000"/>
                  </a:schemeClr>
                </a:solidFill>
                <a:latin typeface="Arial Black" pitchFamily="34" charset="0"/>
                <a:ea typeface="+mn-ea"/>
                <a:cs typeface="+mn-cs"/>
              </a:rPr>
              <a:t>2.025</a:t>
            </a:r>
            <a:r>
              <a:rPr lang="es-ES_tradnl" sz="2300" b="1" cap="all" spc="-120" dirty="0" smtClean="0">
                <a:solidFill>
                  <a:schemeClr val="tx2">
                    <a:lumMod val="75000"/>
                  </a:schemeClr>
                </a:solidFill>
                <a:latin typeface="Arial Black" pitchFamily="34" charset="0"/>
                <a:ea typeface="+mn-ea"/>
                <a:cs typeface="+mn-cs"/>
              </a:rPr>
              <a:t>:</a:t>
            </a:r>
            <a:endParaRPr lang="es-ES_tradnl" sz="2300" b="1" cap="all" spc="-120" dirty="0">
              <a:solidFill>
                <a:schemeClr val="tx2">
                  <a:lumMod val="75000"/>
                </a:schemeClr>
              </a:solidFill>
              <a:latin typeface="Arial Black" pitchFamily="34" charset="0"/>
              <a:ea typeface="+mn-ea"/>
              <a:cs typeface="+mn-cs"/>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pic>
        <p:nvPicPr>
          <p:cNvPr id="8" name="Imagen 7"/>
          <p:cNvPicPr>
            <a:picLocks noChangeAspect="1"/>
          </p:cNvPicPr>
          <p:nvPr/>
        </p:nvPicPr>
        <p:blipFill>
          <a:blip r:embed="rId3"/>
          <a:stretch>
            <a:fillRect/>
          </a:stretch>
        </p:blipFill>
        <p:spPr>
          <a:xfrm>
            <a:off x="8973085" y="1220485"/>
            <a:ext cx="2866540" cy="4069361"/>
          </a:xfrm>
          <a:prstGeom prst="rect">
            <a:avLst/>
          </a:prstGeom>
        </p:spPr>
      </p:pic>
      <p:graphicFrame>
        <p:nvGraphicFramePr>
          <p:cNvPr id="6" name="Tabla 5"/>
          <p:cNvGraphicFramePr>
            <a:graphicFrameLocks noGrp="1"/>
          </p:cNvGraphicFramePr>
          <p:nvPr>
            <p:extLst/>
          </p:nvPr>
        </p:nvGraphicFramePr>
        <p:xfrm>
          <a:off x="1140864" y="1715078"/>
          <a:ext cx="7601485" cy="2808803"/>
        </p:xfrm>
        <a:graphic>
          <a:graphicData uri="http://schemas.openxmlformats.org/drawingml/2006/table">
            <a:tbl>
              <a:tblPr firstRow="1" firstCol="1" bandRow="1"/>
              <a:tblGrid>
                <a:gridCol w="4002942">
                  <a:extLst>
                    <a:ext uri="{9D8B030D-6E8A-4147-A177-3AD203B41FA5}">
                      <a16:colId xmlns:a16="http://schemas.microsoft.com/office/drawing/2014/main" val="319843619"/>
                    </a:ext>
                  </a:extLst>
                </a:gridCol>
                <a:gridCol w="538185">
                  <a:extLst>
                    <a:ext uri="{9D8B030D-6E8A-4147-A177-3AD203B41FA5}">
                      <a16:colId xmlns:a16="http://schemas.microsoft.com/office/drawing/2014/main" val="1048104797"/>
                    </a:ext>
                  </a:extLst>
                </a:gridCol>
                <a:gridCol w="538185">
                  <a:extLst>
                    <a:ext uri="{9D8B030D-6E8A-4147-A177-3AD203B41FA5}">
                      <a16:colId xmlns:a16="http://schemas.microsoft.com/office/drawing/2014/main" val="1201215226"/>
                    </a:ext>
                  </a:extLst>
                </a:gridCol>
                <a:gridCol w="532104">
                  <a:extLst>
                    <a:ext uri="{9D8B030D-6E8A-4147-A177-3AD203B41FA5}">
                      <a16:colId xmlns:a16="http://schemas.microsoft.com/office/drawing/2014/main" val="540479368"/>
                    </a:ext>
                  </a:extLst>
                </a:gridCol>
                <a:gridCol w="538185">
                  <a:extLst>
                    <a:ext uri="{9D8B030D-6E8A-4147-A177-3AD203B41FA5}">
                      <a16:colId xmlns:a16="http://schemas.microsoft.com/office/drawing/2014/main" val="2551977767"/>
                    </a:ext>
                  </a:extLst>
                </a:gridCol>
                <a:gridCol w="930422">
                  <a:extLst>
                    <a:ext uri="{9D8B030D-6E8A-4147-A177-3AD203B41FA5}">
                      <a16:colId xmlns:a16="http://schemas.microsoft.com/office/drawing/2014/main" val="2910620911"/>
                    </a:ext>
                  </a:extLst>
                </a:gridCol>
                <a:gridCol w="521462">
                  <a:extLst>
                    <a:ext uri="{9D8B030D-6E8A-4147-A177-3AD203B41FA5}">
                      <a16:colId xmlns:a16="http://schemas.microsoft.com/office/drawing/2014/main" val="2476394804"/>
                    </a:ext>
                  </a:extLst>
                </a:gridCol>
              </a:tblGrid>
              <a:tr h="159447">
                <a:tc rowSpan="2">
                  <a:txBody>
                    <a:bodyPr/>
                    <a:lstStyle/>
                    <a:p>
                      <a:pPr algn="ctr">
                        <a:spcAft>
                          <a:spcPts val="0"/>
                        </a:spcAft>
                      </a:pPr>
                      <a:r>
                        <a:rPr lang="es-ES"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Actividad o dependencia</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28575" cap="flat" cmpd="dbl"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gridSpan="5">
                  <a:txBody>
                    <a:bodyPr/>
                    <a:lstStyle/>
                    <a:p>
                      <a:pPr algn="ctr">
                        <a:spcAft>
                          <a:spcPts val="0"/>
                        </a:spcAft>
                      </a:pPr>
                      <a:r>
                        <a:rPr lang="es-ES"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Total</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28575" cap="flat" cmpd="dbl"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algn="ctr">
                        <a:spcAft>
                          <a:spcPts val="0"/>
                        </a:spcAft>
                      </a:pPr>
                      <a:r>
                        <a:rPr lang="es-ES"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Total</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28575" cap="flat" cmpd="dbl"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extLst>
                  <a:ext uri="{0D108BD9-81ED-4DB2-BD59-A6C34878D82A}">
                    <a16:rowId xmlns:a16="http://schemas.microsoft.com/office/drawing/2014/main" val="291936465"/>
                  </a:ext>
                </a:extLst>
              </a:tr>
              <a:tr h="151854">
                <a:tc vMerge="1">
                  <a:txBody>
                    <a:bodyPr/>
                    <a:lstStyle/>
                    <a:p>
                      <a:endParaRPr lang="es-ES"/>
                    </a:p>
                  </a:txBody>
                  <a:tcPr/>
                </a:tc>
                <a:tc>
                  <a:txBody>
                    <a:bodyPr/>
                    <a:lstStyle/>
                    <a:p>
                      <a:pPr algn="ctr">
                        <a:spcAft>
                          <a:spcPts val="0"/>
                        </a:spcAft>
                      </a:pPr>
                      <a:r>
                        <a:rPr lang="es-ES"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spcAft>
                          <a:spcPts val="0"/>
                        </a:spcAft>
                      </a:pPr>
                      <a:r>
                        <a:rPr lang="es-ES"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Q</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spcAft>
                          <a:spcPts val="0"/>
                        </a:spcAft>
                      </a:pPr>
                      <a:r>
                        <a:rPr lang="es-ES"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spcAft>
                          <a:spcPts val="0"/>
                        </a:spcAft>
                      </a:pPr>
                      <a:r>
                        <a:rPr lang="es-ES"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spcAft>
                          <a:spcPts val="0"/>
                        </a:spcAft>
                      </a:pPr>
                      <a:r>
                        <a:rPr lang="es-ES"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spcAft>
                          <a:spcPts val="0"/>
                        </a:spcAft>
                      </a:pPr>
                      <a:r>
                        <a:rPr lang="es-ES"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extLst>
                  <a:ext uri="{0D108BD9-81ED-4DB2-BD59-A6C34878D82A}">
                    <a16:rowId xmlns:a16="http://schemas.microsoft.com/office/drawing/2014/main" val="1722525797"/>
                  </a:ext>
                </a:extLst>
              </a:tr>
              <a:tr h="151854">
                <a:tc>
                  <a:txBody>
                    <a:bodyPr/>
                    <a:lstStyle/>
                    <a:p>
                      <a:pPr>
                        <a:spcAft>
                          <a:spcPts val="0"/>
                        </a:spcAft>
                      </a:pPr>
                      <a:r>
                        <a:rPr lang="es-E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De asignación de citas</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endParaRPr lang="es-ES" sz="1200">
                        <a:effectLst/>
                        <a:latin typeface="Trebuchet MS" panose="020B0603020202020204" pitchFamily="34"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spcAft>
                          <a:spcPts val="0"/>
                        </a:spcAft>
                      </a:pPr>
                      <a:r>
                        <a:rPr lang="es-E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endParaRPr lang="es-ES" sz="1200">
                        <a:effectLst/>
                        <a:latin typeface="Trebuchet MS" panose="020B0603020202020204" pitchFamily="34"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endParaRPr lang="es-ES" sz="1200">
                        <a:effectLst/>
                        <a:latin typeface="Trebuchet MS" panose="020B0603020202020204" pitchFamily="34"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endParaRPr lang="es-ES" sz="1200">
                        <a:effectLst/>
                        <a:latin typeface="Trebuchet MS" panose="020B0603020202020204" pitchFamily="34"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spcAft>
                          <a:spcPts val="0"/>
                        </a:spcAft>
                      </a:pPr>
                      <a:r>
                        <a:rPr lang="es-E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extLst>
                  <a:ext uri="{0D108BD9-81ED-4DB2-BD59-A6C34878D82A}">
                    <a16:rowId xmlns:a16="http://schemas.microsoft.com/office/drawing/2014/main" val="886650566"/>
                  </a:ext>
                </a:extLst>
              </a:tr>
              <a:tr h="151854">
                <a:tc>
                  <a:txBody>
                    <a:bodyPr/>
                    <a:lstStyle/>
                    <a:p>
                      <a:pPr>
                        <a:spcAft>
                          <a:spcPts val="0"/>
                        </a:spcAft>
                      </a:pPr>
                      <a:r>
                        <a:rPr lang="es-E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Del servicio de urgencias </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endParaRPr lang="es-ES" sz="1200">
                        <a:effectLst/>
                        <a:latin typeface="Trebuchet MS" panose="020B0603020202020204" pitchFamily="34"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spcAft>
                          <a:spcPts val="0"/>
                        </a:spcAft>
                      </a:pPr>
                      <a:r>
                        <a:rPr lang="es-E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endParaRPr lang="es-ES" sz="1200">
                        <a:effectLst/>
                        <a:latin typeface="Trebuchet MS" panose="020B0603020202020204" pitchFamily="34"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spcAft>
                          <a:spcPts val="0"/>
                        </a:spcAft>
                      </a:pPr>
                      <a:r>
                        <a:rPr lang="es-E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spcAft>
                          <a:spcPts val="0"/>
                        </a:spcAft>
                      </a:pPr>
                      <a:r>
                        <a:rPr lang="es-E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19</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spcAft>
                          <a:spcPts val="0"/>
                        </a:spcAft>
                      </a:pPr>
                      <a:r>
                        <a:rPr lang="es-E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24</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extLst>
                  <a:ext uri="{0D108BD9-81ED-4DB2-BD59-A6C34878D82A}">
                    <a16:rowId xmlns:a16="http://schemas.microsoft.com/office/drawing/2014/main" val="2948003256"/>
                  </a:ext>
                </a:extLst>
              </a:tr>
              <a:tr h="151854">
                <a:tc>
                  <a:txBody>
                    <a:bodyPr/>
                    <a:lstStyle/>
                    <a:p>
                      <a:pPr>
                        <a:spcAft>
                          <a:spcPts val="0"/>
                        </a:spcAft>
                      </a:pPr>
                      <a:r>
                        <a:rPr lang="es-E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De Hospitalización</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endParaRPr lang="es-ES" sz="1200">
                        <a:effectLst/>
                        <a:latin typeface="Trebuchet MS" panose="020B0603020202020204" pitchFamily="34"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endParaRPr lang="es-ES" sz="1200">
                        <a:effectLst/>
                        <a:latin typeface="Trebuchet MS" panose="020B0603020202020204" pitchFamily="34"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endParaRPr lang="es-ES" sz="1200">
                        <a:effectLst/>
                        <a:latin typeface="Trebuchet MS" panose="020B0603020202020204" pitchFamily="34"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endParaRPr lang="es-ES" sz="1200">
                        <a:effectLst/>
                        <a:latin typeface="Trebuchet MS" panose="020B0603020202020204" pitchFamily="34"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spcAft>
                          <a:spcPts val="0"/>
                        </a:spcAft>
                      </a:pPr>
                      <a:r>
                        <a:rPr lang="es-E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spcAft>
                          <a:spcPts val="0"/>
                        </a:spcAft>
                      </a:pPr>
                      <a:r>
                        <a:rPr lang="es-E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extLst>
                  <a:ext uri="{0D108BD9-81ED-4DB2-BD59-A6C34878D82A}">
                    <a16:rowId xmlns:a16="http://schemas.microsoft.com/office/drawing/2014/main" val="3440798139"/>
                  </a:ext>
                </a:extLst>
              </a:tr>
              <a:tr h="151854">
                <a:tc>
                  <a:txBody>
                    <a:bodyPr/>
                    <a:lstStyle/>
                    <a:p>
                      <a:pPr>
                        <a:spcAft>
                          <a:spcPts val="0"/>
                        </a:spcAft>
                      </a:pPr>
                      <a:r>
                        <a:rPr lang="es-E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De Farmacia</a:t>
                      </a:r>
                      <a:endParaRPr lang="es-ES" sz="1200" dirty="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endParaRPr lang="es-ES" sz="1200">
                        <a:effectLst/>
                        <a:latin typeface="Trebuchet MS" panose="020B0603020202020204" pitchFamily="34"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spcAft>
                          <a:spcPts val="0"/>
                        </a:spcAft>
                      </a:pPr>
                      <a:r>
                        <a:rPr lang="es-E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endParaRPr lang="es-ES" sz="1200">
                        <a:effectLst/>
                        <a:latin typeface="Trebuchet MS" panose="020B0603020202020204" pitchFamily="34"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endParaRPr lang="es-ES" sz="1200">
                        <a:effectLst/>
                        <a:latin typeface="Trebuchet MS" panose="020B0603020202020204" pitchFamily="34"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spcAft>
                          <a:spcPts val="0"/>
                        </a:spcAft>
                      </a:pPr>
                      <a:r>
                        <a:rPr lang="es-E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spcAft>
                          <a:spcPts val="0"/>
                        </a:spcAft>
                      </a:pPr>
                      <a:r>
                        <a:rPr lang="es-E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extLst>
                  <a:ext uri="{0D108BD9-81ED-4DB2-BD59-A6C34878D82A}">
                    <a16:rowId xmlns:a16="http://schemas.microsoft.com/office/drawing/2014/main" val="467182086"/>
                  </a:ext>
                </a:extLst>
              </a:tr>
              <a:tr h="151854">
                <a:tc>
                  <a:txBody>
                    <a:bodyPr/>
                    <a:lstStyle/>
                    <a:p>
                      <a:pPr>
                        <a:spcAft>
                          <a:spcPts val="0"/>
                        </a:spcAft>
                      </a:pPr>
                      <a:r>
                        <a:rPr lang="es-E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De Odontología</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endParaRPr lang="es-ES" sz="1200">
                        <a:effectLst/>
                        <a:latin typeface="Trebuchet MS" panose="020B0603020202020204" pitchFamily="34"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spcAft>
                          <a:spcPts val="0"/>
                        </a:spcAft>
                      </a:pPr>
                      <a:r>
                        <a:rPr lang="es-E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endParaRPr lang="es-ES" sz="1200">
                        <a:effectLst/>
                        <a:latin typeface="Trebuchet MS" panose="020B0603020202020204" pitchFamily="34"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endParaRPr lang="es-ES" sz="1200">
                        <a:effectLst/>
                        <a:latin typeface="Trebuchet MS" panose="020B0603020202020204" pitchFamily="34"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spcAft>
                          <a:spcPts val="0"/>
                        </a:spcAft>
                      </a:pPr>
                      <a:r>
                        <a:rPr lang="es-E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spcAft>
                          <a:spcPts val="0"/>
                        </a:spcAft>
                      </a:pPr>
                      <a:r>
                        <a:rPr lang="es-E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22</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extLst>
                  <a:ext uri="{0D108BD9-81ED-4DB2-BD59-A6C34878D82A}">
                    <a16:rowId xmlns:a16="http://schemas.microsoft.com/office/drawing/2014/main" val="598779492"/>
                  </a:ext>
                </a:extLst>
              </a:tr>
              <a:tr h="151854">
                <a:tc>
                  <a:txBody>
                    <a:bodyPr/>
                    <a:lstStyle/>
                    <a:p>
                      <a:pPr>
                        <a:spcAft>
                          <a:spcPts val="0"/>
                        </a:spcAft>
                      </a:pPr>
                      <a:r>
                        <a:rPr lang="es-E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De Rayos X</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endParaRPr lang="es-ES" sz="1200">
                        <a:effectLst/>
                        <a:latin typeface="Trebuchet MS" panose="020B0603020202020204" pitchFamily="34"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endParaRPr lang="es-ES" sz="1200">
                        <a:effectLst/>
                        <a:latin typeface="Trebuchet MS" panose="020B0603020202020204" pitchFamily="34"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endParaRPr lang="es-ES" sz="1200">
                        <a:effectLst/>
                        <a:latin typeface="Trebuchet MS" panose="020B0603020202020204" pitchFamily="34"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endParaRPr lang="es-ES" sz="1200">
                        <a:effectLst/>
                        <a:latin typeface="Trebuchet MS" panose="020B0603020202020204" pitchFamily="34"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spcAft>
                          <a:spcPts val="0"/>
                        </a:spcAft>
                      </a:pPr>
                      <a:r>
                        <a:rPr lang="es-E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spcAft>
                          <a:spcPts val="0"/>
                        </a:spcAft>
                      </a:pPr>
                      <a:r>
                        <a:rPr lang="es-E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extLst>
                  <a:ext uri="{0D108BD9-81ED-4DB2-BD59-A6C34878D82A}">
                    <a16:rowId xmlns:a16="http://schemas.microsoft.com/office/drawing/2014/main" val="2365198585"/>
                  </a:ext>
                </a:extLst>
              </a:tr>
              <a:tr h="151854">
                <a:tc>
                  <a:txBody>
                    <a:bodyPr/>
                    <a:lstStyle/>
                    <a:p>
                      <a:pPr>
                        <a:spcAft>
                          <a:spcPts val="0"/>
                        </a:spcAft>
                      </a:pPr>
                      <a:r>
                        <a:rPr lang="es-E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De acciones de P y P  </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endParaRPr lang="es-ES" sz="1200">
                        <a:effectLst/>
                        <a:latin typeface="Trebuchet MS" panose="020B0603020202020204" pitchFamily="34"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endParaRPr lang="es-ES" sz="1200">
                        <a:effectLst/>
                        <a:latin typeface="Trebuchet MS" panose="020B0603020202020204" pitchFamily="34"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endParaRPr lang="es-ES" sz="1200">
                        <a:effectLst/>
                        <a:latin typeface="Trebuchet MS" panose="020B0603020202020204" pitchFamily="34"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endParaRPr lang="es-ES" sz="1200">
                        <a:effectLst/>
                        <a:latin typeface="Trebuchet MS" panose="020B0603020202020204" pitchFamily="34"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spcAft>
                          <a:spcPts val="0"/>
                        </a:spcAft>
                      </a:pPr>
                      <a:r>
                        <a:rPr lang="es-E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17</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spcAft>
                          <a:spcPts val="0"/>
                        </a:spcAft>
                      </a:pPr>
                      <a:r>
                        <a:rPr lang="es-E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17</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extLst>
                  <a:ext uri="{0D108BD9-81ED-4DB2-BD59-A6C34878D82A}">
                    <a16:rowId xmlns:a16="http://schemas.microsoft.com/office/drawing/2014/main" val="333640216"/>
                  </a:ext>
                </a:extLst>
              </a:tr>
              <a:tr h="151854">
                <a:tc>
                  <a:txBody>
                    <a:bodyPr/>
                    <a:lstStyle/>
                    <a:p>
                      <a:pPr>
                        <a:spcAft>
                          <a:spcPts val="0"/>
                        </a:spcAft>
                      </a:pPr>
                      <a:r>
                        <a:rPr lang="es-E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De Laboratorio</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endParaRPr lang="es-ES" sz="1200">
                        <a:effectLst/>
                        <a:latin typeface="Trebuchet MS" panose="020B0603020202020204" pitchFamily="34"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endParaRPr lang="es-ES" sz="1200">
                        <a:effectLst/>
                        <a:latin typeface="Trebuchet MS" panose="020B0603020202020204" pitchFamily="34"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endParaRPr lang="es-ES" sz="1200">
                        <a:effectLst/>
                        <a:latin typeface="Trebuchet MS" panose="020B0603020202020204" pitchFamily="34"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endParaRPr lang="es-ES" sz="1200">
                        <a:effectLst/>
                        <a:latin typeface="Trebuchet MS" panose="020B0603020202020204" pitchFamily="34"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spcAft>
                          <a:spcPts val="0"/>
                        </a:spcAft>
                      </a:pPr>
                      <a:r>
                        <a:rPr lang="es-E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spcAft>
                          <a:spcPts val="0"/>
                        </a:spcAft>
                      </a:pPr>
                      <a:r>
                        <a:rPr lang="es-E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extLst>
                  <a:ext uri="{0D108BD9-81ED-4DB2-BD59-A6C34878D82A}">
                    <a16:rowId xmlns:a16="http://schemas.microsoft.com/office/drawing/2014/main" val="1612991630"/>
                  </a:ext>
                </a:extLst>
              </a:tr>
              <a:tr h="151854">
                <a:tc>
                  <a:txBody>
                    <a:bodyPr/>
                    <a:lstStyle/>
                    <a:p>
                      <a:pPr>
                        <a:spcAft>
                          <a:spcPts val="0"/>
                        </a:spcAft>
                      </a:pPr>
                      <a:r>
                        <a:rPr lang="es-E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De Archivo </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endParaRPr lang="es-ES" sz="1200">
                        <a:effectLst/>
                        <a:latin typeface="Trebuchet MS" panose="020B0603020202020204" pitchFamily="34"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spcAft>
                          <a:spcPts val="0"/>
                        </a:spcAft>
                      </a:pPr>
                      <a:r>
                        <a:rPr lang="es-E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endParaRPr lang="es-ES" sz="1200">
                        <a:effectLst/>
                        <a:latin typeface="Trebuchet MS" panose="020B0603020202020204" pitchFamily="34"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endParaRPr lang="es-ES" sz="1200">
                        <a:effectLst/>
                        <a:latin typeface="Trebuchet MS" panose="020B0603020202020204" pitchFamily="34"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endParaRPr lang="es-ES" sz="1200">
                        <a:effectLst/>
                        <a:latin typeface="Trebuchet MS" panose="020B0603020202020204" pitchFamily="34"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spcAft>
                          <a:spcPts val="0"/>
                        </a:spcAft>
                      </a:pPr>
                      <a:r>
                        <a:rPr lang="es-E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extLst>
                  <a:ext uri="{0D108BD9-81ED-4DB2-BD59-A6C34878D82A}">
                    <a16:rowId xmlns:a16="http://schemas.microsoft.com/office/drawing/2014/main" val="2436716412"/>
                  </a:ext>
                </a:extLst>
              </a:tr>
              <a:tr h="151854">
                <a:tc>
                  <a:txBody>
                    <a:bodyPr/>
                    <a:lstStyle/>
                    <a:p>
                      <a:pPr>
                        <a:spcAft>
                          <a:spcPts val="0"/>
                        </a:spcAft>
                      </a:pPr>
                      <a:r>
                        <a:rPr lang="es-E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De área Administrativa Atención al Usuario</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endParaRPr lang="es-ES" sz="1200">
                        <a:effectLst/>
                        <a:latin typeface="Trebuchet MS" panose="020B0603020202020204" pitchFamily="34"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spcAft>
                          <a:spcPts val="0"/>
                        </a:spcAft>
                      </a:pPr>
                      <a:r>
                        <a:rPr lang="es-E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endParaRPr lang="es-ES" sz="1200">
                        <a:effectLst/>
                        <a:latin typeface="Trebuchet MS" panose="020B0603020202020204" pitchFamily="34"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endParaRPr lang="es-ES" sz="1200">
                        <a:effectLst/>
                        <a:latin typeface="Trebuchet MS" panose="020B0603020202020204" pitchFamily="34"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endParaRPr lang="es-ES" sz="1200">
                        <a:effectLst/>
                        <a:latin typeface="Trebuchet MS" panose="020B0603020202020204" pitchFamily="34"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spcAft>
                          <a:spcPts val="0"/>
                        </a:spcAft>
                      </a:pPr>
                      <a:r>
                        <a:rPr lang="es-E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extLst>
                  <a:ext uri="{0D108BD9-81ED-4DB2-BD59-A6C34878D82A}">
                    <a16:rowId xmlns:a16="http://schemas.microsoft.com/office/drawing/2014/main" val="1566074930"/>
                  </a:ext>
                </a:extLst>
              </a:tr>
              <a:tr h="167039">
                <a:tc>
                  <a:txBody>
                    <a:bodyPr/>
                    <a:lstStyle/>
                    <a:p>
                      <a:pPr algn="ctr">
                        <a:spcAft>
                          <a:spcPts val="0"/>
                        </a:spcAft>
                      </a:pPr>
                      <a:r>
                        <a:rPr lang="es-E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GRAN TOTAL 2o SEMESTRE 2025</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28575" cap="flat" cmpd="dbl" algn="ctr">
                      <a:solidFill>
                        <a:srgbClr val="339933"/>
                      </a:solidFill>
                      <a:prstDash val="solid"/>
                      <a:round/>
                      <a:headEnd type="none" w="med" len="med"/>
                      <a:tailEnd type="none" w="med" len="med"/>
                    </a:lnB>
                  </a:tcPr>
                </a:tc>
                <a:tc>
                  <a:txBody>
                    <a:bodyPr/>
                    <a:lstStyle/>
                    <a:p>
                      <a:pPr algn="ctr">
                        <a:spcAft>
                          <a:spcPts val="0"/>
                        </a:spcAft>
                      </a:pPr>
                      <a:r>
                        <a:rPr lang="es-E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28575" cap="flat" cmpd="dbl" algn="ctr">
                      <a:solidFill>
                        <a:srgbClr val="339933"/>
                      </a:solidFill>
                      <a:prstDash val="solid"/>
                      <a:round/>
                      <a:headEnd type="none" w="med" len="med"/>
                      <a:tailEnd type="none" w="med" len="med"/>
                    </a:lnB>
                  </a:tcPr>
                </a:tc>
                <a:tc>
                  <a:txBody>
                    <a:bodyPr/>
                    <a:lstStyle/>
                    <a:p>
                      <a:pPr algn="ctr">
                        <a:spcAft>
                          <a:spcPts val="0"/>
                        </a:spcAft>
                      </a:pPr>
                      <a:r>
                        <a:rPr lang="es-E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18</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28575" cap="flat" cmpd="dbl" algn="ctr">
                      <a:solidFill>
                        <a:srgbClr val="339933"/>
                      </a:solidFill>
                      <a:prstDash val="solid"/>
                      <a:round/>
                      <a:headEnd type="none" w="med" len="med"/>
                      <a:tailEnd type="none" w="med" len="med"/>
                    </a:lnB>
                  </a:tcPr>
                </a:tc>
                <a:tc>
                  <a:txBody>
                    <a:bodyPr/>
                    <a:lstStyle/>
                    <a:p>
                      <a:pPr algn="ctr">
                        <a:spcAft>
                          <a:spcPts val="0"/>
                        </a:spcAft>
                      </a:pPr>
                      <a:r>
                        <a:rPr lang="es-E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28575" cap="flat" cmpd="dbl" algn="ctr">
                      <a:solidFill>
                        <a:srgbClr val="339933"/>
                      </a:solidFill>
                      <a:prstDash val="solid"/>
                      <a:round/>
                      <a:headEnd type="none" w="med" len="med"/>
                      <a:tailEnd type="none" w="med" len="med"/>
                    </a:lnB>
                  </a:tcPr>
                </a:tc>
                <a:tc>
                  <a:txBody>
                    <a:bodyPr/>
                    <a:lstStyle/>
                    <a:p>
                      <a:pPr algn="ctr">
                        <a:spcAft>
                          <a:spcPts val="0"/>
                        </a:spcAft>
                      </a:pPr>
                      <a:r>
                        <a:rPr lang="es-E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28575" cap="flat" cmpd="dbl" algn="ctr">
                      <a:solidFill>
                        <a:srgbClr val="339933"/>
                      </a:solidFill>
                      <a:prstDash val="solid"/>
                      <a:round/>
                      <a:headEnd type="none" w="med" len="med"/>
                      <a:tailEnd type="none" w="med" len="med"/>
                    </a:lnB>
                  </a:tcPr>
                </a:tc>
                <a:tc>
                  <a:txBody>
                    <a:bodyPr/>
                    <a:lstStyle/>
                    <a:p>
                      <a:pPr algn="ctr">
                        <a:spcAft>
                          <a:spcPts val="0"/>
                        </a:spcAft>
                      </a:pPr>
                      <a:r>
                        <a:rPr lang="es-E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84</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28575" cap="flat" cmpd="dbl" algn="ctr">
                      <a:solidFill>
                        <a:srgbClr val="339933"/>
                      </a:solidFill>
                      <a:prstDash val="solid"/>
                      <a:round/>
                      <a:headEnd type="none" w="med" len="med"/>
                      <a:tailEnd type="none" w="med" len="med"/>
                    </a:lnB>
                  </a:tcPr>
                </a:tc>
                <a:tc>
                  <a:txBody>
                    <a:bodyPr/>
                    <a:lstStyle/>
                    <a:p>
                      <a:pPr algn="ctr">
                        <a:spcAft>
                          <a:spcPts val="0"/>
                        </a:spcAft>
                      </a:pPr>
                      <a:r>
                        <a:rPr lang="es-E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103</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28575" cap="flat" cmpd="dbl" algn="ctr">
                      <a:solidFill>
                        <a:srgbClr val="339933"/>
                      </a:solidFill>
                      <a:prstDash val="solid"/>
                      <a:round/>
                      <a:headEnd type="none" w="med" len="med"/>
                      <a:tailEnd type="none" w="med" len="med"/>
                    </a:lnB>
                  </a:tcPr>
                </a:tc>
                <a:extLst>
                  <a:ext uri="{0D108BD9-81ED-4DB2-BD59-A6C34878D82A}">
                    <a16:rowId xmlns:a16="http://schemas.microsoft.com/office/drawing/2014/main" val="3746620300"/>
                  </a:ext>
                </a:extLst>
              </a:tr>
              <a:tr h="167039">
                <a:tc>
                  <a:txBody>
                    <a:bodyPr/>
                    <a:lstStyle/>
                    <a:p>
                      <a:pPr algn="ctr">
                        <a:spcAft>
                          <a:spcPts val="0"/>
                        </a:spcAft>
                      </a:pPr>
                      <a:r>
                        <a:rPr lang="es-E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Porcentajes 2o semestre 2025</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28575" cap="flat" cmpd="dbl" algn="ctr">
                      <a:solidFill>
                        <a:srgbClr val="339933"/>
                      </a:solidFill>
                      <a:prstDash val="solid"/>
                      <a:round/>
                      <a:headEnd type="none" w="med" len="med"/>
                      <a:tailEnd type="none" w="med" len="med"/>
                    </a:lnT>
                    <a:lnB w="28575" cap="flat" cmpd="dbl" algn="ctr">
                      <a:solidFill>
                        <a:srgbClr val="339933"/>
                      </a:solidFill>
                      <a:prstDash val="solid"/>
                      <a:round/>
                      <a:headEnd type="none" w="med" len="med"/>
                      <a:tailEnd type="none" w="med" len="med"/>
                    </a:lnB>
                  </a:tcPr>
                </a:tc>
                <a:tc>
                  <a:txBody>
                    <a:bodyPr/>
                    <a:lstStyle/>
                    <a:p>
                      <a:pPr algn="ctr">
                        <a:spcAft>
                          <a:spcPts val="0"/>
                        </a:spcAft>
                      </a:pPr>
                      <a:r>
                        <a:rPr lang="es-E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28575" cap="flat" cmpd="dbl" algn="ctr">
                      <a:solidFill>
                        <a:srgbClr val="339933"/>
                      </a:solidFill>
                      <a:prstDash val="solid"/>
                      <a:round/>
                      <a:headEnd type="none" w="med" len="med"/>
                      <a:tailEnd type="none" w="med" len="med"/>
                    </a:lnT>
                    <a:lnB w="28575" cap="flat" cmpd="dbl" algn="ctr">
                      <a:solidFill>
                        <a:srgbClr val="339933"/>
                      </a:solidFill>
                      <a:prstDash val="solid"/>
                      <a:round/>
                      <a:headEnd type="none" w="med" len="med"/>
                      <a:tailEnd type="none" w="med" len="med"/>
                    </a:lnB>
                  </a:tcPr>
                </a:tc>
                <a:tc>
                  <a:txBody>
                    <a:bodyPr/>
                    <a:lstStyle/>
                    <a:p>
                      <a:pPr algn="ctr">
                        <a:spcAft>
                          <a:spcPts val="0"/>
                        </a:spcAft>
                      </a:pPr>
                      <a:r>
                        <a:rPr lang="es-E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17%</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28575" cap="flat" cmpd="dbl" algn="ctr">
                      <a:solidFill>
                        <a:srgbClr val="339933"/>
                      </a:solidFill>
                      <a:prstDash val="solid"/>
                      <a:round/>
                      <a:headEnd type="none" w="med" len="med"/>
                      <a:tailEnd type="none" w="med" len="med"/>
                    </a:lnT>
                    <a:lnB w="28575" cap="flat" cmpd="dbl" algn="ctr">
                      <a:solidFill>
                        <a:srgbClr val="339933"/>
                      </a:solidFill>
                      <a:prstDash val="solid"/>
                      <a:round/>
                      <a:headEnd type="none" w="med" len="med"/>
                      <a:tailEnd type="none" w="med" len="med"/>
                    </a:lnB>
                  </a:tcPr>
                </a:tc>
                <a:tc>
                  <a:txBody>
                    <a:bodyPr/>
                    <a:lstStyle/>
                    <a:p>
                      <a:pPr algn="ctr">
                        <a:spcAft>
                          <a:spcPts val="0"/>
                        </a:spcAft>
                      </a:pPr>
                      <a:r>
                        <a:rPr lang="es-E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28575" cap="flat" cmpd="dbl" algn="ctr">
                      <a:solidFill>
                        <a:srgbClr val="339933"/>
                      </a:solidFill>
                      <a:prstDash val="solid"/>
                      <a:round/>
                      <a:headEnd type="none" w="med" len="med"/>
                      <a:tailEnd type="none" w="med" len="med"/>
                    </a:lnT>
                    <a:lnB w="28575" cap="flat" cmpd="dbl" algn="ctr">
                      <a:solidFill>
                        <a:srgbClr val="339933"/>
                      </a:solidFill>
                      <a:prstDash val="solid"/>
                      <a:round/>
                      <a:headEnd type="none" w="med" len="med"/>
                      <a:tailEnd type="none" w="med" len="med"/>
                    </a:lnB>
                  </a:tcPr>
                </a:tc>
                <a:tc>
                  <a:txBody>
                    <a:bodyPr/>
                    <a:lstStyle/>
                    <a:p>
                      <a:pPr algn="ctr">
                        <a:spcAft>
                          <a:spcPts val="0"/>
                        </a:spcAft>
                      </a:pPr>
                      <a:r>
                        <a:rPr lang="es-E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28575" cap="flat" cmpd="dbl" algn="ctr">
                      <a:solidFill>
                        <a:srgbClr val="339933"/>
                      </a:solidFill>
                      <a:prstDash val="solid"/>
                      <a:round/>
                      <a:headEnd type="none" w="med" len="med"/>
                      <a:tailEnd type="none" w="med" len="med"/>
                    </a:lnT>
                    <a:lnB w="28575" cap="flat" cmpd="dbl" algn="ctr">
                      <a:solidFill>
                        <a:srgbClr val="339933"/>
                      </a:solidFill>
                      <a:prstDash val="solid"/>
                      <a:round/>
                      <a:headEnd type="none" w="med" len="med"/>
                      <a:tailEnd type="none" w="med" len="med"/>
                    </a:lnB>
                  </a:tcPr>
                </a:tc>
                <a:tc>
                  <a:txBody>
                    <a:bodyPr/>
                    <a:lstStyle/>
                    <a:p>
                      <a:pPr algn="ctr">
                        <a:spcAft>
                          <a:spcPts val="0"/>
                        </a:spcAft>
                      </a:pPr>
                      <a:r>
                        <a:rPr lang="es-E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82%</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28575" cap="flat" cmpd="dbl" algn="ctr">
                      <a:solidFill>
                        <a:srgbClr val="339933"/>
                      </a:solidFill>
                      <a:prstDash val="solid"/>
                      <a:round/>
                      <a:headEnd type="none" w="med" len="med"/>
                      <a:tailEnd type="none" w="med" len="med"/>
                    </a:lnT>
                    <a:lnB w="28575" cap="flat" cmpd="dbl" algn="ctr">
                      <a:solidFill>
                        <a:srgbClr val="339933"/>
                      </a:solidFill>
                      <a:prstDash val="solid"/>
                      <a:round/>
                      <a:headEnd type="none" w="med" len="med"/>
                      <a:tailEnd type="none" w="med" len="med"/>
                    </a:lnB>
                  </a:tcPr>
                </a:tc>
                <a:tc>
                  <a:txBody>
                    <a:bodyPr/>
                    <a:lstStyle/>
                    <a:p>
                      <a:pPr algn="ctr">
                        <a:spcAft>
                          <a:spcPts val="0"/>
                        </a:spcAft>
                      </a:pPr>
                      <a:r>
                        <a:rPr lang="es-E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100%</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28575" cap="flat" cmpd="dbl" algn="ctr">
                      <a:solidFill>
                        <a:srgbClr val="339933"/>
                      </a:solidFill>
                      <a:prstDash val="solid"/>
                      <a:round/>
                      <a:headEnd type="none" w="med" len="med"/>
                      <a:tailEnd type="none" w="med" len="med"/>
                    </a:lnT>
                    <a:lnB w="28575" cap="flat" cmpd="dbl" algn="ctr">
                      <a:solidFill>
                        <a:srgbClr val="339933"/>
                      </a:solidFill>
                      <a:prstDash val="solid"/>
                      <a:round/>
                      <a:headEnd type="none" w="med" len="med"/>
                      <a:tailEnd type="none" w="med" len="med"/>
                    </a:lnB>
                  </a:tcPr>
                </a:tc>
                <a:extLst>
                  <a:ext uri="{0D108BD9-81ED-4DB2-BD59-A6C34878D82A}">
                    <a16:rowId xmlns:a16="http://schemas.microsoft.com/office/drawing/2014/main" val="2725538302"/>
                  </a:ext>
                </a:extLst>
              </a:tr>
              <a:tr h="167039">
                <a:tc>
                  <a:txBody>
                    <a:bodyPr/>
                    <a:lstStyle/>
                    <a:p>
                      <a:pPr algn="ctr">
                        <a:spcAft>
                          <a:spcPts val="0"/>
                        </a:spcAft>
                      </a:pPr>
                      <a:r>
                        <a:rPr lang="es-E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GRAN TOTAL 1o SEMESTRE 2025</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28575" cap="flat" cmpd="dbl" algn="ctr">
                      <a:solidFill>
                        <a:srgbClr val="339933"/>
                      </a:solidFill>
                      <a:prstDash val="solid"/>
                      <a:round/>
                      <a:headEnd type="none" w="med" len="med"/>
                      <a:tailEnd type="none" w="med" len="med"/>
                    </a:lnT>
                    <a:lnB w="28575" cap="flat" cmpd="dbl" algn="ctr">
                      <a:solidFill>
                        <a:srgbClr val="339933"/>
                      </a:solidFill>
                      <a:prstDash val="solid"/>
                      <a:round/>
                      <a:headEnd type="none" w="med" len="med"/>
                      <a:tailEnd type="none" w="med" len="med"/>
                    </a:lnB>
                  </a:tcPr>
                </a:tc>
                <a:tc>
                  <a:txBody>
                    <a:bodyPr/>
                    <a:lstStyle/>
                    <a:p>
                      <a:pPr algn="ctr">
                        <a:spcAft>
                          <a:spcPts val="0"/>
                        </a:spcAft>
                      </a:pPr>
                      <a:r>
                        <a:rPr lang="es-E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28575" cap="flat" cmpd="dbl" algn="ctr">
                      <a:solidFill>
                        <a:srgbClr val="339933"/>
                      </a:solidFill>
                      <a:prstDash val="solid"/>
                      <a:round/>
                      <a:headEnd type="none" w="med" len="med"/>
                      <a:tailEnd type="none" w="med" len="med"/>
                    </a:lnT>
                    <a:lnB w="28575" cap="flat" cmpd="dbl" algn="ctr">
                      <a:solidFill>
                        <a:srgbClr val="339933"/>
                      </a:solidFill>
                      <a:prstDash val="solid"/>
                      <a:round/>
                      <a:headEnd type="none" w="med" len="med"/>
                      <a:tailEnd type="none" w="med" len="med"/>
                    </a:lnB>
                  </a:tcPr>
                </a:tc>
                <a:tc>
                  <a:txBody>
                    <a:bodyPr/>
                    <a:lstStyle/>
                    <a:p>
                      <a:pPr algn="ctr">
                        <a:spcAft>
                          <a:spcPts val="0"/>
                        </a:spcAft>
                      </a:pPr>
                      <a:r>
                        <a:rPr lang="es-E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15</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28575" cap="flat" cmpd="dbl" algn="ctr">
                      <a:solidFill>
                        <a:srgbClr val="339933"/>
                      </a:solidFill>
                      <a:prstDash val="solid"/>
                      <a:round/>
                      <a:headEnd type="none" w="med" len="med"/>
                      <a:tailEnd type="none" w="med" len="med"/>
                    </a:lnT>
                    <a:lnB w="28575" cap="flat" cmpd="dbl" algn="ctr">
                      <a:solidFill>
                        <a:srgbClr val="339933"/>
                      </a:solidFill>
                      <a:prstDash val="solid"/>
                      <a:round/>
                      <a:headEnd type="none" w="med" len="med"/>
                      <a:tailEnd type="none" w="med" len="med"/>
                    </a:lnB>
                  </a:tcPr>
                </a:tc>
                <a:tc>
                  <a:txBody>
                    <a:bodyPr/>
                    <a:lstStyle/>
                    <a:p>
                      <a:pPr algn="ctr">
                        <a:spcAft>
                          <a:spcPts val="0"/>
                        </a:spcAft>
                      </a:pPr>
                      <a:r>
                        <a:rPr lang="es-E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28575" cap="flat" cmpd="dbl" algn="ctr">
                      <a:solidFill>
                        <a:srgbClr val="339933"/>
                      </a:solidFill>
                      <a:prstDash val="solid"/>
                      <a:round/>
                      <a:headEnd type="none" w="med" len="med"/>
                      <a:tailEnd type="none" w="med" len="med"/>
                    </a:lnT>
                    <a:lnB w="28575" cap="flat" cmpd="dbl" algn="ctr">
                      <a:solidFill>
                        <a:srgbClr val="339933"/>
                      </a:solidFill>
                      <a:prstDash val="solid"/>
                      <a:round/>
                      <a:headEnd type="none" w="med" len="med"/>
                      <a:tailEnd type="none" w="med" len="med"/>
                    </a:lnB>
                  </a:tcPr>
                </a:tc>
                <a:tc>
                  <a:txBody>
                    <a:bodyPr/>
                    <a:lstStyle/>
                    <a:p>
                      <a:pPr algn="ctr">
                        <a:spcAft>
                          <a:spcPts val="0"/>
                        </a:spcAft>
                      </a:pPr>
                      <a:r>
                        <a:rPr lang="es-E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28575" cap="flat" cmpd="dbl" algn="ctr">
                      <a:solidFill>
                        <a:srgbClr val="339933"/>
                      </a:solidFill>
                      <a:prstDash val="solid"/>
                      <a:round/>
                      <a:headEnd type="none" w="med" len="med"/>
                      <a:tailEnd type="none" w="med" len="med"/>
                    </a:lnT>
                    <a:lnB w="28575" cap="flat" cmpd="dbl" algn="ctr">
                      <a:solidFill>
                        <a:srgbClr val="339933"/>
                      </a:solidFill>
                      <a:prstDash val="solid"/>
                      <a:round/>
                      <a:headEnd type="none" w="med" len="med"/>
                      <a:tailEnd type="none" w="med" len="med"/>
                    </a:lnB>
                  </a:tcPr>
                </a:tc>
                <a:tc>
                  <a:txBody>
                    <a:bodyPr/>
                    <a:lstStyle/>
                    <a:p>
                      <a:pPr algn="ctr">
                        <a:spcAft>
                          <a:spcPts val="0"/>
                        </a:spcAft>
                      </a:pPr>
                      <a:r>
                        <a:rPr lang="es-E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28575" cap="flat" cmpd="dbl" algn="ctr">
                      <a:solidFill>
                        <a:srgbClr val="339933"/>
                      </a:solidFill>
                      <a:prstDash val="solid"/>
                      <a:round/>
                      <a:headEnd type="none" w="med" len="med"/>
                      <a:tailEnd type="none" w="med" len="med"/>
                    </a:lnT>
                    <a:lnB w="28575" cap="flat" cmpd="dbl" algn="ctr">
                      <a:solidFill>
                        <a:srgbClr val="339933"/>
                      </a:solidFill>
                      <a:prstDash val="solid"/>
                      <a:round/>
                      <a:headEnd type="none" w="med" len="med"/>
                      <a:tailEnd type="none" w="med" len="med"/>
                    </a:lnB>
                  </a:tcPr>
                </a:tc>
                <a:tc>
                  <a:txBody>
                    <a:bodyPr/>
                    <a:lstStyle/>
                    <a:p>
                      <a:pPr algn="ctr">
                        <a:spcAft>
                          <a:spcPts val="0"/>
                        </a:spcAft>
                      </a:pPr>
                      <a:r>
                        <a:rPr lang="es-E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22</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28575" cap="flat" cmpd="dbl" algn="ctr">
                      <a:solidFill>
                        <a:srgbClr val="339933"/>
                      </a:solidFill>
                      <a:prstDash val="solid"/>
                      <a:round/>
                      <a:headEnd type="none" w="med" len="med"/>
                      <a:tailEnd type="none" w="med" len="med"/>
                    </a:lnT>
                    <a:lnB w="28575" cap="flat" cmpd="dbl" algn="ctr">
                      <a:solidFill>
                        <a:srgbClr val="339933"/>
                      </a:solidFill>
                      <a:prstDash val="solid"/>
                      <a:round/>
                      <a:headEnd type="none" w="med" len="med"/>
                      <a:tailEnd type="none" w="med" len="med"/>
                    </a:lnB>
                  </a:tcPr>
                </a:tc>
                <a:extLst>
                  <a:ext uri="{0D108BD9-81ED-4DB2-BD59-A6C34878D82A}">
                    <a16:rowId xmlns:a16="http://schemas.microsoft.com/office/drawing/2014/main" val="4149185552"/>
                  </a:ext>
                </a:extLst>
              </a:tr>
              <a:tr h="167039">
                <a:tc>
                  <a:txBody>
                    <a:bodyPr/>
                    <a:lstStyle/>
                    <a:p>
                      <a:pPr algn="ctr">
                        <a:spcAft>
                          <a:spcPts val="0"/>
                        </a:spcAft>
                      </a:pPr>
                      <a:r>
                        <a:rPr lang="es-E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Porcentajes 1o semestre 2025</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28575" cap="flat" cmpd="dbl" algn="ctr">
                      <a:solidFill>
                        <a:srgbClr val="339933"/>
                      </a:solidFill>
                      <a:prstDash val="solid"/>
                      <a:round/>
                      <a:headEnd type="none" w="med" len="med"/>
                      <a:tailEnd type="none" w="med" len="med"/>
                    </a:lnT>
                    <a:lnB w="28575" cap="flat" cmpd="dbl" algn="ctr">
                      <a:solidFill>
                        <a:srgbClr val="339933"/>
                      </a:solidFill>
                      <a:prstDash val="solid"/>
                      <a:round/>
                      <a:headEnd type="none" w="med" len="med"/>
                      <a:tailEnd type="none" w="med" len="med"/>
                    </a:lnB>
                  </a:tcPr>
                </a:tc>
                <a:tc>
                  <a:txBody>
                    <a:bodyPr/>
                    <a:lstStyle/>
                    <a:p>
                      <a:pPr algn="ctr">
                        <a:spcAft>
                          <a:spcPts val="0"/>
                        </a:spcAft>
                      </a:pPr>
                      <a:r>
                        <a:rPr lang="es-E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28575" cap="flat" cmpd="dbl" algn="ctr">
                      <a:solidFill>
                        <a:srgbClr val="339933"/>
                      </a:solidFill>
                      <a:prstDash val="solid"/>
                      <a:round/>
                      <a:headEnd type="none" w="med" len="med"/>
                      <a:tailEnd type="none" w="med" len="med"/>
                    </a:lnT>
                    <a:lnB w="28575" cap="flat" cmpd="dbl" algn="ctr">
                      <a:solidFill>
                        <a:srgbClr val="339933"/>
                      </a:solidFill>
                      <a:prstDash val="solid"/>
                      <a:round/>
                      <a:headEnd type="none" w="med" len="med"/>
                      <a:tailEnd type="none" w="med" len="med"/>
                    </a:lnB>
                  </a:tcPr>
                </a:tc>
                <a:tc>
                  <a:txBody>
                    <a:bodyPr/>
                    <a:lstStyle/>
                    <a:p>
                      <a:pPr algn="ctr">
                        <a:spcAft>
                          <a:spcPts val="0"/>
                        </a:spcAft>
                      </a:pPr>
                      <a:r>
                        <a:rPr lang="es-E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68%</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28575" cap="flat" cmpd="dbl" algn="ctr">
                      <a:solidFill>
                        <a:srgbClr val="339933"/>
                      </a:solidFill>
                      <a:prstDash val="solid"/>
                      <a:round/>
                      <a:headEnd type="none" w="med" len="med"/>
                      <a:tailEnd type="none" w="med" len="med"/>
                    </a:lnT>
                    <a:lnB w="28575" cap="flat" cmpd="dbl" algn="ctr">
                      <a:solidFill>
                        <a:srgbClr val="339933"/>
                      </a:solidFill>
                      <a:prstDash val="solid"/>
                      <a:round/>
                      <a:headEnd type="none" w="med" len="med"/>
                      <a:tailEnd type="none" w="med" len="med"/>
                    </a:lnB>
                  </a:tcPr>
                </a:tc>
                <a:tc>
                  <a:txBody>
                    <a:bodyPr/>
                    <a:lstStyle/>
                    <a:p>
                      <a:pPr algn="ctr">
                        <a:spcAft>
                          <a:spcPts val="0"/>
                        </a:spcAft>
                      </a:pPr>
                      <a:r>
                        <a:rPr lang="es-E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28575" cap="flat" cmpd="dbl" algn="ctr">
                      <a:solidFill>
                        <a:srgbClr val="339933"/>
                      </a:solidFill>
                      <a:prstDash val="solid"/>
                      <a:round/>
                      <a:headEnd type="none" w="med" len="med"/>
                      <a:tailEnd type="none" w="med" len="med"/>
                    </a:lnT>
                    <a:lnB w="28575" cap="flat" cmpd="dbl" algn="ctr">
                      <a:solidFill>
                        <a:srgbClr val="339933"/>
                      </a:solidFill>
                      <a:prstDash val="solid"/>
                      <a:round/>
                      <a:headEnd type="none" w="med" len="med"/>
                      <a:tailEnd type="none" w="med" len="med"/>
                    </a:lnB>
                  </a:tcPr>
                </a:tc>
                <a:tc>
                  <a:txBody>
                    <a:bodyPr/>
                    <a:lstStyle/>
                    <a:p>
                      <a:pPr algn="ctr">
                        <a:spcAft>
                          <a:spcPts val="0"/>
                        </a:spcAft>
                      </a:pPr>
                      <a:r>
                        <a:rPr lang="es-E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9.0%</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28575" cap="flat" cmpd="dbl" algn="ctr">
                      <a:solidFill>
                        <a:srgbClr val="339933"/>
                      </a:solidFill>
                      <a:prstDash val="solid"/>
                      <a:round/>
                      <a:headEnd type="none" w="med" len="med"/>
                      <a:tailEnd type="none" w="med" len="med"/>
                    </a:lnT>
                    <a:lnB w="28575" cap="flat" cmpd="dbl" algn="ctr">
                      <a:solidFill>
                        <a:srgbClr val="339933"/>
                      </a:solidFill>
                      <a:prstDash val="solid"/>
                      <a:round/>
                      <a:headEnd type="none" w="med" len="med"/>
                      <a:tailEnd type="none" w="med" len="med"/>
                    </a:lnB>
                  </a:tcPr>
                </a:tc>
                <a:tc>
                  <a:txBody>
                    <a:bodyPr/>
                    <a:lstStyle/>
                    <a:p>
                      <a:pPr algn="ctr">
                        <a:spcAft>
                          <a:spcPts val="0"/>
                        </a:spcAft>
                      </a:pPr>
                      <a:r>
                        <a:rPr lang="es-E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23%</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28575" cap="flat" cmpd="dbl" algn="ctr">
                      <a:solidFill>
                        <a:srgbClr val="339933"/>
                      </a:solidFill>
                      <a:prstDash val="solid"/>
                      <a:round/>
                      <a:headEnd type="none" w="med" len="med"/>
                      <a:tailEnd type="none" w="med" len="med"/>
                    </a:lnT>
                    <a:lnB w="28575" cap="flat" cmpd="dbl" algn="ctr">
                      <a:solidFill>
                        <a:srgbClr val="339933"/>
                      </a:solidFill>
                      <a:prstDash val="solid"/>
                      <a:round/>
                      <a:headEnd type="none" w="med" len="med"/>
                      <a:tailEnd type="none" w="med" len="med"/>
                    </a:lnB>
                  </a:tcPr>
                </a:tc>
                <a:tc>
                  <a:txBody>
                    <a:bodyPr/>
                    <a:lstStyle/>
                    <a:p>
                      <a:pPr algn="ctr">
                        <a:spcAft>
                          <a:spcPts val="0"/>
                        </a:spcAft>
                      </a:pPr>
                      <a:r>
                        <a:rPr lang="es-ES" sz="1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100%</a:t>
                      </a:r>
                      <a:endParaRPr lang="es-ES" sz="1200" dirty="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28575" cap="flat" cmpd="dbl" algn="ctr">
                      <a:solidFill>
                        <a:srgbClr val="339933"/>
                      </a:solidFill>
                      <a:prstDash val="solid"/>
                      <a:round/>
                      <a:headEnd type="none" w="med" len="med"/>
                      <a:tailEnd type="none" w="med" len="med"/>
                    </a:lnT>
                    <a:lnB w="28575" cap="flat" cmpd="dbl" algn="ctr">
                      <a:solidFill>
                        <a:srgbClr val="339933"/>
                      </a:solidFill>
                      <a:prstDash val="solid"/>
                      <a:round/>
                      <a:headEnd type="none" w="med" len="med"/>
                      <a:tailEnd type="none" w="med" len="med"/>
                    </a:lnB>
                  </a:tcPr>
                </a:tc>
                <a:extLst>
                  <a:ext uri="{0D108BD9-81ED-4DB2-BD59-A6C34878D82A}">
                    <a16:rowId xmlns:a16="http://schemas.microsoft.com/office/drawing/2014/main" val="1875395173"/>
                  </a:ext>
                </a:extLst>
              </a:tr>
            </a:tbl>
          </a:graphicData>
        </a:graphic>
      </p:graphicFrame>
    </p:spTree>
    <p:extLst>
      <p:ext uri="{BB962C8B-B14F-4D97-AF65-F5344CB8AC3E}">
        <p14:creationId xmlns:p14="http://schemas.microsoft.com/office/powerpoint/2010/main" val="286983906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6" y="284148"/>
            <a:ext cx="9601200" cy="467882"/>
          </a:xfrm>
        </p:spPr>
        <p:txBody>
          <a:bodyPr>
            <a:noAutofit/>
          </a:bodyPr>
          <a:lstStyle/>
          <a:p>
            <a:pPr algn="ctr"/>
            <a:r>
              <a:rPr lang="en-US" sz="2400" b="1" dirty="0"/>
              <a:t>COMPARATIVO AL 1o SEMESTRE DE 2.025 VS 2o SEMESTRE 2.025</a:t>
            </a:r>
            <a:r>
              <a:rPr lang="en-US" sz="2400" dirty="0"/>
              <a:t/>
            </a:r>
            <a:br>
              <a:rPr lang="en-US" sz="2400" dirty="0"/>
            </a:br>
            <a:r>
              <a:rPr lang="es-CO" sz="2400" b="1" cap="all" spc="-120" dirty="0" smtClean="0">
                <a:solidFill>
                  <a:schemeClr val="tx2">
                    <a:lumMod val="75000"/>
                  </a:schemeClr>
                </a:solidFill>
                <a:latin typeface="Arial Black" pitchFamily="34" charset="0"/>
              </a:rPr>
              <a:t>.</a:t>
            </a:r>
            <a:endParaRPr lang="es-ES_tradnl" sz="2400" dirty="0">
              <a:latin typeface="Arial Black" panose="020B0A04020102020204" pitchFamily="34" charset="0"/>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graphicFrame>
        <p:nvGraphicFramePr>
          <p:cNvPr id="8" name="Gráfico 7">
            <a:extLst>
              <a:ext uri="{FF2B5EF4-FFF2-40B4-BE49-F238E27FC236}">
                <a16:creationId xmlns:a16="http://schemas.microsoft.com/office/drawing/2014/main" id="{00000000-0008-0000-0200-000006000000}"/>
              </a:ext>
            </a:extLst>
          </p:cNvPr>
          <p:cNvGraphicFramePr/>
          <p:nvPr>
            <p:extLst/>
          </p:nvPr>
        </p:nvGraphicFramePr>
        <p:xfrm>
          <a:off x="1580972" y="1016950"/>
          <a:ext cx="9049104" cy="487110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8006722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5" y="284148"/>
            <a:ext cx="10798503" cy="467882"/>
          </a:xfrm>
        </p:spPr>
        <p:txBody>
          <a:bodyPr>
            <a:noAutofit/>
          </a:bodyPr>
          <a:lstStyle/>
          <a:p>
            <a:r>
              <a:rPr lang="es-CO" sz="2400" b="1" cap="all" spc="-120" dirty="0">
                <a:solidFill>
                  <a:schemeClr val="tx2">
                    <a:lumMod val="75000"/>
                  </a:schemeClr>
                </a:solidFill>
                <a:latin typeface="Arial Black" pitchFamily="34" charset="0"/>
              </a:rPr>
              <a:t>COMPARACIÓN DE LAS PQRSF DE LOS CUATRO ÚLTIMOS AÑOS.</a:t>
            </a:r>
            <a:endParaRPr lang="es-ES" sz="2400" b="1" cap="all" spc="-120" dirty="0">
              <a:solidFill>
                <a:schemeClr val="tx2">
                  <a:lumMod val="75000"/>
                </a:schemeClr>
              </a:solidFill>
              <a:latin typeface="Arial Black" pitchFamily="34" charset="0"/>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graphicFrame>
        <p:nvGraphicFramePr>
          <p:cNvPr id="7" name="Gráfico 6">
            <a:extLst>
              <a:ext uri="{FF2B5EF4-FFF2-40B4-BE49-F238E27FC236}">
                <a16:creationId xmlns:a16="http://schemas.microsoft.com/office/drawing/2014/main" id="{00000000-0008-0000-0200-000005000000}"/>
              </a:ext>
            </a:extLst>
          </p:cNvPr>
          <p:cNvGraphicFramePr/>
          <p:nvPr>
            <p:extLst/>
          </p:nvPr>
        </p:nvGraphicFramePr>
        <p:xfrm>
          <a:off x="1914257" y="1187865"/>
          <a:ext cx="8597069" cy="439253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9778825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6" y="284148"/>
            <a:ext cx="9601200" cy="467882"/>
          </a:xfrm>
        </p:spPr>
        <p:txBody>
          <a:bodyPr>
            <a:normAutofit/>
          </a:bodyPr>
          <a:lstStyle/>
          <a:p>
            <a:pPr lvl="0"/>
            <a:r>
              <a:rPr lang="es-CO" sz="2700" b="1" cap="all" spc="-120" dirty="0">
                <a:solidFill>
                  <a:schemeClr val="tx2">
                    <a:lumMod val="75000"/>
                  </a:schemeClr>
                </a:solidFill>
                <a:latin typeface="Arial Black" pitchFamily="34" charset="0"/>
              </a:rPr>
              <a:t>MOTIVOS MAS FRECUENTES PARA LAS PQRS</a:t>
            </a:r>
            <a:r>
              <a:rPr lang="es-ES_tradnl" sz="2700" b="1" cap="all" spc="-120" dirty="0">
                <a:solidFill>
                  <a:schemeClr val="tx2">
                    <a:lumMod val="75000"/>
                  </a:schemeClr>
                </a:solidFill>
                <a:latin typeface="Arial Black" pitchFamily="34" charset="0"/>
              </a:rPr>
              <a:t>:</a:t>
            </a: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
        <p:nvSpPr>
          <p:cNvPr id="6" name="Rectángulo 5"/>
          <p:cNvSpPr/>
          <p:nvPr/>
        </p:nvSpPr>
        <p:spPr>
          <a:xfrm>
            <a:off x="886927" y="796973"/>
            <a:ext cx="10870249" cy="4708981"/>
          </a:xfrm>
          <a:prstGeom prst="rect">
            <a:avLst/>
          </a:prstGeom>
        </p:spPr>
        <p:txBody>
          <a:bodyPr wrap="square">
            <a:spAutoFit/>
          </a:bodyPr>
          <a:lstStyle/>
          <a:p>
            <a:pPr algn="just">
              <a:spcAft>
                <a:spcPts val="0"/>
              </a:spcAft>
              <a:tabLst>
                <a:tab pos="538163" algn="l"/>
              </a:tabLst>
            </a:pPr>
            <a:r>
              <a:rPr lang="es-ES" sz="2000" b="1" dirty="0">
                <a:ea typeface="Trebuchet MS" panose="020B0603020202020204" pitchFamily="34" charset="0"/>
                <a:cs typeface="Arial" panose="020B0604020202020204" pitchFamily="34" charset="0"/>
              </a:rPr>
              <a:t>EN FARMACIA</a:t>
            </a:r>
            <a:r>
              <a:rPr lang="es-ES" sz="2000" dirty="0">
                <a:ea typeface="Trebuchet MS" panose="020B0603020202020204" pitchFamily="34" charset="0"/>
                <a:cs typeface="Arial" panose="020B0604020202020204" pitchFamily="34" charset="0"/>
              </a:rPr>
              <a:t>: Estas son las quejas y sugerencias más frecuentes en el servicio: </a:t>
            </a:r>
          </a:p>
          <a:p>
            <a:pPr marL="538163" lvl="0" indent="-358775" algn="just">
              <a:spcAft>
                <a:spcPts val="0"/>
              </a:spcAft>
              <a:buSzPts val="700"/>
              <a:buFont typeface="Symbol" panose="05050102010706020507" pitchFamily="18" charset="2"/>
              <a:buChar char=""/>
              <a:tabLst>
                <a:tab pos="408305" algn="l"/>
                <a:tab pos="540385" algn="l"/>
              </a:tabLst>
            </a:pPr>
            <a:r>
              <a:rPr lang="es-CO" sz="2000" dirty="0">
                <a:ea typeface="Trebuchet MS" panose="020B0603020202020204" pitchFamily="34" charset="0"/>
                <a:cs typeface="Arial" panose="020B0604020202020204" pitchFamily="34" charset="0"/>
              </a:rPr>
              <a:t>Se sugiere tener más personal para la atención en la farmacia.</a:t>
            </a:r>
            <a:endParaRPr lang="es-ES" sz="2000" dirty="0">
              <a:ea typeface="Trebuchet MS" panose="020B0603020202020204" pitchFamily="34" charset="0"/>
              <a:cs typeface="Arial" panose="020B0604020202020204" pitchFamily="34" charset="0"/>
            </a:endParaRPr>
          </a:p>
          <a:p>
            <a:pPr marL="538163" lvl="0" indent="-358775" algn="just">
              <a:spcAft>
                <a:spcPts val="0"/>
              </a:spcAft>
              <a:buSzPts val="700"/>
              <a:buFont typeface="Symbol" panose="05050102010706020507" pitchFamily="18" charset="2"/>
              <a:buChar char=""/>
              <a:tabLst>
                <a:tab pos="408305" algn="l"/>
                <a:tab pos="540385" algn="l"/>
              </a:tabLst>
            </a:pPr>
            <a:r>
              <a:rPr lang="es-CO" sz="2000" dirty="0">
                <a:ea typeface="Trebuchet MS" panose="020B0603020202020204" pitchFamily="34" charset="0"/>
                <a:cs typeface="Arial" panose="020B0604020202020204" pitchFamily="34" charset="0"/>
              </a:rPr>
              <a:t>Se sugiere que se cambie el procedimiento de entrega de fichos, con el fin de que sea más ágil.</a:t>
            </a:r>
            <a:endParaRPr lang="es-ES" sz="2000" dirty="0">
              <a:ea typeface="Trebuchet MS" panose="020B0603020202020204" pitchFamily="34" charset="0"/>
              <a:cs typeface="Arial" panose="020B0604020202020204" pitchFamily="34" charset="0"/>
            </a:endParaRPr>
          </a:p>
          <a:p>
            <a:pPr marL="538163" lvl="0" indent="-358775" algn="just">
              <a:spcAft>
                <a:spcPts val="0"/>
              </a:spcAft>
              <a:buSzPts val="700"/>
              <a:buFont typeface="Symbol" panose="05050102010706020507" pitchFamily="18" charset="2"/>
              <a:buChar char=""/>
              <a:tabLst>
                <a:tab pos="408305" algn="l"/>
                <a:tab pos="540385" algn="l"/>
              </a:tabLst>
            </a:pPr>
            <a:r>
              <a:rPr lang="es-CO" sz="2000" dirty="0">
                <a:ea typeface="Trebuchet MS" panose="020B0603020202020204" pitchFamily="34" charset="0"/>
                <a:cs typeface="Arial" panose="020B0604020202020204" pitchFamily="34" charset="0"/>
              </a:rPr>
              <a:t>No se entregan todos los medicamentos en las formulas, porque no los había.</a:t>
            </a:r>
            <a:endParaRPr lang="es-ES" sz="2000" dirty="0">
              <a:ea typeface="Trebuchet MS" panose="020B0603020202020204" pitchFamily="34" charset="0"/>
              <a:cs typeface="Arial" panose="020B0604020202020204" pitchFamily="34" charset="0"/>
            </a:endParaRPr>
          </a:p>
          <a:p>
            <a:pPr marL="538163" lvl="0" indent="-358775" algn="just">
              <a:spcAft>
                <a:spcPts val="0"/>
              </a:spcAft>
              <a:buSzPts val="700"/>
              <a:buFont typeface="Symbol" panose="05050102010706020507" pitchFamily="18" charset="2"/>
              <a:buChar char=""/>
              <a:tabLst>
                <a:tab pos="408305" algn="l"/>
                <a:tab pos="540385" algn="l"/>
              </a:tabLst>
            </a:pPr>
            <a:r>
              <a:rPr lang="es-CO" sz="2000" dirty="0">
                <a:ea typeface="Trebuchet MS" panose="020B0603020202020204" pitchFamily="34" charset="0"/>
                <a:cs typeface="Arial" panose="020B0604020202020204" pitchFamily="34" charset="0"/>
              </a:rPr>
              <a:t>Muy demorados para la entrega del medicamento.</a:t>
            </a:r>
            <a:endParaRPr lang="es-ES" sz="2000" dirty="0">
              <a:ea typeface="Trebuchet MS" panose="020B0603020202020204" pitchFamily="34" charset="0"/>
              <a:cs typeface="Arial" panose="020B0604020202020204" pitchFamily="34" charset="0"/>
            </a:endParaRPr>
          </a:p>
          <a:p>
            <a:pPr marL="538163" lvl="0" indent="-358775" algn="just">
              <a:spcAft>
                <a:spcPts val="0"/>
              </a:spcAft>
              <a:buSzPts val="700"/>
              <a:buFont typeface="Symbol" panose="05050102010706020507" pitchFamily="18" charset="2"/>
              <a:buChar char=""/>
              <a:tabLst>
                <a:tab pos="408305" algn="l"/>
                <a:tab pos="540385" algn="l"/>
              </a:tabLst>
            </a:pPr>
            <a:r>
              <a:rPr lang="es-CO" sz="2000" dirty="0">
                <a:ea typeface="Trebuchet MS" panose="020B0603020202020204" pitchFamily="34" charset="0"/>
                <a:cs typeface="Arial" panose="020B0604020202020204" pitchFamily="34" charset="0"/>
              </a:rPr>
              <a:t>Mal trato por parte de las funcionarias.</a:t>
            </a:r>
            <a:endParaRPr lang="es-ES" sz="2000" dirty="0">
              <a:ea typeface="Trebuchet MS" panose="020B0603020202020204" pitchFamily="34" charset="0"/>
              <a:cs typeface="Arial" panose="020B0604020202020204" pitchFamily="34" charset="0"/>
            </a:endParaRPr>
          </a:p>
          <a:p>
            <a:pPr marL="538163" lvl="0" indent="-358775" algn="just">
              <a:spcAft>
                <a:spcPts val="0"/>
              </a:spcAft>
              <a:buSzPts val="700"/>
              <a:buFont typeface="Symbol" panose="05050102010706020507" pitchFamily="18" charset="2"/>
              <a:buChar char=""/>
              <a:tabLst>
                <a:tab pos="408305" algn="l"/>
                <a:tab pos="540385" algn="l"/>
              </a:tabLst>
            </a:pPr>
            <a:r>
              <a:rPr lang="es-CO" sz="2000" dirty="0">
                <a:ea typeface="Trebuchet MS" panose="020B0603020202020204" pitchFamily="34" charset="0"/>
                <a:cs typeface="Arial" panose="020B0604020202020204" pitchFamily="34" charset="0"/>
              </a:rPr>
              <a:t>Se sugiere que las funcionarias mejoren la atención a los usuarios.</a:t>
            </a:r>
            <a:endParaRPr lang="es-ES" sz="2000" dirty="0">
              <a:ea typeface="Trebuchet MS" panose="020B0603020202020204" pitchFamily="34" charset="0"/>
              <a:cs typeface="Arial" panose="020B0604020202020204" pitchFamily="34" charset="0"/>
            </a:endParaRPr>
          </a:p>
          <a:p>
            <a:pPr marL="538163" lvl="0" indent="-358775" algn="just">
              <a:spcAft>
                <a:spcPts val="0"/>
              </a:spcAft>
              <a:buSzPts val="700"/>
              <a:buFont typeface="Symbol" panose="05050102010706020507" pitchFamily="18" charset="2"/>
              <a:buChar char=""/>
              <a:tabLst>
                <a:tab pos="408305" algn="l"/>
                <a:tab pos="540385" algn="l"/>
              </a:tabLst>
            </a:pPr>
            <a:r>
              <a:rPr lang="es-CO" sz="2000" dirty="0">
                <a:ea typeface="Trebuchet MS" panose="020B0603020202020204" pitchFamily="34" charset="0"/>
                <a:cs typeface="Arial" panose="020B0604020202020204" pitchFamily="34" charset="0"/>
              </a:rPr>
              <a:t>Las canecas del servicio tenían un olor desagradable.</a:t>
            </a:r>
            <a:endParaRPr lang="es-ES" sz="2000" dirty="0">
              <a:ea typeface="Trebuchet MS" panose="020B0603020202020204" pitchFamily="34" charset="0"/>
              <a:cs typeface="Arial" panose="020B0604020202020204" pitchFamily="34" charset="0"/>
            </a:endParaRPr>
          </a:p>
          <a:p>
            <a:pPr marL="450215" marR="179070" algn="just">
              <a:spcAft>
                <a:spcPts val="0"/>
              </a:spcAft>
            </a:pPr>
            <a:r>
              <a:rPr lang="es-CO" sz="2000" dirty="0">
                <a:ea typeface="Trebuchet MS" panose="020B0603020202020204" pitchFamily="34" charset="0"/>
                <a:cs typeface="Arial" panose="020B0604020202020204" pitchFamily="34" charset="0"/>
              </a:rPr>
              <a:t> </a:t>
            </a:r>
            <a:endParaRPr lang="es-ES" sz="2000" dirty="0">
              <a:ea typeface="Trebuchet MS" panose="020B0603020202020204" pitchFamily="34" charset="0"/>
              <a:cs typeface="Arial" panose="020B0604020202020204" pitchFamily="34" charset="0"/>
            </a:endParaRPr>
          </a:p>
          <a:p>
            <a:pPr marL="358775" indent="-358775" algn="just">
              <a:spcAft>
                <a:spcPts val="0"/>
              </a:spcAft>
            </a:pPr>
            <a:r>
              <a:rPr lang="es-ES" sz="2000" b="1" dirty="0">
                <a:ea typeface="Trebuchet MS" panose="020B0603020202020204" pitchFamily="34" charset="0"/>
                <a:cs typeface="Arial" panose="020B0604020202020204" pitchFamily="34" charset="0"/>
              </a:rPr>
              <a:t>EN URGENCIAS</a:t>
            </a:r>
            <a:r>
              <a:rPr lang="es-ES" sz="2000" dirty="0">
                <a:ea typeface="Trebuchet MS" panose="020B0603020202020204" pitchFamily="34" charset="0"/>
                <a:cs typeface="Arial" panose="020B0604020202020204" pitchFamily="34" charset="0"/>
              </a:rPr>
              <a:t>: Estas son las quejas más frecuentes:</a:t>
            </a:r>
          </a:p>
          <a:p>
            <a:pPr marL="342900" lvl="0" indent="-342900" algn="just">
              <a:spcAft>
                <a:spcPts val="0"/>
              </a:spcAft>
              <a:buSzPts val="700"/>
              <a:buFont typeface="Symbol" panose="05050102010706020507" pitchFamily="18" charset="2"/>
              <a:buChar char=""/>
              <a:tabLst>
                <a:tab pos="408305" algn="l"/>
                <a:tab pos="540385" algn="l"/>
              </a:tabLst>
            </a:pPr>
            <a:r>
              <a:rPr lang="es-CO" sz="2000" dirty="0">
                <a:ea typeface="Trebuchet MS" panose="020B0603020202020204" pitchFamily="34" charset="0"/>
                <a:cs typeface="Arial" panose="020B0604020202020204" pitchFamily="34" charset="0"/>
              </a:rPr>
              <a:t>Muy demorada la atención en urgencias cuando ingresan al TRIAJE, mejorar la oportunidad en la atención.</a:t>
            </a:r>
            <a:endParaRPr lang="es-ES" sz="2000" dirty="0">
              <a:ea typeface="Trebuchet MS" panose="020B0603020202020204" pitchFamily="34" charset="0"/>
              <a:cs typeface="Arial" panose="020B0604020202020204" pitchFamily="34" charset="0"/>
            </a:endParaRPr>
          </a:p>
          <a:p>
            <a:pPr marL="342900" lvl="0" indent="-342900" algn="just">
              <a:spcAft>
                <a:spcPts val="0"/>
              </a:spcAft>
              <a:buSzPts val="700"/>
              <a:buFont typeface="Symbol" panose="05050102010706020507" pitchFamily="18" charset="2"/>
              <a:buChar char=""/>
              <a:tabLst>
                <a:tab pos="408305" algn="l"/>
                <a:tab pos="540385" algn="l"/>
              </a:tabLst>
            </a:pPr>
            <a:r>
              <a:rPr lang="es-CO" sz="2000" dirty="0">
                <a:ea typeface="Trebuchet MS" panose="020B0603020202020204" pitchFamily="34" charset="0"/>
                <a:cs typeface="Arial" panose="020B0604020202020204" pitchFamily="34" charset="0"/>
              </a:rPr>
              <a:t>El médico de urgencias no acertó con el diagnóstico adecuado.</a:t>
            </a:r>
            <a:endParaRPr lang="es-ES" sz="2000" dirty="0">
              <a:ea typeface="Trebuchet MS" panose="020B0603020202020204" pitchFamily="34" charset="0"/>
              <a:cs typeface="Arial" panose="020B0604020202020204" pitchFamily="34" charset="0"/>
            </a:endParaRPr>
          </a:p>
          <a:p>
            <a:pPr marL="342900" lvl="0" indent="-342900" algn="just">
              <a:spcAft>
                <a:spcPts val="0"/>
              </a:spcAft>
              <a:buSzPts val="700"/>
              <a:buFont typeface="Symbol" panose="05050102010706020507" pitchFamily="18" charset="2"/>
              <a:buChar char=""/>
              <a:tabLst>
                <a:tab pos="408305" algn="l"/>
                <a:tab pos="540385" algn="l"/>
              </a:tabLst>
            </a:pPr>
            <a:r>
              <a:rPr lang="es-CO" sz="2000" dirty="0">
                <a:ea typeface="Trebuchet MS" panose="020B0603020202020204" pitchFamily="34" charset="0"/>
                <a:cs typeface="Arial" panose="020B0604020202020204" pitchFamily="34" charset="0"/>
              </a:rPr>
              <a:t>Mala atención por parte de un médico en el servicio.</a:t>
            </a:r>
            <a:endParaRPr lang="es-ES" sz="2000" dirty="0">
              <a:ea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156458304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6" y="284148"/>
            <a:ext cx="9601200" cy="467882"/>
          </a:xfrm>
        </p:spPr>
        <p:txBody>
          <a:bodyPr>
            <a:normAutofit/>
          </a:bodyPr>
          <a:lstStyle/>
          <a:p>
            <a:pPr lvl="0"/>
            <a:r>
              <a:rPr lang="es-CO" sz="2700" b="1" cap="all" spc="-120" dirty="0">
                <a:solidFill>
                  <a:schemeClr val="tx2">
                    <a:lumMod val="75000"/>
                  </a:schemeClr>
                </a:solidFill>
                <a:latin typeface="Arial Black" pitchFamily="34" charset="0"/>
              </a:rPr>
              <a:t>MOTIVOS MAS FRECUENTES PARA LAS PQRS</a:t>
            </a:r>
            <a:r>
              <a:rPr lang="es-ES_tradnl" sz="2700" b="1" cap="all" spc="-120" dirty="0">
                <a:solidFill>
                  <a:schemeClr val="tx2">
                    <a:lumMod val="75000"/>
                  </a:schemeClr>
                </a:solidFill>
                <a:latin typeface="Arial Black" pitchFamily="34" charset="0"/>
              </a:rPr>
              <a:t>:</a:t>
            </a: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
        <p:nvSpPr>
          <p:cNvPr id="6" name="Rectángulo 5"/>
          <p:cNvSpPr/>
          <p:nvPr/>
        </p:nvSpPr>
        <p:spPr>
          <a:xfrm>
            <a:off x="886927" y="796973"/>
            <a:ext cx="10870249" cy="4708981"/>
          </a:xfrm>
          <a:prstGeom prst="rect">
            <a:avLst/>
          </a:prstGeom>
        </p:spPr>
        <p:txBody>
          <a:bodyPr wrap="square">
            <a:spAutoFit/>
          </a:bodyPr>
          <a:lstStyle/>
          <a:p>
            <a:pPr algn="just"/>
            <a:r>
              <a:rPr lang="es-ES" sz="2000" b="1" dirty="0"/>
              <a:t>EN ADMISIONES</a:t>
            </a:r>
            <a:r>
              <a:rPr lang="es-ES" sz="2000" dirty="0"/>
              <a:t>: Estas son las quejas más frecuentes:</a:t>
            </a:r>
          </a:p>
          <a:p>
            <a:pPr lvl="0" algn="just"/>
            <a:r>
              <a:rPr lang="es-CO" sz="2000" dirty="0"/>
              <a:t>No contestan el teléfono o se demora mucho y cuando se piden personalmente ya no hay.</a:t>
            </a:r>
            <a:endParaRPr lang="es-ES" sz="2000" dirty="0"/>
          </a:p>
          <a:p>
            <a:pPr lvl="0" algn="just"/>
            <a:r>
              <a:rPr lang="es-CO" sz="2000" dirty="0"/>
              <a:t>Inconformidad de una usuaria en el cobro de una radiografía.</a:t>
            </a:r>
            <a:endParaRPr lang="es-ES" sz="2000" dirty="0"/>
          </a:p>
          <a:p>
            <a:pPr algn="just"/>
            <a:r>
              <a:rPr lang="es-CO" sz="2000" dirty="0"/>
              <a:t> </a:t>
            </a:r>
            <a:endParaRPr lang="es-ES" sz="2000" dirty="0"/>
          </a:p>
          <a:p>
            <a:pPr algn="just"/>
            <a:r>
              <a:rPr lang="es-CO" sz="2000" b="1" dirty="0"/>
              <a:t>EN CONSULTA EXTERNA: </a:t>
            </a:r>
            <a:r>
              <a:rPr lang="es-ES" sz="2000" dirty="0"/>
              <a:t>Estas son las quejas y sugerencias más frecuentes</a:t>
            </a:r>
          </a:p>
          <a:p>
            <a:pPr lvl="0" algn="just"/>
            <a:r>
              <a:rPr lang="es-CO" sz="2000" dirty="0"/>
              <a:t>Usuario inconforme con la atención que le brindaron en el control de la presión, manifiesta que no lo reviso bien y lo atendió en 5 minutos.</a:t>
            </a:r>
            <a:endParaRPr lang="es-ES" sz="2000" dirty="0"/>
          </a:p>
          <a:p>
            <a:pPr lvl="0" algn="just"/>
            <a:r>
              <a:rPr lang="es-CO" sz="2000" dirty="0"/>
              <a:t>Mucha demora en la atención médica.</a:t>
            </a:r>
            <a:endParaRPr lang="es-ES" sz="2000" dirty="0"/>
          </a:p>
          <a:p>
            <a:pPr lvl="0" algn="just"/>
            <a:r>
              <a:rPr lang="es-CO" sz="2000" dirty="0"/>
              <a:t>Una atención deshumanizada y de mala calidad por parte de un médico en la consulta</a:t>
            </a:r>
            <a:endParaRPr lang="es-ES" sz="2000" dirty="0"/>
          </a:p>
          <a:p>
            <a:pPr algn="just"/>
            <a:r>
              <a:rPr lang="es-CO" sz="2000" dirty="0"/>
              <a:t> </a:t>
            </a:r>
            <a:endParaRPr lang="es-ES" sz="2000" dirty="0"/>
          </a:p>
          <a:p>
            <a:pPr algn="just"/>
            <a:r>
              <a:rPr lang="es-CO" sz="2000" b="1" dirty="0"/>
              <a:t>EN ODONTOLOGÍA:</a:t>
            </a:r>
            <a:r>
              <a:rPr lang="es-CO" sz="2000" dirty="0"/>
              <a:t> </a:t>
            </a:r>
            <a:r>
              <a:rPr lang="es-ES" sz="2000" dirty="0"/>
              <a:t>Estas son las quejas más frecuentes:</a:t>
            </a:r>
          </a:p>
          <a:p>
            <a:pPr lvl="0" algn="just"/>
            <a:r>
              <a:rPr lang="es-CO" sz="2000" dirty="0"/>
              <a:t>Una usuaria no fue atendida en el servicio de Odontología por el no pago de la Nueva EPS al hospital.</a:t>
            </a:r>
            <a:endParaRPr lang="es-ES" sz="2000" dirty="0"/>
          </a:p>
          <a:p>
            <a:pPr lvl="0" algn="just"/>
            <a:r>
              <a:rPr lang="es-CO" sz="2000" dirty="0"/>
              <a:t>Dificultad para conseguir citas de manera telefónica.</a:t>
            </a:r>
            <a:endParaRPr lang="es-ES" sz="2000" dirty="0"/>
          </a:p>
          <a:p>
            <a:pPr lvl="0" algn="just"/>
            <a:r>
              <a:rPr lang="es-CO" sz="2000" dirty="0"/>
              <a:t>Equipos y sillas en mal estado.</a:t>
            </a:r>
            <a:endParaRPr lang="es-ES" sz="2000" dirty="0">
              <a:latin typeface="Arial" panose="020B0604020202020204" pitchFamily="34" charset="0"/>
              <a:ea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179538634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5" y="284148"/>
            <a:ext cx="10824141" cy="467882"/>
          </a:xfrm>
        </p:spPr>
        <p:txBody>
          <a:bodyPr>
            <a:noAutofit/>
          </a:bodyPr>
          <a:lstStyle/>
          <a:p>
            <a:pPr lvl="0"/>
            <a:r>
              <a:rPr lang="es-CO" sz="2000" b="1" cap="all" spc="-120" dirty="0">
                <a:solidFill>
                  <a:schemeClr val="tx2">
                    <a:lumMod val="75000"/>
                  </a:schemeClr>
                </a:solidFill>
                <a:latin typeface="Arial Black" pitchFamily="34" charset="0"/>
              </a:rPr>
              <a:t>RESULTADO DE LAS ENCUESTAS DE SATISFACCIÓN </a:t>
            </a:r>
            <a:r>
              <a:rPr lang="es-CO" sz="2000" b="1" cap="all" spc="-120" dirty="0" smtClean="0">
                <a:solidFill>
                  <a:schemeClr val="tx2">
                    <a:lumMod val="75000"/>
                  </a:schemeClr>
                </a:solidFill>
                <a:latin typeface="Arial Black" pitchFamily="34" charset="0"/>
              </a:rPr>
              <a:t>2º SEMESTRE DEL </a:t>
            </a:r>
            <a:r>
              <a:rPr lang="es-CO" sz="2000" b="1" cap="all" spc="-120" dirty="0">
                <a:solidFill>
                  <a:schemeClr val="tx2">
                    <a:lumMod val="75000"/>
                  </a:schemeClr>
                </a:solidFill>
                <a:latin typeface="Arial Black" pitchFamily="34" charset="0"/>
              </a:rPr>
              <a:t>AÑO </a:t>
            </a:r>
            <a:r>
              <a:rPr lang="es-CO" sz="2000" b="1" cap="all" spc="-120" dirty="0" smtClean="0">
                <a:solidFill>
                  <a:schemeClr val="tx2">
                    <a:lumMod val="75000"/>
                  </a:schemeClr>
                </a:solidFill>
                <a:latin typeface="Arial Black" pitchFamily="34" charset="0"/>
              </a:rPr>
              <a:t>2.025.</a:t>
            </a:r>
            <a:endParaRPr lang="es-ES" sz="2000" b="1" cap="all" spc="-120" dirty="0">
              <a:solidFill>
                <a:schemeClr val="tx2">
                  <a:lumMod val="75000"/>
                </a:schemeClr>
              </a:solidFill>
              <a:latin typeface="Arial Black" pitchFamily="34" charset="0"/>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graphicFrame>
        <p:nvGraphicFramePr>
          <p:cNvPr id="6" name="Gráfico 5">
            <a:extLst>
              <a:ext uri="{FF2B5EF4-FFF2-40B4-BE49-F238E27FC236}">
                <a16:creationId xmlns:a16="http://schemas.microsoft.com/office/drawing/2014/main" id="{00000000-0008-0000-0400-00000E000000}"/>
              </a:ext>
            </a:extLst>
          </p:cNvPr>
          <p:cNvGraphicFramePr/>
          <p:nvPr>
            <p:extLst/>
          </p:nvPr>
        </p:nvGraphicFramePr>
        <p:xfrm>
          <a:off x="1170775" y="880217"/>
          <a:ext cx="9947304" cy="499929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6357009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965675" y="288101"/>
            <a:ext cx="10467706" cy="467882"/>
          </a:xfrm>
        </p:spPr>
        <p:txBody>
          <a:bodyPr>
            <a:noAutofit/>
          </a:bodyPr>
          <a:lstStyle/>
          <a:p>
            <a:r>
              <a:rPr lang="en-US" sz="2000" b="1" cap="all" spc="-120" dirty="0">
                <a:solidFill>
                  <a:schemeClr val="tx2">
                    <a:lumMod val="75000"/>
                  </a:schemeClr>
                </a:solidFill>
                <a:latin typeface="Arial Black" pitchFamily="34" charset="0"/>
              </a:rPr>
              <a:t>TOTAL ENCUESTAS POR </a:t>
            </a:r>
            <a:r>
              <a:rPr lang="en-US" sz="2000" b="1" cap="all" spc="-120" dirty="0" smtClean="0">
                <a:solidFill>
                  <a:schemeClr val="tx2">
                    <a:lumMod val="75000"/>
                  </a:schemeClr>
                </a:solidFill>
                <a:latin typeface="Arial Black" pitchFamily="34" charset="0"/>
              </a:rPr>
              <a:t>SERVICIOS 2 semestre </a:t>
            </a:r>
            <a:r>
              <a:rPr lang="en-US" sz="2000" b="1" cap="all" spc="-120" dirty="0">
                <a:solidFill>
                  <a:schemeClr val="tx2">
                    <a:lumMod val="75000"/>
                  </a:schemeClr>
                </a:solidFill>
                <a:latin typeface="Arial Black" pitchFamily="34" charset="0"/>
              </a:rPr>
              <a:t>AÑO </a:t>
            </a:r>
            <a:r>
              <a:rPr lang="en-US" sz="2000" b="1" cap="all" spc="-120" dirty="0" smtClean="0">
                <a:solidFill>
                  <a:schemeClr val="tx2">
                    <a:lumMod val="75000"/>
                  </a:schemeClr>
                </a:solidFill>
                <a:latin typeface="Arial Black" pitchFamily="34" charset="0"/>
              </a:rPr>
              <a:t>2.025</a:t>
            </a:r>
            <a:r>
              <a:rPr lang="es-ES_tradnl" sz="2000" b="1" cap="all" spc="-120" dirty="0" smtClean="0">
                <a:solidFill>
                  <a:schemeClr val="tx2">
                    <a:lumMod val="75000"/>
                  </a:schemeClr>
                </a:solidFill>
                <a:latin typeface="Arial Black" pitchFamily="34" charset="0"/>
              </a:rPr>
              <a:t>:</a:t>
            </a:r>
            <a:endParaRPr lang="es-ES_tradnl" sz="2000" b="1" cap="all" spc="-120" dirty="0">
              <a:solidFill>
                <a:schemeClr val="tx2">
                  <a:lumMod val="75000"/>
                </a:schemeClr>
              </a:solidFill>
              <a:latin typeface="Arial Black" pitchFamily="34" charset="0"/>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graphicFrame>
        <p:nvGraphicFramePr>
          <p:cNvPr id="7" name="Gráfico 6">
            <a:extLst>
              <a:ext uri="{FF2B5EF4-FFF2-40B4-BE49-F238E27FC236}">
                <a16:creationId xmlns:a16="http://schemas.microsoft.com/office/drawing/2014/main" id="{00000000-0008-0000-0300-000002000000}"/>
              </a:ext>
            </a:extLst>
          </p:cNvPr>
          <p:cNvGraphicFramePr/>
          <p:nvPr>
            <p:extLst/>
          </p:nvPr>
        </p:nvGraphicFramePr>
        <p:xfrm>
          <a:off x="3110230" y="1871980"/>
          <a:ext cx="5971540" cy="31140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6306855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965675" y="288101"/>
            <a:ext cx="10467706" cy="467882"/>
          </a:xfrm>
        </p:spPr>
        <p:txBody>
          <a:bodyPr>
            <a:noAutofit/>
          </a:bodyPr>
          <a:lstStyle/>
          <a:p>
            <a:r>
              <a:rPr lang="en-US" sz="2000" b="1" cap="all" spc="-120" dirty="0">
                <a:solidFill>
                  <a:schemeClr val="tx2">
                    <a:lumMod val="75000"/>
                  </a:schemeClr>
                </a:solidFill>
                <a:latin typeface="Arial Black" pitchFamily="34" charset="0"/>
              </a:rPr>
              <a:t>TOTAL ENCUESTAS POR </a:t>
            </a:r>
            <a:r>
              <a:rPr lang="en-US" sz="2000" b="1" cap="all" spc="-120" dirty="0" smtClean="0">
                <a:solidFill>
                  <a:schemeClr val="tx2">
                    <a:lumMod val="75000"/>
                  </a:schemeClr>
                </a:solidFill>
                <a:latin typeface="Arial Black" pitchFamily="34" charset="0"/>
              </a:rPr>
              <a:t>SERVICIOS 2 semestre </a:t>
            </a:r>
            <a:r>
              <a:rPr lang="en-US" sz="2000" b="1" cap="all" spc="-120" dirty="0">
                <a:solidFill>
                  <a:schemeClr val="tx2">
                    <a:lumMod val="75000"/>
                  </a:schemeClr>
                </a:solidFill>
                <a:latin typeface="Arial Black" pitchFamily="34" charset="0"/>
              </a:rPr>
              <a:t>AÑO </a:t>
            </a:r>
            <a:r>
              <a:rPr lang="en-US" sz="2000" b="1" cap="all" spc="-120" dirty="0" smtClean="0">
                <a:solidFill>
                  <a:schemeClr val="tx2">
                    <a:lumMod val="75000"/>
                  </a:schemeClr>
                </a:solidFill>
                <a:latin typeface="Arial Black" pitchFamily="34" charset="0"/>
              </a:rPr>
              <a:t>2.025</a:t>
            </a:r>
            <a:r>
              <a:rPr lang="es-ES_tradnl" sz="2000" b="1" cap="all" spc="-120" dirty="0" smtClean="0">
                <a:solidFill>
                  <a:schemeClr val="tx2">
                    <a:lumMod val="75000"/>
                  </a:schemeClr>
                </a:solidFill>
                <a:latin typeface="Arial Black" pitchFamily="34" charset="0"/>
              </a:rPr>
              <a:t>:</a:t>
            </a:r>
            <a:endParaRPr lang="es-ES_tradnl" sz="2000" b="1" cap="all" spc="-120" dirty="0">
              <a:solidFill>
                <a:schemeClr val="tx2">
                  <a:lumMod val="75000"/>
                </a:schemeClr>
              </a:solidFill>
              <a:latin typeface="Arial Black" pitchFamily="34" charset="0"/>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graphicFrame>
        <p:nvGraphicFramePr>
          <p:cNvPr id="6" name="Gráfico 5"/>
          <p:cNvGraphicFramePr/>
          <p:nvPr>
            <p:extLst/>
          </p:nvPr>
        </p:nvGraphicFramePr>
        <p:xfrm>
          <a:off x="1606609" y="863125"/>
          <a:ext cx="9725113" cy="487110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9973178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contenido 1">
            <a:extLst>
              <a:ext uri="{FF2B5EF4-FFF2-40B4-BE49-F238E27FC236}">
                <a16:creationId xmlns:a16="http://schemas.microsoft.com/office/drawing/2014/main" id="{458B2595-CD44-4F6C-9CD1-8977E42581C3}"/>
              </a:ext>
            </a:extLst>
          </p:cNvPr>
          <p:cNvSpPr>
            <a:spLocks noGrp="1"/>
          </p:cNvSpPr>
          <p:nvPr>
            <p:ph type="ctrTitle"/>
          </p:nvPr>
        </p:nvSpPr>
        <p:spPr>
          <a:xfrm>
            <a:off x="6841635" y="2582778"/>
            <a:ext cx="5157859" cy="2623383"/>
          </a:xfrm>
        </p:spPr>
        <p:txBody>
          <a:bodyPr>
            <a:normAutofit/>
          </a:bodyPr>
          <a:lstStyle/>
          <a:p>
            <a:pPr algn="ctr"/>
            <a:r>
              <a:rPr lang="es-MX" sz="4000" dirty="0"/>
              <a:t>RENDICIÓN DE CUENTAS SST </a:t>
            </a:r>
            <a:br>
              <a:rPr lang="es-MX" sz="4000" dirty="0"/>
            </a:br>
            <a:r>
              <a:rPr lang="es-MX" sz="4000" dirty="0"/>
              <a:t>2025</a:t>
            </a:r>
            <a:br>
              <a:rPr lang="es-MX" sz="4000" dirty="0"/>
            </a:br>
            <a:endParaRPr lang="es-CO" sz="4000" dirty="0"/>
          </a:p>
        </p:txBody>
      </p:sp>
      <p:pic>
        <p:nvPicPr>
          <p:cNvPr id="4" name="Marcador de posición de imagen 3">
            <a:extLst>
              <a:ext uri="{FF2B5EF4-FFF2-40B4-BE49-F238E27FC236}">
                <a16:creationId xmlns:a16="http://schemas.microsoft.com/office/drawing/2014/main" id="{AB99818B-0C30-48E0-B5DB-A21E862E1436}"/>
              </a:ext>
            </a:extLst>
          </p:cNvPr>
          <p:cNvPicPr>
            <a:picLocks noGrp="1" noChangeAspect="1"/>
          </p:cNvPicPr>
          <p:nvPr>
            <p:ph type="pic" sz="quarter" idx="13"/>
          </p:nvPr>
        </p:nvPicPr>
        <p:blipFill>
          <a:blip r:embed="rId3"/>
          <a:srcRect l="1679" r="1679"/>
          <a:stretch>
            <a:fillRect/>
          </a:stretch>
        </p:blipFill>
        <p:spPr>
          <a:prstGeom prst="rect">
            <a:avLst/>
          </a:prstGeom>
        </p:spPr>
      </p:pic>
      <p:pic>
        <p:nvPicPr>
          <p:cNvPr id="8" name="Imagen 7">
            <a:extLst>
              <a:ext uri="{FF2B5EF4-FFF2-40B4-BE49-F238E27FC236}">
                <a16:creationId xmlns:a16="http://schemas.microsoft.com/office/drawing/2014/main" id="{669B926A-3D0F-4EBE-817C-A7723ACF710B}"/>
              </a:ext>
            </a:extLst>
          </p:cNvPr>
          <p:cNvPicPr>
            <a:picLocks noChangeAspect="1"/>
          </p:cNvPicPr>
          <p:nvPr/>
        </p:nvPicPr>
        <p:blipFill>
          <a:blip r:embed="rId4"/>
          <a:stretch>
            <a:fillRect/>
          </a:stretch>
        </p:blipFill>
        <p:spPr>
          <a:xfrm>
            <a:off x="8258613" y="5116260"/>
            <a:ext cx="2523809" cy="723810"/>
          </a:xfrm>
          <a:prstGeom prst="rect">
            <a:avLst/>
          </a:prstGeom>
        </p:spPr>
      </p:pic>
    </p:spTree>
    <p:extLst>
      <p:ext uri="{BB962C8B-B14F-4D97-AF65-F5344CB8AC3E}">
        <p14:creationId xmlns:p14="http://schemas.microsoft.com/office/powerpoint/2010/main" val="162797212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a:extLst>
              <a:ext uri="{FF2B5EF4-FFF2-40B4-BE49-F238E27FC236}">
                <a16:creationId xmlns:a16="http://schemas.microsoft.com/office/drawing/2014/main" id="{C1306BF2-421F-48C4-B3E3-62A26E299C5A}"/>
              </a:ext>
              <a:ext uri="{C183D7F6-B498-43B3-948B-1728B52AA6E4}">
                <adec:decorative xmlns:adec="http://schemas.microsoft.com/office/drawing/2017/decorative" xmlns="" val="0"/>
              </a:ext>
            </a:extLst>
          </p:cNvPr>
          <p:cNvSpPr txBox="1">
            <a:spLocks/>
          </p:cNvSpPr>
          <p:nvPr/>
        </p:nvSpPr>
        <p:spPr>
          <a:xfrm>
            <a:off x="5763785" y="1062135"/>
            <a:ext cx="5120733" cy="28477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spc="-50" baseline="0">
                <a:solidFill>
                  <a:srgbClr val="FFFFFF"/>
                </a:solidFill>
                <a:latin typeface="+mn-lt"/>
                <a:ea typeface="+mj-ea"/>
                <a:cs typeface="+mj-cs"/>
              </a:defRPr>
            </a:lvl1pPr>
          </a:lstStyle>
          <a:p>
            <a:pPr algn="ctr"/>
            <a:r>
              <a:rPr lang="es-MX" sz="2000" b="0" dirty="0">
                <a:solidFill>
                  <a:schemeClr val="bg2">
                    <a:lumMod val="25000"/>
                  </a:schemeClr>
                </a:solidFill>
              </a:rPr>
              <a:t>En el marco del SG-SST, se presenta la rendición de cuentas del rol de los trabajadores, evidenciando su compromiso con el autocuidado, la prevención de riesgos y el cumplimiento de las responsabilidades en seguridad y salud en el trabajo.</a:t>
            </a:r>
            <a:endParaRPr lang="es-MX" sz="4800" b="0" dirty="0">
              <a:solidFill>
                <a:schemeClr val="bg2">
                  <a:lumMod val="25000"/>
                </a:schemeClr>
              </a:solidFill>
            </a:endParaRPr>
          </a:p>
        </p:txBody>
      </p:sp>
      <p:sp>
        <p:nvSpPr>
          <p:cNvPr id="2" name="CuadroTexto 1">
            <a:extLst>
              <a:ext uri="{FF2B5EF4-FFF2-40B4-BE49-F238E27FC236}">
                <a16:creationId xmlns:a16="http://schemas.microsoft.com/office/drawing/2014/main" id="{918E8D06-E9C0-4C4D-9E25-175715E79734}"/>
              </a:ext>
            </a:extLst>
          </p:cNvPr>
          <p:cNvSpPr txBox="1"/>
          <p:nvPr/>
        </p:nvSpPr>
        <p:spPr>
          <a:xfrm>
            <a:off x="1013011" y="2250141"/>
            <a:ext cx="3379695" cy="1446550"/>
          </a:xfrm>
          <a:prstGeom prst="rect">
            <a:avLst/>
          </a:prstGeom>
          <a:noFill/>
        </p:spPr>
        <p:txBody>
          <a:bodyPr wrap="square" rtlCol="0">
            <a:spAutoFit/>
          </a:bodyPr>
          <a:lstStyle/>
          <a:p>
            <a:pPr algn="ctr"/>
            <a:r>
              <a:rPr lang="es-CO" sz="4400" dirty="0">
                <a:solidFill>
                  <a:schemeClr val="bg1">
                    <a:lumMod val="95000"/>
                  </a:schemeClr>
                </a:solidFill>
              </a:rPr>
              <a:t>Rol trabajadores</a:t>
            </a:r>
          </a:p>
        </p:txBody>
      </p:sp>
      <p:sp>
        <p:nvSpPr>
          <p:cNvPr id="8" name="CuadroTexto 7">
            <a:extLst>
              <a:ext uri="{FF2B5EF4-FFF2-40B4-BE49-F238E27FC236}">
                <a16:creationId xmlns:a16="http://schemas.microsoft.com/office/drawing/2014/main" id="{438D00DB-8AF3-4CC6-BCCB-365893588840}"/>
              </a:ext>
            </a:extLst>
          </p:cNvPr>
          <p:cNvSpPr txBox="1"/>
          <p:nvPr/>
        </p:nvSpPr>
        <p:spPr>
          <a:xfrm>
            <a:off x="5459506" y="3749936"/>
            <a:ext cx="6096000" cy="1323439"/>
          </a:xfrm>
          <a:prstGeom prst="rect">
            <a:avLst/>
          </a:prstGeom>
          <a:noFill/>
        </p:spPr>
        <p:txBody>
          <a:bodyPr wrap="square">
            <a:spAutoFit/>
          </a:bodyPr>
          <a:lstStyle/>
          <a:p>
            <a:pPr algn="ctr"/>
            <a:r>
              <a:rPr lang="es-MX" sz="2000" dirty="0">
                <a:solidFill>
                  <a:schemeClr val="bg2">
                    <a:lumMod val="25000"/>
                  </a:schemeClr>
                </a:solidFill>
              </a:rPr>
              <a:t>“El compromiso y la participación activa de los trabajadores han sido fundamentales para el fortalecimiento del SG-SST y la consolidación de una cultura de prevención y autocuidado.”</a:t>
            </a:r>
            <a:endParaRPr lang="es-CO" sz="2000" dirty="0">
              <a:solidFill>
                <a:schemeClr val="bg2">
                  <a:lumMod val="25000"/>
                </a:schemeClr>
              </a:solidFill>
            </a:endParaRPr>
          </a:p>
        </p:txBody>
      </p:sp>
    </p:spTree>
    <p:extLst>
      <p:ext uri="{BB962C8B-B14F-4D97-AF65-F5344CB8AC3E}">
        <p14:creationId xmlns:p14="http://schemas.microsoft.com/office/powerpoint/2010/main" val="42423112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6" y="284148"/>
            <a:ext cx="9601200" cy="467882"/>
          </a:xfrm>
        </p:spPr>
        <p:txBody>
          <a:bodyPr>
            <a:normAutofit fontScale="90000"/>
          </a:bodyPr>
          <a:lstStyle/>
          <a:p>
            <a:r>
              <a:rPr lang="es-ES_tradnl" sz="3200" dirty="0">
                <a:latin typeface="Arial Black" panose="020B0A04020102020204" pitchFamily="34" charset="0"/>
              </a:rPr>
              <a:t>VISIÓN:</a:t>
            </a:r>
          </a:p>
        </p:txBody>
      </p:sp>
      <p:sp>
        <p:nvSpPr>
          <p:cNvPr id="3" name="Marcador de contenido 2">
            <a:extLst>
              <a:ext uri="{FF2B5EF4-FFF2-40B4-BE49-F238E27FC236}">
                <a16:creationId xmlns:a16="http://schemas.microsoft.com/office/drawing/2014/main" id="{98AF999A-126C-E34D-B1E8-7CA4722D11A5}"/>
              </a:ext>
            </a:extLst>
          </p:cNvPr>
          <p:cNvSpPr>
            <a:spLocks noGrp="1"/>
          </p:cNvSpPr>
          <p:nvPr>
            <p:ph idx="1"/>
          </p:nvPr>
        </p:nvSpPr>
        <p:spPr>
          <a:xfrm>
            <a:off x="1028875" y="944311"/>
            <a:ext cx="10661771" cy="4841192"/>
          </a:xfrm>
        </p:spPr>
        <p:txBody>
          <a:bodyPr>
            <a:normAutofit lnSpcReduction="10000"/>
          </a:bodyPr>
          <a:lstStyle/>
          <a:p>
            <a:pPr marL="0" indent="0" algn="just">
              <a:buNone/>
            </a:pPr>
            <a:r>
              <a:rPr lang="es-ES_tradnl" sz="3300" b="1" dirty="0">
                <a:solidFill>
                  <a:schemeClr val="bg2">
                    <a:lumMod val="25000"/>
                  </a:schemeClr>
                </a:solidFill>
              </a:rPr>
              <a:t>“La E.S.E Hospital San Juan de Dios del Municipio de Concordia Antioquía será para el año 2.030 una institución de salud reconocida a nivel Departamental por prestar servicios de salud de baja y mediana complejidad, con un alto nivel de humanización, oportunidad, calidad y seguridad del paciente, un adecuado equipamiento tecnológico, articulada además con un buen programa de docencia servicio, generando rentabilidad social, promoviendo el respeto por el medio ambiente, y garantizando una estabilidad económica y un crecimiento financiero adecuado en el tiempo”. </a:t>
            </a:r>
            <a:endParaRPr lang="es-ES" sz="3300" b="1" dirty="0">
              <a:solidFill>
                <a:schemeClr val="bg2">
                  <a:lumMod val="25000"/>
                </a:schemeClr>
              </a:solidFill>
            </a:endParaRPr>
          </a:p>
          <a:p>
            <a:endParaRPr lang="es-ES_tradnl" dirty="0"/>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Tree>
    <p:extLst>
      <p:ext uri="{BB962C8B-B14F-4D97-AF65-F5344CB8AC3E}">
        <p14:creationId xmlns:p14="http://schemas.microsoft.com/office/powerpoint/2010/main" val="381644777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92E470F2-EC28-46F4-B5DC-C01C72847DAB}"/>
              </a:ext>
            </a:extLst>
          </p:cNvPr>
          <p:cNvSpPr>
            <a:spLocks noGrp="1"/>
          </p:cNvSpPr>
          <p:nvPr>
            <p:ph type="title"/>
          </p:nvPr>
        </p:nvSpPr>
        <p:spPr/>
        <p:txBody>
          <a:bodyPr>
            <a:normAutofit/>
          </a:bodyPr>
          <a:lstStyle/>
          <a:p>
            <a:pPr algn="ctr"/>
            <a:r>
              <a:rPr lang="es-MX" sz="3200" dirty="0"/>
              <a:t>¿Cómo cumplieron los trabajadores con sus responsabilidades en SST?</a:t>
            </a:r>
            <a:endParaRPr lang="es-CO" sz="3200" dirty="0"/>
          </a:p>
        </p:txBody>
      </p:sp>
      <p:sp>
        <p:nvSpPr>
          <p:cNvPr id="5" name="Marcador de contenido 4">
            <a:extLst>
              <a:ext uri="{FF2B5EF4-FFF2-40B4-BE49-F238E27FC236}">
                <a16:creationId xmlns:a16="http://schemas.microsoft.com/office/drawing/2014/main" id="{1C8F73A1-15AA-4EC2-B719-82BCED377773}"/>
              </a:ext>
            </a:extLst>
          </p:cNvPr>
          <p:cNvSpPr>
            <a:spLocks noGrp="1"/>
          </p:cNvSpPr>
          <p:nvPr>
            <p:ph idx="1"/>
          </p:nvPr>
        </p:nvSpPr>
        <p:spPr>
          <a:xfrm>
            <a:off x="726393" y="2213216"/>
            <a:ext cx="3657348" cy="2087279"/>
          </a:xfrm>
        </p:spPr>
        <p:txBody>
          <a:bodyPr>
            <a:normAutofit/>
          </a:bodyPr>
          <a:lstStyle/>
          <a:p>
            <a:pPr marL="0" indent="0" algn="just">
              <a:buNone/>
            </a:pPr>
            <a:r>
              <a:rPr lang="es-MX" b="1" dirty="0"/>
              <a:t>✔ Mantener limpio y ordenado el lugar de trabajo</a:t>
            </a:r>
            <a:r>
              <a:rPr lang="es-MX" dirty="0"/>
              <a:t/>
            </a:r>
            <a:br>
              <a:rPr lang="es-MX" dirty="0"/>
            </a:br>
            <a:r>
              <a:rPr lang="es-MX" dirty="0"/>
              <a:t>Mantuvieron sus áreas de trabajo limpias y organizadas, previniendo riesgos y accidentes.</a:t>
            </a:r>
            <a:endParaRPr lang="es-CO" dirty="0"/>
          </a:p>
        </p:txBody>
      </p:sp>
      <p:sp>
        <p:nvSpPr>
          <p:cNvPr id="12" name="CuadroTexto 11">
            <a:extLst>
              <a:ext uri="{FF2B5EF4-FFF2-40B4-BE49-F238E27FC236}">
                <a16:creationId xmlns:a16="http://schemas.microsoft.com/office/drawing/2014/main" id="{8EC4AB56-069D-420B-9F87-11A91CBCB918}"/>
              </a:ext>
            </a:extLst>
          </p:cNvPr>
          <p:cNvSpPr txBox="1"/>
          <p:nvPr/>
        </p:nvSpPr>
        <p:spPr>
          <a:xfrm>
            <a:off x="4446494" y="2213216"/>
            <a:ext cx="3585882" cy="1477328"/>
          </a:xfrm>
          <a:prstGeom prst="rect">
            <a:avLst/>
          </a:prstGeom>
          <a:noFill/>
        </p:spPr>
        <p:txBody>
          <a:bodyPr wrap="square">
            <a:spAutoFit/>
          </a:bodyPr>
          <a:lstStyle/>
          <a:p>
            <a:pPr algn="just"/>
            <a:r>
              <a:rPr lang="es-MX" b="1" dirty="0">
                <a:solidFill>
                  <a:schemeClr val="bg2">
                    <a:lumMod val="25000"/>
                  </a:schemeClr>
                </a:solidFill>
              </a:rPr>
              <a:t>✔ Procurar el cuidado integral de su salud</a:t>
            </a:r>
            <a:r>
              <a:rPr lang="es-MX" dirty="0">
                <a:solidFill>
                  <a:schemeClr val="bg2">
                    <a:lumMod val="25000"/>
                  </a:schemeClr>
                </a:solidFill>
              </a:rPr>
              <a:t/>
            </a:r>
            <a:br>
              <a:rPr lang="es-MX" dirty="0">
                <a:solidFill>
                  <a:schemeClr val="bg2">
                    <a:lumMod val="25000"/>
                  </a:schemeClr>
                </a:solidFill>
              </a:rPr>
            </a:br>
            <a:r>
              <a:rPr lang="es-MX" dirty="0">
                <a:solidFill>
                  <a:schemeClr val="bg2">
                    <a:lumMod val="25000"/>
                  </a:schemeClr>
                </a:solidFill>
              </a:rPr>
              <a:t>Adoptaron prácticas de autocuidado y participaron en actividades de bienestar</a:t>
            </a:r>
            <a:r>
              <a:rPr lang="es-MX" dirty="0" smtClean="0">
                <a:solidFill>
                  <a:schemeClr val="bg2">
                    <a:lumMod val="25000"/>
                  </a:schemeClr>
                </a:solidFill>
              </a:rPr>
              <a:t>.</a:t>
            </a:r>
          </a:p>
        </p:txBody>
      </p:sp>
      <p:sp>
        <p:nvSpPr>
          <p:cNvPr id="14" name="CuadroTexto 13">
            <a:extLst>
              <a:ext uri="{FF2B5EF4-FFF2-40B4-BE49-F238E27FC236}">
                <a16:creationId xmlns:a16="http://schemas.microsoft.com/office/drawing/2014/main" id="{869592D1-A33D-4F33-8D1D-744C4440EDF9}"/>
              </a:ext>
            </a:extLst>
          </p:cNvPr>
          <p:cNvSpPr txBox="1"/>
          <p:nvPr/>
        </p:nvSpPr>
        <p:spPr>
          <a:xfrm>
            <a:off x="8480613" y="2143489"/>
            <a:ext cx="3469340" cy="1477328"/>
          </a:xfrm>
          <a:prstGeom prst="rect">
            <a:avLst/>
          </a:prstGeom>
          <a:noFill/>
        </p:spPr>
        <p:txBody>
          <a:bodyPr wrap="square">
            <a:spAutoFit/>
          </a:bodyPr>
          <a:lstStyle/>
          <a:p>
            <a:pPr algn="just"/>
            <a:r>
              <a:rPr lang="es-MX" b="1" dirty="0">
                <a:solidFill>
                  <a:schemeClr val="bg2">
                    <a:lumMod val="25000"/>
                  </a:schemeClr>
                </a:solidFill>
              </a:rPr>
              <a:t>✔ Reportar accidentes, incidentes y siniestros viales</a:t>
            </a:r>
            <a:r>
              <a:rPr lang="es-MX" dirty="0">
                <a:solidFill>
                  <a:schemeClr val="bg2">
                    <a:lumMod val="25000"/>
                  </a:schemeClr>
                </a:solidFill>
              </a:rPr>
              <a:t/>
            </a:r>
            <a:br>
              <a:rPr lang="es-MX" dirty="0">
                <a:solidFill>
                  <a:schemeClr val="bg2">
                    <a:lumMod val="25000"/>
                  </a:schemeClr>
                </a:solidFill>
              </a:rPr>
            </a:br>
            <a:r>
              <a:rPr lang="es-MX" dirty="0">
                <a:solidFill>
                  <a:schemeClr val="bg2">
                    <a:lumMod val="25000"/>
                  </a:schemeClr>
                </a:solidFill>
              </a:rPr>
              <a:t>Reportaron oportunamente los eventos ocurridos, facilitando acciones preventivas..</a:t>
            </a:r>
            <a:endParaRPr lang="es-CO" dirty="0">
              <a:solidFill>
                <a:schemeClr val="bg2">
                  <a:lumMod val="25000"/>
                </a:schemeClr>
              </a:solidFill>
            </a:endParaRPr>
          </a:p>
        </p:txBody>
      </p:sp>
      <p:sp>
        <p:nvSpPr>
          <p:cNvPr id="15" name="Marcador de contenido 2">
            <a:extLst>
              <a:ext uri="{FF2B5EF4-FFF2-40B4-BE49-F238E27FC236}">
                <a16:creationId xmlns:a16="http://schemas.microsoft.com/office/drawing/2014/main" id="{A0A3A878-3117-464F-B5C0-CC5ECF639E8C}"/>
              </a:ext>
            </a:extLst>
          </p:cNvPr>
          <p:cNvSpPr txBox="1">
            <a:spLocks/>
          </p:cNvSpPr>
          <p:nvPr/>
        </p:nvSpPr>
        <p:spPr>
          <a:xfrm>
            <a:off x="804172" y="4026944"/>
            <a:ext cx="3391814" cy="1751033"/>
          </a:xfrm>
          <a:prstGeom prst="rect">
            <a:avLst/>
          </a:prstGeom>
        </p:spPr>
        <p:txBody>
          <a:bodyPr vert="horz" lIns="0" tIns="45720" rIns="0" bIns="45720" rtlCol="0">
            <a:normAutofit/>
          </a:bodyPr>
          <a:lst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just">
              <a:buFont typeface="Wingdings" panose="05000000000000000000" pitchFamily="2" charset="2"/>
              <a:buNone/>
            </a:pPr>
            <a:r>
              <a:rPr lang="es-MX" b="1" dirty="0">
                <a:solidFill>
                  <a:schemeClr val="bg2">
                    <a:lumMod val="25000"/>
                  </a:schemeClr>
                </a:solidFill>
              </a:rPr>
              <a:t>✔ </a:t>
            </a:r>
            <a:r>
              <a:rPr lang="es-MX" sz="1800" b="1" dirty="0">
                <a:solidFill>
                  <a:schemeClr val="bg2">
                    <a:lumMod val="25000"/>
                  </a:schemeClr>
                </a:solidFill>
              </a:rPr>
              <a:t>Suministrar información clara y veraz sobre su estado de salud</a:t>
            </a:r>
            <a:r>
              <a:rPr lang="es-MX" sz="1800" dirty="0">
                <a:solidFill>
                  <a:schemeClr val="bg2">
                    <a:lumMod val="25000"/>
                  </a:schemeClr>
                </a:solidFill>
              </a:rPr>
              <a:t/>
            </a:r>
            <a:br>
              <a:rPr lang="es-MX" sz="1800" dirty="0">
                <a:solidFill>
                  <a:schemeClr val="bg2">
                    <a:lumMod val="25000"/>
                  </a:schemeClr>
                </a:solidFill>
              </a:rPr>
            </a:br>
            <a:r>
              <a:rPr lang="es-MX" sz="1800" dirty="0">
                <a:solidFill>
                  <a:schemeClr val="bg2">
                    <a:lumMod val="25000"/>
                  </a:schemeClr>
                </a:solidFill>
              </a:rPr>
              <a:t>Brindaron información veraz para una adecuada gestión del riesgo en salud.</a:t>
            </a:r>
            <a:endParaRPr lang="es-CO" sz="1800" dirty="0">
              <a:solidFill>
                <a:schemeClr val="bg2">
                  <a:lumMod val="25000"/>
                </a:schemeClr>
              </a:solidFill>
            </a:endParaRPr>
          </a:p>
        </p:txBody>
      </p:sp>
      <p:sp>
        <p:nvSpPr>
          <p:cNvPr id="17" name="CuadroTexto 16">
            <a:extLst>
              <a:ext uri="{FF2B5EF4-FFF2-40B4-BE49-F238E27FC236}">
                <a16:creationId xmlns:a16="http://schemas.microsoft.com/office/drawing/2014/main" id="{B1B42B66-0E72-413B-981D-CD976693BB5F}"/>
              </a:ext>
            </a:extLst>
          </p:cNvPr>
          <p:cNvSpPr txBox="1"/>
          <p:nvPr/>
        </p:nvSpPr>
        <p:spPr>
          <a:xfrm>
            <a:off x="4446494" y="4026944"/>
            <a:ext cx="4034118" cy="1200329"/>
          </a:xfrm>
          <a:prstGeom prst="rect">
            <a:avLst/>
          </a:prstGeom>
          <a:noFill/>
        </p:spPr>
        <p:txBody>
          <a:bodyPr wrap="square">
            <a:spAutoFit/>
          </a:bodyPr>
          <a:lstStyle/>
          <a:p>
            <a:pPr algn="just"/>
            <a:r>
              <a:rPr lang="es-MX" b="1" dirty="0">
                <a:solidFill>
                  <a:schemeClr val="bg2">
                    <a:lumMod val="25000"/>
                  </a:schemeClr>
                </a:solidFill>
              </a:rPr>
              <a:t>✔ Participar en pausas activas y </a:t>
            </a:r>
            <a:r>
              <a:rPr lang="es-MX" b="1" dirty="0" smtClean="0">
                <a:solidFill>
                  <a:schemeClr val="bg2">
                    <a:lumMod val="25000"/>
                  </a:schemeClr>
                </a:solidFill>
              </a:rPr>
              <a:t>bienestar</a:t>
            </a:r>
          </a:p>
          <a:p>
            <a:pPr algn="just"/>
            <a:r>
              <a:rPr lang="es-MX" dirty="0" smtClean="0">
                <a:solidFill>
                  <a:schemeClr val="bg2">
                    <a:lumMod val="25000"/>
                  </a:schemeClr>
                </a:solidFill>
              </a:rPr>
              <a:t>Participaron </a:t>
            </a:r>
            <a:r>
              <a:rPr lang="es-MX" dirty="0">
                <a:solidFill>
                  <a:schemeClr val="bg2">
                    <a:lumMod val="25000"/>
                  </a:schemeClr>
                </a:solidFill>
              </a:rPr>
              <a:t>en pausas activas y actividades para prevenir lesiones.</a:t>
            </a:r>
            <a:endParaRPr lang="es-CO" dirty="0">
              <a:solidFill>
                <a:schemeClr val="bg2">
                  <a:lumMod val="25000"/>
                </a:schemeClr>
              </a:solidFill>
            </a:endParaRPr>
          </a:p>
        </p:txBody>
      </p:sp>
      <p:sp>
        <p:nvSpPr>
          <p:cNvPr id="19" name="CuadroTexto 18">
            <a:extLst>
              <a:ext uri="{FF2B5EF4-FFF2-40B4-BE49-F238E27FC236}">
                <a16:creationId xmlns:a16="http://schemas.microsoft.com/office/drawing/2014/main" id="{D60ED8CB-7A07-4AEA-B0B1-808EB378E212}"/>
              </a:ext>
            </a:extLst>
          </p:cNvPr>
          <p:cNvSpPr txBox="1"/>
          <p:nvPr/>
        </p:nvSpPr>
        <p:spPr>
          <a:xfrm>
            <a:off x="8543365" y="4026944"/>
            <a:ext cx="3580504" cy="1477328"/>
          </a:xfrm>
          <a:prstGeom prst="rect">
            <a:avLst/>
          </a:prstGeom>
          <a:noFill/>
        </p:spPr>
        <p:txBody>
          <a:bodyPr wrap="square">
            <a:spAutoFit/>
          </a:bodyPr>
          <a:lstStyle/>
          <a:p>
            <a:pPr algn="just"/>
            <a:r>
              <a:rPr lang="es-MX" b="1" dirty="0">
                <a:solidFill>
                  <a:schemeClr val="bg2">
                    <a:lumMod val="25000"/>
                  </a:schemeClr>
                </a:solidFill>
              </a:rPr>
              <a:t>✔ Cumplir normas del SG-SST y Seguridad </a:t>
            </a:r>
            <a:r>
              <a:rPr lang="es-MX" b="1" dirty="0" smtClean="0">
                <a:solidFill>
                  <a:schemeClr val="bg2">
                    <a:lumMod val="25000"/>
                  </a:schemeClr>
                </a:solidFill>
              </a:rPr>
              <a:t>Vial</a:t>
            </a:r>
          </a:p>
          <a:p>
            <a:pPr algn="just"/>
            <a:r>
              <a:rPr lang="es-MX" dirty="0" smtClean="0">
                <a:solidFill>
                  <a:schemeClr val="bg2">
                    <a:lumMod val="25000"/>
                  </a:schemeClr>
                </a:solidFill>
              </a:rPr>
              <a:t>Cumplieron </a:t>
            </a:r>
            <a:r>
              <a:rPr lang="es-MX" dirty="0">
                <a:solidFill>
                  <a:schemeClr val="bg2">
                    <a:lumMod val="25000"/>
                  </a:schemeClr>
                </a:solidFill>
              </a:rPr>
              <a:t>normas y procedimientos establecidos por la organización.</a:t>
            </a:r>
            <a:endParaRPr lang="es-CO" dirty="0">
              <a:solidFill>
                <a:schemeClr val="bg2">
                  <a:lumMod val="25000"/>
                </a:schemeClr>
              </a:solidFill>
            </a:endParaRPr>
          </a:p>
        </p:txBody>
      </p:sp>
    </p:spTree>
    <p:extLst>
      <p:ext uri="{BB962C8B-B14F-4D97-AF65-F5344CB8AC3E}">
        <p14:creationId xmlns:p14="http://schemas.microsoft.com/office/powerpoint/2010/main" val="334039872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13F999-B07C-4C36-ADA7-88C4805AAA39}"/>
              </a:ext>
            </a:extLst>
          </p:cNvPr>
          <p:cNvSpPr>
            <a:spLocks noGrp="1"/>
          </p:cNvSpPr>
          <p:nvPr>
            <p:ph type="title"/>
          </p:nvPr>
        </p:nvSpPr>
        <p:spPr/>
        <p:txBody>
          <a:bodyPr vert="horz" lIns="91440" tIns="45720" rIns="91440" bIns="45720" rtlCol="0" anchor="b">
            <a:normAutofit/>
          </a:bodyPr>
          <a:lstStyle/>
          <a:p>
            <a:pPr algn="ctr"/>
            <a:r>
              <a:rPr lang="es-MX" sz="3200" dirty="0"/>
              <a:t>¿Cómo cumplieron los trabajadores con sus responsabilidades en SST?</a:t>
            </a:r>
            <a:endParaRPr lang="es-CO" sz="3200" dirty="0"/>
          </a:p>
        </p:txBody>
      </p:sp>
      <p:sp>
        <p:nvSpPr>
          <p:cNvPr id="11" name="CuadroTexto 10">
            <a:extLst>
              <a:ext uri="{FF2B5EF4-FFF2-40B4-BE49-F238E27FC236}">
                <a16:creationId xmlns:a16="http://schemas.microsoft.com/office/drawing/2014/main" id="{D5B7A109-DD43-40B0-8014-2F0B6F794FE5}"/>
              </a:ext>
            </a:extLst>
          </p:cNvPr>
          <p:cNvSpPr txBox="1"/>
          <p:nvPr/>
        </p:nvSpPr>
        <p:spPr>
          <a:xfrm>
            <a:off x="842682" y="2277701"/>
            <a:ext cx="3523130" cy="1200329"/>
          </a:xfrm>
          <a:prstGeom prst="rect">
            <a:avLst/>
          </a:prstGeom>
          <a:noFill/>
        </p:spPr>
        <p:txBody>
          <a:bodyPr wrap="square">
            <a:spAutoFit/>
          </a:bodyPr>
          <a:lstStyle/>
          <a:p>
            <a:pPr algn="just"/>
            <a:r>
              <a:rPr lang="es-MX" b="1" dirty="0">
                <a:solidFill>
                  <a:schemeClr val="bg2">
                    <a:lumMod val="25000"/>
                  </a:schemeClr>
                </a:solidFill>
              </a:rPr>
              <a:t>✔ Asistir a evaluaciones médicas </a:t>
            </a:r>
            <a:r>
              <a:rPr lang="es-MX" b="1" dirty="0" smtClean="0">
                <a:solidFill>
                  <a:schemeClr val="bg2">
                    <a:lumMod val="25000"/>
                  </a:schemeClr>
                </a:solidFill>
              </a:rPr>
              <a:t>ocupacionales</a:t>
            </a:r>
          </a:p>
          <a:p>
            <a:pPr algn="just"/>
            <a:r>
              <a:rPr lang="es-MX" dirty="0" smtClean="0">
                <a:solidFill>
                  <a:schemeClr val="bg2">
                    <a:lumMod val="25000"/>
                  </a:schemeClr>
                </a:solidFill>
              </a:rPr>
              <a:t>Asistieron </a:t>
            </a:r>
            <a:r>
              <a:rPr lang="es-MX" dirty="0">
                <a:solidFill>
                  <a:schemeClr val="bg2">
                    <a:lumMod val="25000"/>
                  </a:schemeClr>
                </a:solidFill>
              </a:rPr>
              <a:t>oportunamente a los exámenes médicos programados.</a:t>
            </a:r>
            <a:endParaRPr lang="es-CO" dirty="0">
              <a:solidFill>
                <a:schemeClr val="bg2">
                  <a:lumMod val="25000"/>
                </a:schemeClr>
              </a:solidFill>
            </a:endParaRPr>
          </a:p>
        </p:txBody>
      </p:sp>
      <p:sp>
        <p:nvSpPr>
          <p:cNvPr id="13" name="CuadroTexto 12">
            <a:extLst>
              <a:ext uri="{FF2B5EF4-FFF2-40B4-BE49-F238E27FC236}">
                <a16:creationId xmlns:a16="http://schemas.microsoft.com/office/drawing/2014/main" id="{28632B8B-C738-4C58-B470-1156C814EA82}"/>
              </a:ext>
            </a:extLst>
          </p:cNvPr>
          <p:cNvSpPr txBox="1"/>
          <p:nvPr/>
        </p:nvSpPr>
        <p:spPr>
          <a:xfrm>
            <a:off x="4796116" y="2268087"/>
            <a:ext cx="3263153" cy="1477328"/>
          </a:xfrm>
          <a:prstGeom prst="rect">
            <a:avLst/>
          </a:prstGeom>
          <a:noFill/>
        </p:spPr>
        <p:txBody>
          <a:bodyPr wrap="square">
            <a:spAutoFit/>
          </a:bodyPr>
          <a:lstStyle/>
          <a:p>
            <a:pPr algn="just"/>
            <a:r>
              <a:rPr lang="es-MX" b="1" dirty="0">
                <a:solidFill>
                  <a:schemeClr val="bg2">
                    <a:lumMod val="25000"/>
                  </a:schemeClr>
                </a:solidFill>
              </a:rPr>
              <a:t>✔ Utilizar adecuadamente los EPP</a:t>
            </a:r>
            <a:r>
              <a:rPr lang="es-MX" dirty="0">
                <a:solidFill>
                  <a:schemeClr val="bg2">
                    <a:lumMod val="25000"/>
                  </a:schemeClr>
                </a:solidFill>
              </a:rPr>
              <a:t/>
            </a:r>
            <a:br>
              <a:rPr lang="es-MX" dirty="0">
                <a:solidFill>
                  <a:schemeClr val="bg2">
                    <a:lumMod val="25000"/>
                  </a:schemeClr>
                </a:solidFill>
              </a:rPr>
            </a:br>
            <a:r>
              <a:rPr lang="es-MX" dirty="0">
                <a:solidFill>
                  <a:schemeClr val="bg2">
                    <a:lumMod val="25000"/>
                  </a:schemeClr>
                </a:solidFill>
              </a:rPr>
              <a:t>Usaron correctamente los elementos de protección personal.</a:t>
            </a:r>
            <a:endParaRPr lang="es-CO" dirty="0">
              <a:solidFill>
                <a:schemeClr val="bg2">
                  <a:lumMod val="25000"/>
                </a:schemeClr>
              </a:solidFill>
            </a:endParaRPr>
          </a:p>
        </p:txBody>
      </p:sp>
      <p:sp>
        <p:nvSpPr>
          <p:cNvPr id="15" name="CuadroTexto 14">
            <a:extLst>
              <a:ext uri="{FF2B5EF4-FFF2-40B4-BE49-F238E27FC236}">
                <a16:creationId xmlns:a16="http://schemas.microsoft.com/office/drawing/2014/main" id="{0DCCF6FE-6941-46FF-91AC-66E22C49AD8E}"/>
              </a:ext>
            </a:extLst>
          </p:cNvPr>
          <p:cNvSpPr txBox="1"/>
          <p:nvPr/>
        </p:nvSpPr>
        <p:spPr>
          <a:xfrm>
            <a:off x="8069992" y="2268087"/>
            <a:ext cx="3290047" cy="1477328"/>
          </a:xfrm>
          <a:prstGeom prst="rect">
            <a:avLst/>
          </a:prstGeom>
          <a:noFill/>
        </p:spPr>
        <p:txBody>
          <a:bodyPr wrap="square">
            <a:spAutoFit/>
          </a:bodyPr>
          <a:lstStyle/>
          <a:p>
            <a:pPr algn="just"/>
            <a:r>
              <a:rPr lang="es-MX" b="1" dirty="0">
                <a:solidFill>
                  <a:schemeClr val="bg2">
                    <a:lumMod val="25000"/>
                  </a:schemeClr>
                </a:solidFill>
              </a:rPr>
              <a:t>✔ Acatar recomendaciones </a:t>
            </a:r>
            <a:r>
              <a:rPr lang="es-MX" b="1" dirty="0" smtClean="0">
                <a:solidFill>
                  <a:schemeClr val="bg2">
                    <a:lumMod val="25000"/>
                  </a:schemeClr>
                </a:solidFill>
              </a:rPr>
              <a:t>médico-laborales</a:t>
            </a:r>
          </a:p>
          <a:p>
            <a:pPr algn="just"/>
            <a:r>
              <a:rPr lang="es-MX" dirty="0" smtClean="0">
                <a:solidFill>
                  <a:schemeClr val="bg2">
                    <a:lumMod val="25000"/>
                  </a:schemeClr>
                </a:solidFill>
              </a:rPr>
              <a:t>Cumplieron </a:t>
            </a:r>
            <a:r>
              <a:rPr lang="es-MX" dirty="0">
                <a:solidFill>
                  <a:schemeClr val="bg2">
                    <a:lumMod val="25000"/>
                  </a:schemeClr>
                </a:solidFill>
              </a:rPr>
              <a:t>las recomendaciones para proteger su salud.</a:t>
            </a:r>
            <a:endParaRPr lang="es-CO" dirty="0">
              <a:solidFill>
                <a:schemeClr val="bg2">
                  <a:lumMod val="25000"/>
                </a:schemeClr>
              </a:solidFill>
            </a:endParaRPr>
          </a:p>
        </p:txBody>
      </p:sp>
      <p:sp>
        <p:nvSpPr>
          <p:cNvPr id="17" name="CuadroTexto 16">
            <a:extLst>
              <a:ext uri="{FF2B5EF4-FFF2-40B4-BE49-F238E27FC236}">
                <a16:creationId xmlns:a16="http://schemas.microsoft.com/office/drawing/2014/main" id="{DC2F3A03-7B9A-4AC5-A04B-397B4E227597}"/>
              </a:ext>
            </a:extLst>
          </p:cNvPr>
          <p:cNvSpPr txBox="1"/>
          <p:nvPr/>
        </p:nvSpPr>
        <p:spPr>
          <a:xfrm>
            <a:off x="842683" y="4208494"/>
            <a:ext cx="3523129" cy="923330"/>
          </a:xfrm>
          <a:prstGeom prst="rect">
            <a:avLst/>
          </a:prstGeom>
          <a:noFill/>
        </p:spPr>
        <p:txBody>
          <a:bodyPr wrap="square">
            <a:spAutoFit/>
          </a:bodyPr>
          <a:lstStyle/>
          <a:p>
            <a:pPr algn="just"/>
            <a:r>
              <a:rPr lang="es-MX" b="1" dirty="0">
                <a:solidFill>
                  <a:schemeClr val="bg2">
                    <a:lumMod val="25000"/>
                  </a:schemeClr>
                </a:solidFill>
              </a:rPr>
              <a:t>✔ Informar peligros y riesgos</a:t>
            </a:r>
            <a:r>
              <a:rPr lang="es-MX" dirty="0">
                <a:solidFill>
                  <a:schemeClr val="bg2">
                    <a:lumMod val="25000"/>
                  </a:schemeClr>
                </a:solidFill>
              </a:rPr>
              <a:t/>
            </a:r>
            <a:br>
              <a:rPr lang="es-MX" dirty="0">
                <a:solidFill>
                  <a:schemeClr val="bg2">
                    <a:lumMod val="25000"/>
                  </a:schemeClr>
                </a:solidFill>
              </a:rPr>
            </a:br>
            <a:r>
              <a:rPr lang="es-MX" dirty="0">
                <a:solidFill>
                  <a:schemeClr val="bg2">
                    <a:lumMod val="25000"/>
                  </a:schemeClr>
                </a:solidFill>
              </a:rPr>
              <a:t>Reportaron condiciones inseguras en sus áreas de trabajo.</a:t>
            </a:r>
            <a:endParaRPr lang="es-CO" dirty="0">
              <a:solidFill>
                <a:schemeClr val="bg2">
                  <a:lumMod val="25000"/>
                </a:schemeClr>
              </a:solidFill>
            </a:endParaRPr>
          </a:p>
        </p:txBody>
      </p:sp>
      <p:sp>
        <p:nvSpPr>
          <p:cNvPr id="19" name="CuadroTexto 18">
            <a:extLst>
              <a:ext uri="{FF2B5EF4-FFF2-40B4-BE49-F238E27FC236}">
                <a16:creationId xmlns:a16="http://schemas.microsoft.com/office/drawing/2014/main" id="{4808C200-6175-4890-9D79-6706C438B328}"/>
              </a:ext>
            </a:extLst>
          </p:cNvPr>
          <p:cNvSpPr txBox="1"/>
          <p:nvPr/>
        </p:nvSpPr>
        <p:spPr>
          <a:xfrm>
            <a:off x="4670611" y="4222769"/>
            <a:ext cx="3388658" cy="1200329"/>
          </a:xfrm>
          <a:prstGeom prst="rect">
            <a:avLst/>
          </a:prstGeom>
          <a:noFill/>
        </p:spPr>
        <p:txBody>
          <a:bodyPr wrap="square">
            <a:spAutoFit/>
          </a:bodyPr>
          <a:lstStyle/>
          <a:p>
            <a:pPr algn="just"/>
            <a:r>
              <a:rPr lang="es-MX" b="1" dirty="0">
                <a:solidFill>
                  <a:schemeClr val="bg2">
                    <a:lumMod val="25000"/>
                  </a:schemeClr>
                </a:solidFill>
              </a:rPr>
              <a:t>✔ Participar en capacitación, inducción y reinducción</a:t>
            </a:r>
            <a:r>
              <a:rPr lang="es-MX" dirty="0">
                <a:solidFill>
                  <a:schemeClr val="bg2">
                    <a:lumMod val="25000"/>
                  </a:schemeClr>
                </a:solidFill>
              </a:rPr>
              <a:t/>
            </a:r>
            <a:br>
              <a:rPr lang="es-MX" dirty="0">
                <a:solidFill>
                  <a:schemeClr val="bg2">
                    <a:lumMod val="25000"/>
                  </a:schemeClr>
                </a:solidFill>
              </a:rPr>
            </a:br>
            <a:r>
              <a:rPr lang="es-MX" dirty="0">
                <a:solidFill>
                  <a:schemeClr val="bg2">
                    <a:lumMod val="25000"/>
                  </a:schemeClr>
                </a:solidFill>
              </a:rPr>
              <a:t>Asistieron activamente a las capacitaciones en SST y PESV.</a:t>
            </a:r>
            <a:endParaRPr lang="es-CO" dirty="0">
              <a:solidFill>
                <a:schemeClr val="bg2">
                  <a:lumMod val="25000"/>
                </a:schemeClr>
              </a:solidFill>
            </a:endParaRPr>
          </a:p>
        </p:txBody>
      </p:sp>
      <p:sp>
        <p:nvSpPr>
          <p:cNvPr id="21" name="CuadroTexto 20">
            <a:extLst>
              <a:ext uri="{FF2B5EF4-FFF2-40B4-BE49-F238E27FC236}">
                <a16:creationId xmlns:a16="http://schemas.microsoft.com/office/drawing/2014/main" id="{B758C16D-5103-4C4F-83AA-46EB7B24FD92}"/>
              </a:ext>
            </a:extLst>
          </p:cNvPr>
          <p:cNvSpPr txBox="1"/>
          <p:nvPr/>
        </p:nvSpPr>
        <p:spPr>
          <a:xfrm>
            <a:off x="8230185" y="4267978"/>
            <a:ext cx="3195542" cy="1200329"/>
          </a:xfrm>
          <a:prstGeom prst="rect">
            <a:avLst/>
          </a:prstGeom>
          <a:noFill/>
        </p:spPr>
        <p:txBody>
          <a:bodyPr wrap="square">
            <a:spAutoFit/>
          </a:bodyPr>
          <a:lstStyle/>
          <a:p>
            <a:pPr algn="just"/>
            <a:r>
              <a:rPr lang="es-MX" b="1" dirty="0">
                <a:solidFill>
                  <a:schemeClr val="bg2">
                    <a:lumMod val="25000"/>
                  </a:schemeClr>
                </a:solidFill>
              </a:rPr>
              <a:t>✔ Contribuir a los objetivos del SG-SST y PESV</a:t>
            </a:r>
            <a:r>
              <a:rPr lang="es-MX" dirty="0">
                <a:solidFill>
                  <a:schemeClr val="bg2">
                    <a:lumMod val="25000"/>
                  </a:schemeClr>
                </a:solidFill>
              </a:rPr>
              <a:t/>
            </a:r>
            <a:br>
              <a:rPr lang="es-MX" dirty="0">
                <a:solidFill>
                  <a:schemeClr val="bg2">
                    <a:lumMod val="25000"/>
                  </a:schemeClr>
                </a:solidFill>
              </a:rPr>
            </a:br>
            <a:r>
              <a:rPr lang="es-MX" dirty="0">
                <a:solidFill>
                  <a:schemeClr val="bg2">
                    <a:lumMod val="25000"/>
                  </a:schemeClr>
                </a:solidFill>
              </a:rPr>
              <a:t>Apoyaron el cumplimiento de los objetivos del sistema.</a:t>
            </a:r>
            <a:endParaRPr lang="es-CO" dirty="0">
              <a:solidFill>
                <a:schemeClr val="bg2">
                  <a:lumMod val="25000"/>
                </a:schemeClr>
              </a:solidFill>
            </a:endParaRPr>
          </a:p>
        </p:txBody>
      </p:sp>
    </p:spTree>
    <p:extLst>
      <p:ext uri="{BB962C8B-B14F-4D97-AF65-F5344CB8AC3E}">
        <p14:creationId xmlns:p14="http://schemas.microsoft.com/office/powerpoint/2010/main" val="426012344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562A587E-22F2-47F0-A3C9-35A63F53922D}"/>
              </a:ext>
            </a:extLst>
          </p:cNvPr>
          <p:cNvPicPr>
            <a:picLocks noGrp="1" noChangeAspect="1"/>
          </p:cNvPicPr>
          <p:nvPr>
            <p:ph idx="1"/>
          </p:nvPr>
        </p:nvPicPr>
        <p:blipFill>
          <a:blip r:embed="rId2"/>
          <a:stretch>
            <a:fillRect/>
          </a:stretch>
        </p:blipFill>
        <p:spPr>
          <a:xfrm>
            <a:off x="299990" y="2592146"/>
            <a:ext cx="1951167" cy="2601556"/>
          </a:xfrm>
          <a:prstGeom prst="rect">
            <a:avLst/>
          </a:prstGeom>
        </p:spPr>
      </p:pic>
      <p:sp>
        <p:nvSpPr>
          <p:cNvPr id="5" name="Título 1">
            <a:extLst>
              <a:ext uri="{FF2B5EF4-FFF2-40B4-BE49-F238E27FC236}">
                <a16:creationId xmlns:a16="http://schemas.microsoft.com/office/drawing/2014/main" id="{9043714F-D3CA-47D6-A083-D02355C5D6BB}"/>
              </a:ext>
            </a:extLst>
          </p:cNvPr>
          <p:cNvSpPr>
            <a:spLocks noGrp="1"/>
          </p:cNvSpPr>
          <p:nvPr>
            <p:ph type="title"/>
          </p:nvPr>
        </p:nvSpPr>
        <p:spPr>
          <a:xfrm>
            <a:off x="1097280" y="286605"/>
            <a:ext cx="10058400" cy="1450757"/>
          </a:xfrm>
        </p:spPr>
        <p:txBody>
          <a:bodyPr vert="horz" lIns="91440" tIns="45720" rIns="91440" bIns="45720" rtlCol="0" anchor="b">
            <a:normAutofit/>
          </a:bodyPr>
          <a:lstStyle/>
          <a:p>
            <a:pPr algn="ctr"/>
            <a:r>
              <a:rPr lang="es-MX" sz="3200" dirty="0"/>
              <a:t>¿Cómo cumplieron los trabajadores con sus responsabilidades en SST?</a:t>
            </a:r>
            <a:endParaRPr lang="es-CO" sz="3200" dirty="0"/>
          </a:p>
        </p:txBody>
      </p:sp>
      <p:pic>
        <p:nvPicPr>
          <p:cNvPr id="6" name="Imagen 5">
            <a:extLst>
              <a:ext uri="{FF2B5EF4-FFF2-40B4-BE49-F238E27FC236}">
                <a16:creationId xmlns:a16="http://schemas.microsoft.com/office/drawing/2014/main" id="{91A68E6F-7807-48DA-94E7-5C10FC2A7718}"/>
              </a:ext>
            </a:extLst>
          </p:cNvPr>
          <p:cNvPicPr>
            <a:picLocks noChangeAspect="1"/>
          </p:cNvPicPr>
          <p:nvPr/>
        </p:nvPicPr>
        <p:blipFill>
          <a:blip r:embed="rId3"/>
          <a:stretch>
            <a:fillRect/>
          </a:stretch>
        </p:blipFill>
        <p:spPr>
          <a:xfrm>
            <a:off x="2385732" y="1864392"/>
            <a:ext cx="1580230" cy="2106973"/>
          </a:xfrm>
          <a:prstGeom prst="rect">
            <a:avLst/>
          </a:prstGeom>
        </p:spPr>
      </p:pic>
      <p:pic>
        <p:nvPicPr>
          <p:cNvPr id="7" name="Imagen 6">
            <a:extLst>
              <a:ext uri="{FF2B5EF4-FFF2-40B4-BE49-F238E27FC236}">
                <a16:creationId xmlns:a16="http://schemas.microsoft.com/office/drawing/2014/main" id="{D36C13AF-63CA-40AE-BC51-232D180A4ECF}"/>
              </a:ext>
            </a:extLst>
          </p:cNvPr>
          <p:cNvPicPr>
            <a:picLocks noChangeAspect="1"/>
          </p:cNvPicPr>
          <p:nvPr/>
        </p:nvPicPr>
        <p:blipFill>
          <a:blip r:embed="rId4"/>
          <a:stretch>
            <a:fillRect/>
          </a:stretch>
        </p:blipFill>
        <p:spPr>
          <a:xfrm>
            <a:off x="2397138" y="4098395"/>
            <a:ext cx="2294965" cy="1721224"/>
          </a:xfrm>
          <a:prstGeom prst="rect">
            <a:avLst/>
          </a:prstGeom>
        </p:spPr>
      </p:pic>
      <p:pic>
        <p:nvPicPr>
          <p:cNvPr id="8" name="Imagen 7">
            <a:extLst>
              <a:ext uri="{FF2B5EF4-FFF2-40B4-BE49-F238E27FC236}">
                <a16:creationId xmlns:a16="http://schemas.microsoft.com/office/drawing/2014/main" id="{C117D025-169C-4881-9341-A84506B84508}"/>
              </a:ext>
            </a:extLst>
          </p:cNvPr>
          <p:cNvPicPr>
            <a:picLocks noChangeAspect="1"/>
          </p:cNvPicPr>
          <p:nvPr/>
        </p:nvPicPr>
        <p:blipFill>
          <a:blip r:embed="rId5"/>
          <a:stretch>
            <a:fillRect/>
          </a:stretch>
        </p:blipFill>
        <p:spPr>
          <a:xfrm>
            <a:off x="4092774" y="1952781"/>
            <a:ext cx="2151529" cy="1613647"/>
          </a:xfrm>
          <a:prstGeom prst="rect">
            <a:avLst/>
          </a:prstGeom>
        </p:spPr>
      </p:pic>
      <p:pic>
        <p:nvPicPr>
          <p:cNvPr id="9" name="Imagen 8">
            <a:extLst>
              <a:ext uri="{FF2B5EF4-FFF2-40B4-BE49-F238E27FC236}">
                <a16:creationId xmlns:a16="http://schemas.microsoft.com/office/drawing/2014/main" id="{4938C76D-4D7F-4A48-8E49-8E5EED6BDE35}"/>
              </a:ext>
            </a:extLst>
          </p:cNvPr>
          <p:cNvPicPr>
            <a:picLocks noChangeAspect="1"/>
          </p:cNvPicPr>
          <p:nvPr/>
        </p:nvPicPr>
        <p:blipFill>
          <a:blip r:embed="rId6"/>
          <a:stretch>
            <a:fillRect/>
          </a:stretch>
        </p:blipFill>
        <p:spPr>
          <a:xfrm>
            <a:off x="4949638" y="3781847"/>
            <a:ext cx="1836644" cy="2448859"/>
          </a:xfrm>
          <a:prstGeom prst="rect">
            <a:avLst/>
          </a:prstGeom>
        </p:spPr>
      </p:pic>
      <p:pic>
        <p:nvPicPr>
          <p:cNvPr id="10" name="Imagen 9">
            <a:extLst>
              <a:ext uri="{FF2B5EF4-FFF2-40B4-BE49-F238E27FC236}">
                <a16:creationId xmlns:a16="http://schemas.microsoft.com/office/drawing/2014/main" id="{8A8B9CAA-068E-4222-B91A-4BB582E1C148}"/>
              </a:ext>
            </a:extLst>
          </p:cNvPr>
          <p:cNvPicPr>
            <a:picLocks noChangeAspect="1"/>
          </p:cNvPicPr>
          <p:nvPr/>
        </p:nvPicPr>
        <p:blipFill>
          <a:blip r:embed="rId7"/>
          <a:stretch>
            <a:fillRect/>
          </a:stretch>
        </p:blipFill>
        <p:spPr>
          <a:xfrm>
            <a:off x="6371115" y="2260293"/>
            <a:ext cx="1951167" cy="1463375"/>
          </a:xfrm>
          <a:prstGeom prst="rect">
            <a:avLst/>
          </a:prstGeom>
        </p:spPr>
      </p:pic>
      <p:pic>
        <p:nvPicPr>
          <p:cNvPr id="11" name="Imagen 10">
            <a:extLst>
              <a:ext uri="{FF2B5EF4-FFF2-40B4-BE49-F238E27FC236}">
                <a16:creationId xmlns:a16="http://schemas.microsoft.com/office/drawing/2014/main" id="{FB076E70-E26C-4496-ABED-30DF3A4E0B03}"/>
              </a:ext>
            </a:extLst>
          </p:cNvPr>
          <p:cNvPicPr>
            <a:picLocks noChangeAspect="1"/>
          </p:cNvPicPr>
          <p:nvPr/>
        </p:nvPicPr>
        <p:blipFill>
          <a:blip r:embed="rId8"/>
          <a:stretch>
            <a:fillRect/>
          </a:stretch>
        </p:blipFill>
        <p:spPr>
          <a:xfrm>
            <a:off x="6974541" y="3892924"/>
            <a:ext cx="2088776" cy="1566582"/>
          </a:xfrm>
          <a:prstGeom prst="rect">
            <a:avLst/>
          </a:prstGeom>
        </p:spPr>
      </p:pic>
      <p:pic>
        <p:nvPicPr>
          <p:cNvPr id="12" name="Imagen 11">
            <a:extLst>
              <a:ext uri="{FF2B5EF4-FFF2-40B4-BE49-F238E27FC236}">
                <a16:creationId xmlns:a16="http://schemas.microsoft.com/office/drawing/2014/main" id="{22C3CE38-A62D-4065-A31D-099516CA1D9A}"/>
              </a:ext>
            </a:extLst>
          </p:cNvPr>
          <p:cNvPicPr>
            <a:picLocks noChangeAspect="1"/>
          </p:cNvPicPr>
          <p:nvPr/>
        </p:nvPicPr>
        <p:blipFill>
          <a:blip r:embed="rId9"/>
          <a:stretch>
            <a:fillRect/>
          </a:stretch>
        </p:blipFill>
        <p:spPr>
          <a:xfrm>
            <a:off x="8456857" y="1466054"/>
            <a:ext cx="1693210" cy="2257614"/>
          </a:xfrm>
          <a:prstGeom prst="rect">
            <a:avLst/>
          </a:prstGeom>
        </p:spPr>
      </p:pic>
      <p:pic>
        <p:nvPicPr>
          <p:cNvPr id="13" name="Imagen 12">
            <a:extLst>
              <a:ext uri="{FF2B5EF4-FFF2-40B4-BE49-F238E27FC236}">
                <a16:creationId xmlns:a16="http://schemas.microsoft.com/office/drawing/2014/main" id="{DB07D82F-73E5-4FAC-A632-70786DA9CF9B}"/>
              </a:ext>
            </a:extLst>
          </p:cNvPr>
          <p:cNvPicPr>
            <a:picLocks noChangeAspect="1"/>
          </p:cNvPicPr>
          <p:nvPr/>
        </p:nvPicPr>
        <p:blipFill>
          <a:blip r:embed="rId10"/>
          <a:stretch>
            <a:fillRect/>
          </a:stretch>
        </p:blipFill>
        <p:spPr>
          <a:xfrm>
            <a:off x="9251576" y="3939826"/>
            <a:ext cx="2568774" cy="1926581"/>
          </a:xfrm>
          <a:prstGeom prst="rect">
            <a:avLst/>
          </a:prstGeom>
        </p:spPr>
      </p:pic>
    </p:spTree>
    <p:extLst>
      <p:ext uri="{BB962C8B-B14F-4D97-AF65-F5344CB8AC3E}">
        <p14:creationId xmlns:p14="http://schemas.microsoft.com/office/powerpoint/2010/main" val="244245815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FF0D9DA0-4699-4414-BF1E-F4430CD8FDD2}"/>
              </a:ext>
            </a:extLst>
          </p:cNvPr>
          <p:cNvSpPr>
            <a:spLocks noGrp="1"/>
          </p:cNvSpPr>
          <p:nvPr>
            <p:ph idx="1"/>
          </p:nvPr>
        </p:nvSpPr>
        <p:spPr/>
        <p:txBody>
          <a:bodyPr/>
          <a:lstStyle/>
          <a:p>
            <a:pPr marL="0" indent="0" algn="ctr">
              <a:buNone/>
            </a:pPr>
            <a:r>
              <a:rPr lang="es-MX" dirty="0"/>
              <a:t>En cumplimiento de la normatividad vigente y de las funciones asignadas al Comité Paritario de Seguridad y Salud en el Trabajo (COPASST), se presenta la rendición de cuentas correspondiente a la vigencia 2025, evidenciando su participación, seguimiento y apoyo al Sistema de Gestión de Seguridad y Salud en el Trabajo (SG-SST).</a:t>
            </a:r>
            <a:endParaRPr lang="es-CO" dirty="0"/>
          </a:p>
        </p:txBody>
      </p:sp>
      <p:sp>
        <p:nvSpPr>
          <p:cNvPr id="4" name="Título 3">
            <a:extLst>
              <a:ext uri="{FF2B5EF4-FFF2-40B4-BE49-F238E27FC236}">
                <a16:creationId xmlns:a16="http://schemas.microsoft.com/office/drawing/2014/main" id="{B5BBD105-A7C9-4B0E-B60A-8272B9CBD4EB}"/>
              </a:ext>
            </a:extLst>
          </p:cNvPr>
          <p:cNvSpPr>
            <a:spLocks noGrp="1"/>
          </p:cNvSpPr>
          <p:nvPr>
            <p:ph type="title"/>
          </p:nvPr>
        </p:nvSpPr>
        <p:spPr/>
        <p:txBody>
          <a:bodyPr/>
          <a:lstStyle/>
          <a:p>
            <a:r>
              <a:rPr lang="es-CO" dirty="0"/>
              <a:t>COPASST</a:t>
            </a:r>
          </a:p>
        </p:txBody>
      </p:sp>
    </p:spTree>
    <p:extLst>
      <p:ext uri="{BB962C8B-B14F-4D97-AF65-F5344CB8AC3E}">
        <p14:creationId xmlns:p14="http://schemas.microsoft.com/office/powerpoint/2010/main" val="327250999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86180135-43A3-4A43-9024-9EFFE333EEF1}"/>
              </a:ext>
            </a:extLst>
          </p:cNvPr>
          <p:cNvSpPr>
            <a:spLocks noGrp="1"/>
          </p:cNvSpPr>
          <p:nvPr>
            <p:ph type="title"/>
          </p:nvPr>
        </p:nvSpPr>
        <p:spPr>
          <a:xfrm>
            <a:off x="1066800" y="714005"/>
            <a:ext cx="10058400" cy="896471"/>
          </a:xfrm>
        </p:spPr>
        <p:txBody>
          <a:bodyPr vert="horz" lIns="91440" tIns="45720" rIns="91440" bIns="45720" rtlCol="0" anchor="b">
            <a:normAutofit/>
          </a:bodyPr>
          <a:lstStyle/>
          <a:p>
            <a:pPr algn="ctr"/>
            <a:r>
              <a:rPr lang="es-CO" sz="3200" dirty="0"/>
              <a:t>Rendición de cuentas COPASST</a:t>
            </a:r>
          </a:p>
        </p:txBody>
      </p:sp>
      <p:sp>
        <p:nvSpPr>
          <p:cNvPr id="5" name="Marcador de contenido 4">
            <a:extLst>
              <a:ext uri="{FF2B5EF4-FFF2-40B4-BE49-F238E27FC236}">
                <a16:creationId xmlns:a16="http://schemas.microsoft.com/office/drawing/2014/main" id="{2A2EF623-FD35-479D-BBAB-B4C4017CA3A3}"/>
              </a:ext>
            </a:extLst>
          </p:cNvPr>
          <p:cNvSpPr>
            <a:spLocks noGrp="1"/>
          </p:cNvSpPr>
          <p:nvPr>
            <p:ph idx="1"/>
          </p:nvPr>
        </p:nvSpPr>
        <p:spPr>
          <a:xfrm>
            <a:off x="1097280" y="2108203"/>
            <a:ext cx="2847191" cy="3760891"/>
          </a:xfrm>
        </p:spPr>
        <p:txBody>
          <a:bodyPr/>
          <a:lstStyle/>
          <a:p>
            <a:pPr marL="0" indent="0" algn="just">
              <a:buNone/>
            </a:pPr>
            <a:r>
              <a:rPr lang="es-MX" b="1" dirty="0"/>
              <a:t>👥 Conformación y funcionamiento del </a:t>
            </a:r>
            <a:r>
              <a:rPr lang="es-MX" b="1" dirty="0" smtClean="0"/>
              <a:t>COPASST</a:t>
            </a:r>
          </a:p>
          <a:p>
            <a:pPr marL="0" indent="0" algn="just">
              <a:buNone/>
            </a:pPr>
            <a:r>
              <a:rPr lang="es-MX" dirty="0" smtClean="0"/>
              <a:t>El </a:t>
            </a:r>
            <a:r>
              <a:rPr lang="es-MX" dirty="0"/>
              <a:t>COPASST fue conformado de manera formal y democrática, con designación de representantes, elección de los trabajadores y asignación de presidente y secretario.</a:t>
            </a:r>
            <a:endParaRPr lang="es-CO" dirty="0"/>
          </a:p>
        </p:txBody>
      </p:sp>
      <p:sp>
        <p:nvSpPr>
          <p:cNvPr id="7" name="CuadroTexto 6">
            <a:extLst>
              <a:ext uri="{FF2B5EF4-FFF2-40B4-BE49-F238E27FC236}">
                <a16:creationId xmlns:a16="http://schemas.microsoft.com/office/drawing/2014/main" id="{1EAD8213-E504-47FF-95AA-4A3A0B2A418A}"/>
              </a:ext>
            </a:extLst>
          </p:cNvPr>
          <p:cNvSpPr txBox="1"/>
          <p:nvPr/>
        </p:nvSpPr>
        <p:spPr>
          <a:xfrm>
            <a:off x="4563035" y="2108203"/>
            <a:ext cx="3424518" cy="2585323"/>
          </a:xfrm>
          <a:prstGeom prst="rect">
            <a:avLst/>
          </a:prstGeom>
          <a:noFill/>
        </p:spPr>
        <p:txBody>
          <a:bodyPr wrap="square">
            <a:spAutoFit/>
          </a:bodyPr>
          <a:lstStyle/>
          <a:p>
            <a:pPr algn="just"/>
            <a:r>
              <a:rPr lang="es-MX" b="1" dirty="0">
                <a:solidFill>
                  <a:schemeClr val="bg2">
                    <a:lumMod val="25000"/>
                  </a:schemeClr>
                </a:solidFill>
              </a:rPr>
              <a:t>📋 Planeación y seguimiento del Plan de </a:t>
            </a:r>
            <a:r>
              <a:rPr lang="es-MX" b="1" dirty="0" smtClean="0">
                <a:solidFill>
                  <a:schemeClr val="bg2">
                    <a:lumMod val="25000"/>
                  </a:schemeClr>
                </a:solidFill>
              </a:rPr>
              <a:t>Trabajo</a:t>
            </a:r>
          </a:p>
          <a:p>
            <a:pPr algn="just"/>
            <a:endParaRPr lang="es-MX" b="1" dirty="0" smtClean="0">
              <a:solidFill>
                <a:schemeClr val="bg2">
                  <a:lumMod val="25000"/>
                </a:schemeClr>
              </a:solidFill>
            </a:endParaRPr>
          </a:p>
          <a:p>
            <a:pPr algn="just"/>
            <a:r>
              <a:rPr lang="es-MX" dirty="0" smtClean="0">
                <a:solidFill>
                  <a:schemeClr val="bg2">
                    <a:lumMod val="25000"/>
                  </a:schemeClr>
                </a:solidFill>
              </a:rPr>
              <a:t>Se </a:t>
            </a:r>
            <a:r>
              <a:rPr lang="es-MX" dirty="0">
                <a:solidFill>
                  <a:schemeClr val="bg2">
                    <a:lumMod val="25000"/>
                  </a:schemeClr>
                </a:solidFill>
              </a:rPr>
              <a:t>definió y ejecutó el Plan de Trabajo y el Plan de Capacitación del COPASST, realizando reuniones ordinarias mensuales para el seguimiento permanente de las actividades.</a:t>
            </a:r>
            <a:endParaRPr lang="es-CO" dirty="0">
              <a:solidFill>
                <a:schemeClr val="bg2">
                  <a:lumMod val="25000"/>
                </a:schemeClr>
              </a:solidFill>
            </a:endParaRPr>
          </a:p>
        </p:txBody>
      </p:sp>
      <p:sp>
        <p:nvSpPr>
          <p:cNvPr id="9" name="CuadroTexto 8">
            <a:extLst>
              <a:ext uri="{FF2B5EF4-FFF2-40B4-BE49-F238E27FC236}">
                <a16:creationId xmlns:a16="http://schemas.microsoft.com/office/drawing/2014/main" id="{766F70E7-CD58-427C-A4FA-0CA847C3E93E}"/>
              </a:ext>
            </a:extLst>
          </p:cNvPr>
          <p:cNvSpPr txBox="1"/>
          <p:nvPr/>
        </p:nvSpPr>
        <p:spPr>
          <a:xfrm>
            <a:off x="8408894" y="2108203"/>
            <a:ext cx="3048000" cy="3416320"/>
          </a:xfrm>
          <a:prstGeom prst="rect">
            <a:avLst/>
          </a:prstGeom>
          <a:noFill/>
        </p:spPr>
        <p:txBody>
          <a:bodyPr wrap="square">
            <a:spAutoFit/>
          </a:bodyPr>
          <a:lstStyle/>
          <a:p>
            <a:pPr algn="just"/>
            <a:r>
              <a:rPr lang="es-MX" b="1" dirty="0">
                <a:solidFill>
                  <a:schemeClr val="bg2">
                    <a:lumMod val="25000"/>
                  </a:schemeClr>
                </a:solidFill>
              </a:rPr>
              <a:t>🔍 Vigilancia y control del </a:t>
            </a:r>
            <a:r>
              <a:rPr lang="es-MX" b="1" dirty="0" smtClean="0">
                <a:solidFill>
                  <a:schemeClr val="bg2">
                    <a:lumMod val="25000"/>
                  </a:schemeClr>
                </a:solidFill>
              </a:rPr>
              <a:t>SG-SST</a:t>
            </a:r>
          </a:p>
          <a:p>
            <a:pPr algn="just"/>
            <a:r>
              <a:rPr lang="es-MX" dirty="0">
                <a:solidFill>
                  <a:schemeClr val="bg2">
                    <a:lumMod val="25000"/>
                  </a:schemeClr>
                </a:solidFill>
              </a:rPr>
              <a:t/>
            </a:r>
            <a:br>
              <a:rPr lang="es-MX" dirty="0">
                <a:solidFill>
                  <a:schemeClr val="bg2">
                    <a:lumMod val="25000"/>
                  </a:schemeClr>
                </a:solidFill>
              </a:rPr>
            </a:br>
            <a:r>
              <a:rPr lang="es-MX" dirty="0">
                <a:solidFill>
                  <a:schemeClr val="bg2">
                    <a:lumMod val="25000"/>
                  </a:schemeClr>
                </a:solidFill>
              </a:rPr>
              <a:t>El COPASST participó activamente en la revisión de la autoevaluación de estándares mínimos, el Plan de Trabajo SG-SST 2025, políticas, reglamentos, informes de rendición de cuentas y análisis de ausentismo laboral.</a:t>
            </a:r>
            <a:endParaRPr lang="es-CO" dirty="0">
              <a:solidFill>
                <a:schemeClr val="bg2">
                  <a:lumMod val="25000"/>
                </a:schemeClr>
              </a:solidFill>
            </a:endParaRPr>
          </a:p>
        </p:txBody>
      </p:sp>
    </p:spTree>
    <p:extLst>
      <p:ext uri="{BB962C8B-B14F-4D97-AF65-F5344CB8AC3E}">
        <p14:creationId xmlns:p14="http://schemas.microsoft.com/office/powerpoint/2010/main" val="132031991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6CC04176-BB6D-4702-8E52-15DD1389FA84}"/>
              </a:ext>
            </a:extLst>
          </p:cNvPr>
          <p:cNvSpPr>
            <a:spLocks noGrp="1"/>
          </p:cNvSpPr>
          <p:nvPr>
            <p:ph idx="1"/>
          </p:nvPr>
        </p:nvSpPr>
        <p:spPr>
          <a:xfrm>
            <a:off x="1216548" y="2108203"/>
            <a:ext cx="2962345" cy="3760891"/>
          </a:xfrm>
        </p:spPr>
        <p:txBody>
          <a:bodyPr/>
          <a:lstStyle/>
          <a:p>
            <a:pPr marL="0" indent="0" algn="just">
              <a:buNone/>
            </a:pPr>
            <a:r>
              <a:rPr lang="es-MX" b="1" dirty="0"/>
              <a:t>🏗️ Inspecciones de </a:t>
            </a:r>
            <a:r>
              <a:rPr lang="es-MX" b="1" dirty="0" smtClean="0"/>
              <a:t>seguridad</a:t>
            </a:r>
          </a:p>
          <a:p>
            <a:pPr marL="0" indent="0" algn="just">
              <a:buNone/>
            </a:pPr>
            <a:r>
              <a:rPr lang="es-MX" dirty="0"/>
              <a:t/>
            </a:r>
            <a:br>
              <a:rPr lang="es-MX" dirty="0"/>
            </a:br>
            <a:r>
              <a:rPr lang="es-MX" dirty="0"/>
              <a:t>Se realizó inspección de seguridad para evaluar condiciones locativas, equipos y prácticas de trabajo, identificando riesgos y proponiendo acciones de mejora.</a:t>
            </a:r>
            <a:endParaRPr lang="es-CO" dirty="0"/>
          </a:p>
        </p:txBody>
      </p:sp>
      <p:sp>
        <p:nvSpPr>
          <p:cNvPr id="7" name="Título 3">
            <a:extLst>
              <a:ext uri="{FF2B5EF4-FFF2-40B4-BE49-F238E27FC236}">
                <a16:creationId xmlns:a16="http://schemas.microsoft.com/office/drawing/2014/main" id="{33FEAD6A-3774-4950-9EBF-41900E6E2DF7}"/>
              </a:ext>
            </a:extLst>
          </p:cNvPr>
          <p:cNvSpPr txBox="1">
            <a:spLocks/>
          </p:cNvSpPr>
          <p:nvPr/>
        </p:nvSpPr>
        <p:spPr>
          <a:xfrm>
            <a:off x="1066800" y="714005"/>
            <a:ext cx="10058400" cy="89647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a:lstStyle>
          <a:p>
            <a:pPr algn="ctr"/>
            <a:r>
              <a:rPr lang="es-CO" sz="3200" dirty="0">
                <a:solidFill>
                  <a:schemeClr val="bg2">
                    <a:lumMod val="25000"/>
                  </a:schemeClr>
                </a:solidFill>
              </a:rPr>
              <a:t>Rendición de cuentas COPASST</a:t>
            </a:r>
          </a:p>
        </p:txBody>
      </p:sp>
      <p:sp>
        <p:nvSpPr>
          <p:cNvPr id="9" name="CuadroTexto 8">
            <a:extLst>
              <a:ext uri="{FF2B5EF4-FFF2-40B4-BE49-F238E27FC236}">
                <a16:creationId xmlns:a16="http://schemas.microsoft.com/office/drawing/2014/main" id="{C3803724-06C4-42F6-9095-1F32ED7F9F5E}"/>
              </a:ext>
            </a:extLst>
          </p:cNvPr>
          <p:cNvSpPr txBox="1"/>
          <p:nvPr/>
        </p:nvSpPr>
        <p:spPr>
          <a:xfrm>
            <a:off x="4621305" y="2148681"/>
            <a:ext cx="2949389" cy="2585323"/>
          </a:xfrm>
          <a:prstGeom prst="rect">
            <a:avLst/>
          </a:prstGeom>
          <a:noFill/>
        </p:spPr>
        <p:txBody>
          <a:bodyPr wrap="square">
            <a:spAutoFit/>
          </a:bodyPr>
          <a:lstStyle/>
          <a:p>
            <a:pPr algn="just"/>
            <a:r>
              <a:rPr lang="es-MX" b="1" dirty="0" smtClean="0">
                <a:solidFill>
                  <a:schemeClr val="bg2">
                    <a:lumMod val="25000"/>
                  </a:schemeClr>
                </a:solidFill>
              </a:rPr>
              <a:t>⚠️ </a:t>
            </a:r>
            <a:r>
              <a:rPr lang="es-MX" b="1" dirty="0">
                <a:solidFill>
                  <a:schemeClr val="bg2">
                    <a:lumMod val="25000"/>
                  </a:schemeClr>
                </a:solidFill>
              </a:rPr>
              <a:t>Investigación de incidentes y accidentes</a:t>
            </a:r>
            <a:r>
              <a:rPr lang="es-MX" dirty="0">
                <a:solidFill>
                  <a:schemeClr val="bg2">
                    <a:lumMod val="25000"/>
                  </a:schemeClr>
                </a:solidFill>
              </a:rPr>
              <a:t/>
            </a:r>
            <a:br>
              <a:rPr lang="es-MX" dirty="0">
                <a:solidFill>
                  <a:schemeClr val="bg2">
                    <a:lumMod val="25000"/>
                  </a:schemeClr>
                </a:solidFill>
              </a:rPr>
            </a:br>
            <a:r>
              <a:rPr lang="es-MX" dirty="0">
                <a:solidFill>
                  <a:schemeClr val="bg2">
                    <a:lumMod val="25000"/>
                  </a:schemeClr>
                </a:solidFill>
              </a:rPr>
              <a:t>El COPASST apoyó la investigación de incidentes, accidentes y enfermedades laborales, participando en el análisis de causas y definición de medidas preventivas y correctivas</a:t>
            </a:r>
            <a:endParaRPr lang="es-CO" dirty="0">
              <a:solidFill>
                <a:schemeClr val="bg2">
                  <a:lumMod val="25000"/>
                </a:schemeClr>
              </a:solidFill>
            </a:endParaRPr>
          </a:p>
        </p:txBody>
      </p:sp>
      <p:sp>
        <p:nvSpPr>
          <p:cNvPr id="11" name="CuadroTexto 10">
            <a:extLst>
              <a:ext uri="{FF2B5EF4-FFF2-40B4-BE49-F238E27FC236}">
                <a16:creationId xmlns:a16="http://schemas.microsoft.com/office/drawing/2014/main" id="{00F96905-F194-4DB2-A4C1-51CC3AEAEA1C}"/>
              </a:ext>
            </a:extLst>
          </p:cNvPr>
          <p:cNvSpPr txBox="1"/>
          <p:nvPr/>
        </p:nvSpPr>
        <p:spPr>
          <a:xfrm>
            <a:off x="8077200" y="2089701"/>
            <a:ext cx="3048000" cy="3139321"/>
          </a:xfrm>
          <a:prstGeom prst="rect">
            <a:avLst/>
          </a:prstGeom>
          <a:noFill/>
        </p:spPr>
        <p:txBody>
          <a:bodyPr wrap="square">
            <a:spAutoFit/>
          </a:bodyPr>
          <a:lstStyle/>
          <a:p>
            <a:pPr algn="just"/>
            <a:r>
              <a:rPr lang="es-MX" b="1" dirty="0">
                <a:solidFill>
                  <a:schemeClr val="bg2">
                    <a:lumMod val="25000"/>
                  </a:schemeClr>
                </a:solidFill>
              </a:rPr>
              <a:t>📚 Capacitación y fortalecimiento del </a:t>
            </a:r>
            <a:r>
              <a:rPr lang="es-MX" b="1" dirty="0" smtClean="0">
                <a:solidFill>
                  <a:schemeClr val="bg2">
                    <a:lumMod val="25000"/>
                  </a:schemeClr>
                </a:solidFill>
              </a:rPr>
              <a:t>COPASST</a:t>
            </a:r>
          </a:p>
          <a:p>
            <a:pPr algn="just"/>
            <a:r>
              <a:rPr lang="es-MX" dirty="0">
                <a:solidFill>
                  <a:schemeClr val="bg2">
                    <a:lumMod val="25000"/>
                  </a:schemeClr>
                </a:solidFill>
              </a:rPr>
              <a:t/>
            </a:r>
            <a:br>
              <a:rPr lang="es-MX" dirty="0">
                <a:solidFill>
                  <a:schemeClr val="bg2">
                    <a:lumMod val="25000"/>
                  </a:schemeClr>
                </a:solidFill>
              </a:rPr>
            </a:br>
            <a:r>
              <a:rPr lang="es-MX" dirty="0">
                <a:solidFill>
                  <a:schemeClr val="bg2">
                    <a:lumMod val="25000"/>
                  </a:schemeClr>
                </a:solidFill>
              </a:rPr>
              <a:t>Los integrantes recibieron capacitación en funciones del COPASST, identificación de peligros e investigación de accidentes, y se hizo seguimiento al cumplimiento del curso obligatorio de SG-SST.</a:t>
            </a:r>
            <a:endParaRPr lang="es-CO" dirty="0">
              <a:solidFill>
                <a:schemeClr val="bg2">
                  <a:lumMod val="25000"/>
                </a:schemeClr>
              </a:solidFill>
            </a:endParaRPr>
          </a:p>
        </p:txBody>
      </p:sp>
    </p:spTree>
    <p:extLst>
      <p:ext uri="{BB962C8B-B14F-4D97-AF65-F5344CB8AC3E}">
        <p14:creationId xmlns:p14="http://schemas.microsoft.com/office/powerpoint/2010/main" val="254087171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B01A220-35B2-4EEA-AB3E-4510A18C99F5}"/>
              </a:ext>
            </a:extLst>
          </p:cNvPr>
          <p:cNvSpPr>
            <a:spLocks noGrp="1"/>
          </p:cNvSpPr>
          <p:nvPr>
            <p:ph idx="1"/>
          </p:nvPr>
        </p:nvSpPr>
        <p:spPr>
          <a:xfrm>
            <a:off x="1216548" y="2108203"/>
            <a:ext cx="3471993" cy="3760891"/>
          </a:xfrm>
        </p:spPr>
        <p:txBody>
          <a:bodyPr/>
          <a:lstStyle/>
          <a:p>
            <a:pPr marL="0" indent="0" algn="just">
              <a:buNone/>
            </a:pPr>
            <a:r>
              <a:rPr lang="es-MX" b="1" dirty="0">
                <a:solidFill>
                  <a:schemeClr val="bg2">
                    <a:lumMod val="25000"/>
                  </a:schemeClr>
                </a:solidFill>
              </a:rPr>
              <a:t>🏛️ Participación en visita del Ministerio del </a:t>
            </a:r>
            <a:r>
              <a:rPr lang="es-MX" b="1" dirty="0" smtClean="0">
                <a:solidFill>
                  <a:schemeClr val="bg2">
                    <a:lumMod val="25000"/>
                  </a:schemeClr>
                </a:solidFill>
              </a:rPr>
              <a:t>Trabajo</a:t>
            </a:r>
          </a:p>
          <a:p>
            <a:pPr marL="0" indent="0" algn="just">
              <a:buNone/>
            </a:pPr>
            <a:r>
              <a:rPr lang="es-MX" dirty="0">
                <a:solidFill>
                  <a:schemeClr val="bg2">
                    <a:lumMod val="25000"/>
                  </a:schemeClr>
                </a:solidFill>
              </a:rPr>
              <a:t/>
            </a:r>
            <a:br>
              <a:rPr lang="es-MX" dirty="0">
                <a:solidFill>
                  <a:schemeClr val="bg2">
                    <a:lumMod val="25000"/>
                  </a:schemeClr>
                </a:solidFill>
              </a:rPr>
            </a:br>
            <a:r>
              <a:rPr lang="es-MX" dirty="0">
                <a:solidFill>
                  <a:schemeClr val="bg2">
                    <a:lumMod val="25000"/>
                  </a:schemeClr>
                </a:solidFill>
              </a:rPr>
              <a:t>El COPASST acompañó la visita de inspección del Ministerio del Trabajo, participando en el recorrido, atención de requerimientos y conocimiento de observaciones relacionadas con condiciones locativas, ergonomía y señalización.</a:t>
            </a:r>
            <a:endParaRPr lang="es-CO" dirty="0">
              <a:solidFill>
                <a:schemeClr val="bg2">
                  <a:lumMod val="25000"/>
                </a:schemeClr>
              </a:solidFill>
            </a:endParaRPr>
          </a:p>
        </p:txBody>
      </p:sp>
      <p:sp>
        <p:nvSpPr>
          <p:cNvPr id="4" name="Título 3">
            <a:extLst>
              <a:ext uri="{FF2B5EF4-FFF2-40B4-BE49-F238E27FC236}">
                <a16:creationId xmlns:a16="http://schemas.microsoft.com/office/drawing/2014/main" id="{20C0A64B-4C7C-467D-98F7-112A929BDBDD}"/>
              </a:ext>
            </a:extLst>
          </p:cNvPr>
          <p:cNvSpPr txBox="1">
            <a:spLocks/>
          </p:cNvSpPr>
          <p:nvPr/>
        </p:nvSpPr>
        <p:spPr>
          <a:xfrm>
            <a:off x="1066800" y="714005"/>
            <a:ext cx="10058400" cy="89647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a:lstStyle>
          <a:p>
            <a:pPr algn="ctr"/>
            <a:r>
              <a:rPr lang="es-CO" sz="3200" dirty="0">
                <a:solidFill>
                  <a:schemeClr val="bg2">
                    <a:lumMod val="25000"/>
                  </a:schemeClr>
                </a:solidFill>
              </a:rPr>
              <a:t>Rendición de cuentas COPASST</a:t>
            </a:r>
          </a:p>
        </p:txBody>
      </p:sp>
      <p:sp>
        <p:nvSpPr>
          <p:cNvPr id="6" name="CuadroTexto 5">
            <a:extLst>
              <a:ext uri="{FF2B5EF4-FFF2-40B4-BE49-F238E27FC236}">
                <a16:creationId xmlns:a16="http://schemas.microsoft.com/office/drawing/2014/main" id="{D3B167B3-0D6A-48A4-A6ED-FEF8D179512B}"/>
              </a:ext>
            </a:extLst>
          </p:cNvPr>
          <p:cNvSpPr txBox="1"/>
          <p:nvPr/>
        </p:nvSpPr>
        <p:spPr>
          <a:xfrm>
            <a:off x="5765728" y="2972380"/>
            <a:ext cx="5836025" cy="2246769"/>
          </a:xfrm>
          <a:prstGeom prst="rect">
            <a:avLst/>
          </a:prstGeom>
          <a:noFill/>
        </p:spPr>
        <p:txBody>
          <a:bodyPr wrap="square">
            <a:spAutoFit/>
          </a:bodyPr>
          <a:lstStyle/>
          <a:p>
            <a:pPr algn="ctr"/>
            <a:r>
              <a:rPr lang="es-MX" sz="2800" dirty="0">
                <a:solidFill>
                  <a:schemeClr val="bg2">
                    <a:lumMod val="25000"/>
                  </a:schemeClr>
                </a:solidFill>
              </a:rPr>
              <a:t>“La gestión del COPASST durante la vigencia 2025 evidenció un compromiso activo con la prevención, la vigilancia y el fortalecimiento del SG-SST.”</a:t>
            </a:r>
            <a:endParaRPr lang="es-CO" sz="2800" dirty="0">
              <a:solidFill>
                <a:schemeClr val="bg2">
                  <a:lumMod val="25000"/>
                </a:schemeClr>
              </a:solidFill>
            </a:endParaRPr>
          </a:p>
        </p:txBody>
      </p:sp>
    </p:spTree>
    <p:extLst>
      <p:ext uri="{BB962C8B-B14F-4D97-AF65-F5344CB8AC3E}">
        <p14:creationId xmlns:p14="http://schemas.microsoft.com/office/powerpoint/2010/main" val="144362685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B78F766E-CE31-46DC-BAE5-B1D941EC7435}"/>
              </a:ext>
            </a:extLst>
          </p:cNvPr>
          <p:cNvSpPr>
            <a:spLocks noGrp="1"/>
          </p:cNvSpPr>
          <p:nvPr>
            <p:ph idx="1"/>
          </p:nvPr>
        </p:nvSpPr>
        <p:spPr/>
        <p:txBody>
          <a:bodyPr/>
          <a:lstStyle/>
          <a:p>
            <a:pPr marL="0" indent="0" algn="ctr">
              <a:buNone/>
            </a:pPr>
            <a:r>
              <a:rPr lang="es-MX" dirty="0"/>
              <a:t>En cumplimiento de la normatividad vigente, el Comité de Convivencia Laboral – COCOLAB presenta su informe de gestión correspondiente a la vigencia 2025, evidenciando las acciones desarrolladas para la prevención del acoso laboral, la promoción de la convivencia sana y el fortalecimiento del bienestar psicosocial de los trabajadores.</a:t>
            </a:r>
            <a:endParaRPr lang="es-CO" dirty="0"/>
          </a:p>
        </p:txBody>
      </p:sp>
      <p:sp>
        <p:nvSpPr>
          <p:cNvPr id="4" name="Título 3">
            <a:extLst>
              <a:ext uri="{FF2B5EF4-FFF2-40B4-BE49-F238E27FC236}">
                <a16:creationId xmlns:a16="http://schemas.microsoft.com/office/drawing/2014/main" id="{866D07B0-8D2D-4C2F-B160-1D0954C19781}"/>
              </a:ext>
            </a:extLst>
          </p:cNvPr>
          <p:cNvSpPr>
            <a:spLocks noGrp="1"/>
          </p:cNvSpPr>
          <p:nvPr>
            <p:ph type="title"/>
          </p:nvPr>
        </p:nvSpPr>
        <p:spPr/>
        <p:txBody>
          <a:bodyPr/>
          <a:lstStyle/>
          <a:p>
            <a:r>
              <a:rPr lang="es-CO" dirty="0"/>
              <a:t>COCOLAB</a:t>
            </a:r>
          </a:p>
        </p:txBody>
      </p:sp>
    </p:spTree>
    <p:extLst>
      <p:ext uri="{BB962C8B-B14F-4D97-AF65-F5344CB8AC3E}">
        <p14:creationId xmlns:p14="http://schemas.microsoft.com/office/powerpoint/2010/main" val="158841456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3">
            <a:extLst>
              <a:ext uri="{FF2B5EF4-FFF2-40B4-BE49-F238E27FC236}">
                <a16:creationId xmlns:a16="http://schemas.microsoft.com/office/drawing/2014/main" id="{FB804011-FB11-440D-9FC1-9BFBF5B4DD54}"/>
              </a:ext>
            </a:extLst>
          </p:cNvPr>
          <p:cNvSpPr txBox="1">
            <a:spLocks noGrp="1"/>
          </p:cNvSpPr>
          <p:nvPr>
            <p:ph type="title"/>
          </p:nvPr>
        </p:nvSpPr>
        <p:spPr>
          <a:xfrm>
            <a:off x="1096963" y="287338"/>
            <a:ext cx="10058400" cy="144938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a:lstStyle>
          <a:p>
            <a:pPr algn="ctr"/>
            <a:r>
              <a:rPr lang="es-CO" sz="3200" dirty="0">
                <a:solidFill>
                  <a:schemeClr val="bg2">
                    <a:lumMod val="25000"/>
                  </a:schemeClr>
                </a:solidFill>
              </a:rPr>
              <a:t>Rendición de cuentas </a:t>
            </a:r>
            <a:r>
              <a:rPr lang="es-CO" sz="3200" dirty="0" smtClean="0">
                <a:solidFill>
                  <a:schemeClr val="bg2">
                    <a:lumMod val="25000"/>
                  </a:schemeClr>
                </a:solidFill>
              </a:rPr>
              <a:t>- Comité de convivencia </a:t>
            </a:r>
            <a:r>
              <a:rPr lang="es-CO" sz="3200" dirty="0">
                <a:solidFill>
                  <a:schemeClr val="bg2">
                    <a:lumMod val="25000"/>
                  </a:schemeClr>
                </a:solidFill>
              </a:rPr>
              <a:t>l</a:t>
            </a:r>
            <a:r>
              <a:rPr lang="es-CO" sz="3200" dirty="0" smtClean="0">
                <a:solidFill>
                  <a:schemeClr val="bg2">
                    <a:lumMod val="25000"/>
                  </a:schemeClr>
                </a:solidFill>
              </a:rPr>
              <a:t>aboral COCOLAB</a:t>
            </a:r>
            <a:endParaRPr lang="es-CO" sz="3200" dirty="0">
              <a:solidFill>
                <a:schemeClr val="bg2">
                  <a:lumMod val="25000"/>
                </a:schemeClr>
              </a:solidFill>
            </a:endParaRPr>
          </a:p>
        </p:txBody>
      </p:sp>
      <p:sp>
        <p:nvSpPr>
          <p:cNvPr id="11" name="CuadroTexto 10">
            <a:extLst>
              <a:ext uri="{FF2B5EF4-FFF2-40B4-BE49-F238E27FC236}">
                <a16:creationId xmlns:a16="http://schemas.microsoft.com/office/drawing/2014/main" id="{0E202343-56A4-46AF-936B-9C7D491DA195}"/>
              </a:ext>
            </a:extLst>
          </p:cNvPr>
          <p:cNvSpPr txBox="1"/>
          <p:nvPr/>
        </p:nvSpPr>
        <p:spPr>
          <a:xfrm>
            <a:off x="896470" y="2026947"/>
            <a:ext cx="3290047" cy="3139321"/>
          </a:xfrm>
          <a:prstGeom prst="rect">
            <a:avLst/>
          </a:prstGeom>
          <a:noFill/>
        </p:spPr>
        <p:txBody>
          <a:bodyPr wrap="square">
            <a:spAutoFit/>
          </a:bodyPr>
          <a:lstStyle/>
          <a:p>
            <a:pPr algn="just"/>
            <a:r>
              <a:rPr lang="es-MX" b="1" dirty="0">
                <a:solidFill>
                  <a:schemeClr val="bg2">
                    <a:lumMod val="25000"/>
                  </a:schemeClr>
                </a:solidFill>
              </a:rPr>
              <a:t>👥 Conformación y funcionamiento del </a:t>
            </a:r>
            <a:r>
              <a:rPr lang="es-MX" b="1" dirty="0" smtClean="0">
                <a:solidFill>
                  <a:schemeClr val="bg2">
                    <a:lumMod val="25000"/>
                  </a:schemeClr>
                </a:solidFill>
              </a:rPr>
              <a:t>Comité</a:t>
            </a:r>
          </a:p>
          <a:p>
            <a:pPr algn="just"/>
            <a:r>
              <a:rPr lang="es-MX" dirty="0">
                <a:solidFill>
                  <a:schemeClr val="bg2">
                    <a:lumMod val="25000"/>
                  </a:schemeClr>
                </a:solidFill>
              </a:rPr>
              <a:t/>
            </a:r>
            <a:br>
              <a:rPr lang="es-MX" dirty="0">
                <a:solidFill>
                  <a:schemeClr val="bg2">
                    <a:lumMod val="25000"/>
                  </a:schemeClr>
                </a:solidFill>
              </a:rPr>
            </a:br>
            <a:r>
              <a:rPr lang="es-MX" dirty="0">
                <a:solidFill>
                  <a:schemeClr val="bg2">
                    <a:lumMod val="25000"/>
                  </a:schemeClr>
                </a:solidFill>
              </a:rPr>
              <a:t>El COCOLAB fue conformado formalmente, garantizando la designación del empleador, la elección de los representantes de los trabajadores, la asignación de cargos y la suscripción de acuerdos de confidencialidad.</a:t>
            </a:r>
            <a:endParaRPr lang="es-CO" dirty="0">
              <a:solidFill>
                <a:schemeClr val="bg2">
                  <a:lumMod val="25000"/>
                </a:schemeClr>
              </a:solidFill>
            </a:endParaRPr>
          </a:p>
        </p:txBody>
      </p:sp>
      <p:sp>
        <p:nvSpPr>
          <p:cNvPr id="13" name="CuadroTexto 12">
            <a:extLst>
              <a:ext uri="{FF2B5EF4-FFF2-40B4-BE49-F238E27FC236}">
                <a16:creationId xmlns:a16="http://schemas.microsoft.com/office/drawing/2014/main" id="{A8FB02F6-0D9A-4166-9791-3A1F6FDCA6DC}"/>
              </a:ext>
            </a:extLst>
          </p:cNvPr>
          <p:cNvSpPr txBox="1"/>
          <p:nvPr/>
        </p:nvSpPr>
        <p:spPr>
          <a:xfrm>
            <a:off x="4823012" y="2165446"/>
            <a:ext cx="3532094" cy="2585323"/>
          </a:xfrm>
          <a:prstGeom prst="rect">
            <a:avLst/>
          </a:prstGeom>
          <a:noFill/>
        </p:spPr>
        <p:txBody>
          <a:bodyPr wrap="square">
            <a:spAutoFit/>
          </a:bodyPr>
          <a:lstStyle/>
          <a:p>
            <a:pPr algn="just"/>
            <a:r>
              <a:rPr lang="es-MX" b="1" dirty="0">
                <a:solidFill>
                  <a:schemeClr val="bg2">
                    <a:lumMod val="25000"/>
                  </a:schemeClr>
                </a:solidFill>
              </a:rPr>
              <a:t>📋 Planeación y seguimiento de la </a:t>
            </a:r>
            <a:r>
              <a:rPr lang="es-MX" b="1" dirty="0" smtClean="0">
                <a:solidFill>
                  <a:schemeClr val="bg2">
                    <a:lumMod val="25000"/>
                  </a:schemeClr>
                </a:solidFill>
              </a:rPr>
              <a:t>gestión</a:t>
            </a:r>
          </a:p>
          <a:p>
            <a:pPr algn="just"/>
            <a:r>
              <a:rPr lang="es-MX" dirty="0">
                <a:solidFill>
                  <a:schemeClr val="bg2">
                    <a:lumMod val="25000"/>
                  </a:schemeClr>
                </a:solidFill>
              </a:rPr>
              <a:t/>
            </a:r>
            <a:br>
              <a:rPr lang="es-MX" dirty="0">
                <a:solidFill>
                  <a:schemeClr val="bg2">
                    <a:lumMod val="25000"/>
                  </a:schemeClr>
                </a:solidFill>
              </a:rPr>
            </a:br>
            <a:r>
              <a:rPr lang="es-MX" dirty="0">
                <a:solidFill>
                  <a:schemeClr val="bg2">
                    <a:lumMod val="25000"/>
                  </a:schemeClr>
                </a:solidFill>
              </a:rPr>
              <a:t>Se definió y ejecutó el Plan de Trabajo y el Plan de Capacitación 2025, realizando reuniones ordinarias y extraordinarias conforme a la normatividad vigente, con registro en actas.</a:t>
            </a:r>
            <a:endParaRPr lang="es-CO" dirty="0">
              <a:solidFill>
                <a:schemeClr val="bg2">
                  <a:lumMod val="25000"/>
                </a:schemeClr>
              </a:solidFill>
            </a:endParaRPr>
          </a:p>
        </p:txBody>
      </p:sp>
      <p:sp>
        <p:nvSpPr>
          <p:cNvPr id="15" name="CuadroTexto 14">
            <a:extLst>
              <a:ext uri="{FF2B5EF4-FFF2-40B4-BE49-F238E27FC236}">
                <a16:creationId xmlns:a16="http://schemas.microsoft.com/office/drawing/2014/main" id="{B536B4DF-817C-45FE-90D6-DA97227A3353}"/>
              </a:ext>
            </a:extLst>
          </p:cNvPr>
          <p:cNvSpPr txBox="1"/>
          <p:nvPr/>
        </p:nvSpPr>
        <p:spPr>
          <a:xfrm>
            <a:off x="8641976" y="2026947"/>
            <a:ext cx="3209365" cy="3693319"/>
          </a:xfrm>
          <a:prstGeom prst="rect">
            <a:avLst/>
          </a:prstGeom>
          <a:noFill/>
        </p:spPr>
        <p:txBody>
          <a:bodyPr wrap="square">
            <a:spAutoFit/>
          </a:bodyPr>
          <a:lstStyle/>
          <a:p>
            <a:pPr algn="just"/>
            <a:r>
              <a:rPr lang="es-MX" b="1" dirty="0">
                <a:solidFill>
                  <a:schemeClr val="bg2">
                    <a:lumMod val="25000"/>
                  </a:schemeClr>
                </a:solidFill>
              </a:rPr>
              <a:t>📂 Gestión de quejas y seguimiento de </a:t>
            </a:r>
            <a:r>
              <a:rPr lang="es-MX" b="1" dirty="0" smtClean="0">
                <a:solidFill>
                  <a:schemeClr val="bg2">
                    <a:lumMod val="25000"/>
                  </a:schemeClr>
                </a:solidFill>
              </a:rPr>
              <a:t>casos</a:t>
            </a:r>
          </a:p>
          <a:p>
            <a:pPr algn="just"/>
            <a:r>
              <a:rPr lang="es-MX" dirty="0">
                <a:solidFill>
                  <a:schemeClr val="bg2">
                    <a:lumMod val="25000"/>
                  </a:schemeClr>
                </a:solidFill>
              </a:rPr>
              <a:t/>
            </a:r>
            <a:br>
              <a:rPr lang="es-MX" dirty="0">
                <a:solidFill>
                  <a:schemeClr val="bg2">
                    <a:lumMod val="25000"/>
                  </a:schemeClr>
                </a:solidFill>
              </a:rPr>
            </a:br>
            <a:r>
              <a:rPr lang="es-MX" dirty="0">
                <a:solidFill>
                  <a:schemeClr val="bg2">
                    <a:lumMod val="25000"/>
                  </a:schemeClr>
                </a:solidFill>
              </a:rPr>
              <a:t>Durante la vigencia se gestionaron dos (2) casos por presunto acoso laboral, atendidos bajo el enfoque preventivo, confidencial e imparcial, y un (1) caso de convivencia remitido al supervisor del contrato por encontrarse fuera del alcance del Comité.</a:t>
            </a:r>
            <a:endParaRPr lang="es-CO" dirty="0">
              <a:solidFill>
                <a:schemeClr val="bg2">
                  <a:lumMod val="25000"/>
                </a:schemeClr>
              </a:solidFill>
            </a:endParaRPr>
          </a:p>
        </p:txBody>
      </p:sp>
    </p:spTree>
    <p:extLst>
      <p:ext uri="{BB962C8B-B14F-4D97-AF65-F5344CB8AC3E}">
        <p14:creationId xmlns:p14="http://schemas.microsoft.com/office/powerpoint/2010/main" val="17602844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3">
            <a:extLst>
              <a:ext uri="{FF2B5EF4-FFF2-40B4-BE49-F238E27FC236}">
                <a16:creationId xmlns:a16="http://schemas.microsoft.com/office/drawing/2014/main" id="{FB804011-FB11-440D-9FC1-9BFBF5B4DD54}"/>
              </a:ext>
            </a:extLst>
          </p:cNvPr>
          <p:cNvSpPr txBox="1">
            <a:spLocks noGrp="1"/>
          </p:cNvSpPr>
          <p:nvPr>
            <p:ph type="title"/>
          </p:nvPr>
        </p:nvSpPr>
        <p:spPr>
          <a:xfrm>
            <a:off x="1096963" y="287338"/>
            <a:ext cx="10058400" cy="144938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a:lstStyle>
          <a:p>
            <a:pPr algn="ctr"/>
            <a:r>
              <a:rPr lang="es-CO" sz="3200" dirty="0">
                <a:solidFill>
                  <a:schemeClr val="bg2">
                    <a:lumMod val="25000"/>
                  </a:schemeClr>
                </a:solidFill>
              </a:rPr>
              <a:t>Rendición de cuentas COCOLAB</a:t>
            </a:r>
          </a:p>
        </p:txBody>
      </p:sp>
      <p:sp>
        <p:nvSpPr>
          <p:cNvPr id="4" name="CuadroTexto 3">
            <a:extLst>
              <a:ext uri="{FF2B5EF4-FFF2-40B4-BE49-F238E27FC236}">
                <a16:creationId xmlns:a16="http://schemas.microsoft.com/office/drawing/2014/main" id="{73FD1026-3E3C-465B-9DED-37CFD2F68B13}"/>
              </a:ext>
            </a:extLst>
          </p:cNvPr>
          <p:cNvSpPr txBox="1"/>
          <p:nvPr/>
        </p:nvSpPr>
        <p:spPr>
          <a:xfrm>
            <a:off x="1281953" y="2299918"/>
            <a:ext cx="3191435" cy="2862322"/>
          </a:xfrm>
          <a:prstGeom prst="rect">
            <a:avLst/>
          </a:prstGeom>
          <a:noFill/>
        </p:spPr>
        <p:txBody>
          <a:bodyPr wrap="square">
            <a:spAutoFit/>
          </a:bodyPr>
          <a:lstStyle/>
          <a:p>
            <a:pPr algn="just"/>
            <a:r>
              <a:rPr lang="es-MX" b="1" dirty="0">
                <a:solidFill>
                  <a:schemeClr val="bg2">
                    <a:lumMod val="25000"/>
                  </a:schemeClr>
                </a:solidFill>
              </a:rPr>
              <a:t>🔄 Seguimiento a </a:t>
            </a:r>
            <a:r>
              <a:rPr lang="es-MX" b="1" dirty="0" smtClean="0">
                <a:solidFill>
                  <a:schemeClr val="bg2">
                    <a:lumMod val="25000"/>
                  </a:schemeClr>
                </a:solidFill>
              </a:rPr>
              <a:t>compromisos</a:t>
            </a:r>
          </a:p>
          <a:p>
            <a:pPr algn="just"/>
            <a:r>
              <a:rPr lang="es-MX" dirty="0">
                <a:solidFill>
                  <a:schemeClr val="bg2">
                    <a:lumMod val="25000"/>
                  </a:schemeClr>
                </a:solidFill>
              </a:rPr>
              <a:t/>
            </a:r>
            <a:br>
              <a:rPr lang="es-MX" dirty="0">
                <a:solidFill>
                  <a:schemeClr val="bg2">
                    <a:lumMod val="25000"/>
                  </a:schemeClr>
                </a:solidFill>
              </a:rPr>
            </a:br>
            <a:r>
              <a:rPr lang="es-MX" dirty="0">
                <a:solidFill>
                  <a:schemeClr val="bg2">
                    <a:lumMod val="25000"/>
                  </a:schemeClr>
                </a:solidFill>
              </a:rPr>
              <a:t>Se realizó seguimiento mensual a los compromisos derivados de los casos atendidos, verificando la efectividad de las medidas adoptadas y su impacto en el ambiente laboral.</a:t>
            </a:r>
            <a:endParaRPr lang="es-CO" dirty="0">
              <a:solidFill>
                <a:schemeClr val="bg2">
                  <a:lumMod val="25000"/>
                </a:schemeClr>
              </a:solidFill>
            </a:endParaRPr>
          </a:p>
        </p:txBody>
      </p:sp>
      <p:sp>
        <p:nvSpPr>
          <p:cNvPr id="6" name="CuadroTexto 5">
            <a:extLst>
              <a:ext uri="{FF2B5EF4-FFF2-40B4-BE49-F238E27FC236}">
                <a16:creationId xmlns:a16="http://schemas.microsoft.com/office/drawing/2014/main" id="{9B9E7CF2-F71B-41B6-979D-F37284B28DBD}"/>
              </a:ext>
            </a:extLst>
          </p:cNvPr>
          <p:cNvSpPr txBox="1"/>
          <p:nvPr/>
        </p:nvSpPr>
        <p:spPr>
          <a:xfrm>
            <a:off x="4840941" y="2299918"/>
            <a:ext cx="3281082" cy="2862322"/>
          </a:xfrm>
          <a:prstGeom prst="rect">
            <a:avLst/>
          </a:prstGeom>
          <a:noFill/>
        </p:spPr>
        <p:txBody>
          <a:bodyPr wrap="square">
            <a:spAutoFit/>
          </a:bodyPr>
          <a:lstStyle/>
          <a:p>
            <a:pPr algn="just"/>
            <a:r>
              <a:rPr lang="es-MX" b="1" dirty="0">
                <a:solidFill>
                  <a:schemeClr val="bg2">
                    <a:lumMod val="25000"/>
                  </a:schemeClr>
                </a:solidFill>
              </a:rPr>
              <a:t>💬 Actividades de promoción y </a:t>
            </a:r>
            <a:r>
              <a:rPr lang="es-MX" b="1" dirty="0" smtClean="0">
                <a:solidFill>
                  <a:schemeClr val="bg2">
                    <a:lumMod val="25000"/>
                  </a:schemeClr>
                </a:solidFill>
              </a:rPr>
              <a:t>sensibilización</a:t>
            </a:r>
          </a:p>
          <a:p>
            <a:pPr algn="just"/>
            <a:r>
              <a:rPr lang="es-MX" dirty="0">
                <a:solidFill>
                  <a:schemeClr val="bg2">
                    <a:lumMod val="25000"/>
                  </a:schemeClr>
                </a:solidFill>
              </a:rPr>
              <a:t/>
            </a:r>
            <a:br>
              <a:rPr lang="es-MX" dirty="0">
                <a:solidFill>
                  <a:schemeClr val="bg2">
                    <a:lumMod val="25000"/>
                  </a:schemeClr>
                </a:solidFill>
              </a:rPr>
            </a:br>
            <a:r>
              <a:rPr lang="es-MX" dirty="0">
                <a:solidFill>
                  <a:schemeClr val="bg2">
                    <a:lumMod val="25000"/>
                  </a:schemeClr>
                </a:solidFill>
              </a:rPr>
              <a:t>Se desarrollaron acciones de sensibilización en fechas conmemorativas relacionadas con la salud mental y la prevención del suicidio, fortaleciendo la cultura del respeto y la convivencia laboral.</a:t>
            </a:r>
            <a:endParaRPr lang="es-CO" dirty="0">
              <a:solidFill>
                <a:schemeClr val="bg2">
                  <a:lumMod val="25000"/>
                </a:schemeClr>
              </a:solidFill>
            </a:endParaRPr>
          </a:p>
        </p:txBody>
      </p:sp>
      <p:sp>
        <p:nvSpPr>
          <p:cNvPr id="8" name="CuadroTexto 7">
            <a:extLst>
              <a:ext uri="{FF2B5EF4-FFF2-40B4-BE49-F238E27FC236}">
                <a16:creationId xmlns:a16="http://schemas.microsoft.com/office/drawing/2014/main" id="{FCBB01A4-2850-4FE2-A8F3-21067168AE81}"/>
              </a:ext>
            </a:extLst>
          </p:cNvPr>
          <p:cNvSpPr txBox="1"/>
          <p:nvPr/>
        </p:nvSpPr>
        <p:spPr>
          <a:xfrm>
            <a:off x="8615082" y="2224172"/>
            <a:ext cx="2895600" cy="3693319"/>
          </a:xfrm>
          <a:prstGeom prst="rect">
            <a:avLst/>
          </a:prstGeom>
          <a:noFill/>
        </p:spPr>
        <p:txBody>
          <a:bodyPr wrap="square">
            <a:spAutoFit/>
          </a:bodyPr>
          <a:lstStyle/>
          <a:p>
            <a:pPr algn="just"/>
            <a:r>
              <a:rPr lang="es-MX" b="1" dirty="0">
                <a:solidFill>
                  <a:schemeClr val="bg2">
                    <a:lumMod val="25000"/>
                  </a:schemeClr>
                </a:solidFill>
              </a:rPr>
              <a:t>📚 Capacitación y fortalecimiento de </a:t>
            </a:r>
            <a:r>
              <a:rPr lang="es-MX" b="1" dirty="0" smtClean="0">
                <a:solidFill>
                  <a:schemeClr val="bg2">
                    <a:lumMod val="25000"/>
                  </a:schemeClr>
                </a:solidFill>
              </a:rPr>
              <a:t>competencias</a:t>
            </a:r>
          </a:p>
          <a:p>
            <a:pPr algn="just"/>
            <a:r>
              <a:rPr lang="es-MX" dirty="0">
                <a:solidFill>
                  <a:schemeClr val="bg2">
                    <a:lumMod val="25000"/>
                  </a:schemeClr>
                </a:solidFill>
              </a:rPr>
              <a:t/>
            </a:r>
            <a:br>
              <a:rPr lang="es-MX" dirty="0">
                <a:solidFill>
                  <a:schemeClr val="bg2">
                    <a:lumMod val="25000"/>
                  </a:schemeClr>
                </a:solidFill>
              </a:rPr>
            </a:br>
            <a:r>
              <a:rPr lang="es-MX" dirty="0">
                <a:solidFill>
                  <a:schemeClr val="bg2">
                    <a:lumMod val="25000"/>
                  </a:schemeClr>
                </a:solidFill>
              </a:rPr>
              <a:t>Se realizaron capacitaciones sobre funciones del COCOLAB, acoso laboral y socialización del comité, y se dio seguimiento al cumplimiento del curso obligatorio de SG-SST de sus integrantes.</a:t>
            </a:r>
            <a:endParaRPr lang="es-CO" dirty="0">
              <a:solidFill>
                <a:schemeClr val="bg2">
                  <a:lumMod val="25000"/>
                </a:schemeClr>
              </a:solidFill>
            </a:endParaRPr>
          </a:p>
        </p:txBody>
      </p:sp>
    </p:spTree>
    <p:extLst>
      <p:ext uri="{BB962C8B-B14F-4D97-AF65-F5344CB8AC3E}">
        <p14:creationId xmlns:p14="http://schemas.microsoft.com/office/powerpoint/2010/main" val="1812407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6" y="284148"/>
            <a:ext cx="9601200" cy="467882"/>
          </a:xfrm>
        </p:spPr>
        <p:txBody>
          <a:bodyPr>
            <a:normAutofit fontScale="90000"/>
          </a:bodyPr>
          <a:lstStyle/>
          <a:p>
            <a:r>
              <a:rPr lang="es-ES_tradnl" sz="3200" dirty="0">
                <a:latin typeface="Arial Black" panose="020B0A04020102020204" pitchFamily="34" charset="0"/>
              </a:rPr>
              <a:t>VALORES Y PRINCIPIOS INSTITUCIONALES:</a:t>
            </a:r>
          </a:p>
        </p:txBody>
      </p:sp>
      <p:sp>
        <p:nvSpPr>
          <p:cNvPr id="3" name="Marcador de contenido 2">
            <a:extLst>
              <a:ext uri="{FF2B5EF4-FFF2-40B4-BE49-F238E27FC236}">
                <a16:creationId xmlns:a16="http://schemas.microsoft.com/office/drawing/2014/main" id="{98AF999A-126C-E34D-B1E8-7CA4722D11A5}"/>
              </a:ext>
            </a:extLst>
          </p:cNvPr>
          <p:cNvSpPr>
            <a:spLocks noGrp="1"/>
          </p:cNvSpPr>
          <p:nvPr>
            <p:ph idx="1"/>
          </p:nvPr>
        </p:nvSpPr>
        <p:spPr>
          <a:xfrm>
            <a:off x="1028876" y="944311"/>
            <a:ext cx="3602945" cy="4319898"/>
          </a:xfrm>
        </p:spPr>
        <p:txBody>
          <a:bodyPr>
            <a:normAutofit/>
          </a:bodyPr>
          <a:lstStyle/>
          <a:p>
            <a:pPr marL="0" lvl="0" indent="0" algn="ctr">
              <a:buNone/>
            </a:pPr>
            <a:r>
              <a:rPr lang="es-ES_tradnl" sz="4000" u="sng" dirty="0">
                <a:solidFill>
                  <a:schemeClr val="bg2">
                    <a:lumMod val="25000"/>
                  </a:schemeClr>
                </a:solidFill>
              </a:rPr>
              <a:t>VALORES</a:t>
            </a:r>
          </a:p>
          <a:p>
            <a:pPr lvl="0">
              <a:buFont typeface="Arial" panose="020B0604020202020204" pitchFamily="34" charset="0"/>
              <a:buChar char="•"/>
            </a:pPr>
            <a:r>
              <a:rPr lang="es-ES_tradnl" sz="4000" dirty="0">
                <a:solidFill>
                  <a:schemeClr val="bg2">
                    <a:lumMod val="25000"/>
                  </a:schemeClr>
                </a:solidFill>
              </a:rPr>
              <a:t>Honestidad.</a:t>
            </a:r>
            <a:endParaRPr lang="es-ES" sz="4000" dirty="0">
              <a:solidFill>
                <a:schemeClr val="bg2">
                  <a:lumMod val="25000"/>
                </a:schemeClr>
              </a:solidFill>
            </a:endParaRPr>
          </a:p>
          <a:p>
            <a:pPr lvl="0">
              <a:buFont typeface="Arial" panose="020B0604020202020204" pitchFamily="34" charset="0"/>
              <a:buChar char="•"/>
            </a:pPr>
            <a:r>
              <a:rPr lang="es-ES_tradnl" sz="4000" dirty="0">
                <a:solidFill>
                  <a:schemeClr val="bg2">
                    <a:lumMod val="25000"/>
                  </a:schemeClr>
                </a:solidFill>
              </a:rPr>
              <a:t>Respeto.</a:t>
            </a:r>
            <a:endParaRPr lang="es-ES" sz="4000" dirty="0">
              <a:solidFill>
                <a:schemeClr val="bg2">
                  <a:lumMod val="25000"/>
                </a:schemeClr>
              </a:solidFill>
            </a:endParaRPr>
          </a:p>
          <a:p>
            <a:pPr lvl="0">
              <a:buFont typeface="Arial" panose="020B0604020202020204" pitchFamily="34" charset="0"/>
              <a:buChar char="•"/>
            </a:pPr>
            <a:r>
              <a:rPr lang="es-ES_tradnl" sz="4000" dirty="0">
                <a:solidFill>
                  <a:schemeClr val="bg2">
                    <a:lumMod val="25000"/>
                  </a:schemeClr>
                </a:solidFill>
              </a:rPr>
              <a:t>Compromiso.</a:t>
            </a:r>
            <a:endParaRPr lang="es-ES" sz="4000" dirty="0">
              <a:solidFill>
                <a:schemeClr val="bg2">
                  <a:lumMod val="25000"/>
                </a:schemeClr>
              </a:solidFill>
            </a:endParaRPr>
          </a:p>
          <a:p>
            <a:pPr lvl="0">
              <a:buFont typeface="Arial" panose="020B0604020202020204" pitchFamily="34" charset="0"/>
              <a:buChar char="•"/>
            </a:pPr>
            <a:r>
              <a:rPr lang="es-ES_tradnl" sz="4000" dirty="0">
                <a:solidFill>
                  <a:schemeClr val="bg2">
                    <a:lumMod val="25000"/>
                  </a:schemeClr>
                </a:solidFill>
              </a:rPr>
              <a:t>Diligencia.</a:t>
            </a:r>
            <a:endParaRPr lang="es-ES" sz="4000" dirty="0">
              <a:solidFill>
                <a:schemeClr val="bg2">
                  <a:lumMod val="25000"/>
                </a:schemeClr>
              </a:solidFill>
            </a:endParaRPr>
          </a:p>
          <a:p>
            <a:pPr lvl="0">
              <a:buFont typeface="Arial" panose="020B0604020202020204" pitchFamily="34" charset="0"/>
              <a:buChar char="•"/>
            </a:pPr>
            <a:r>
              <a:rPr lang="es-ES_tradnl" sz="4000" dirty="0">
                <a:solidFill>
                  <a:schemeClr val="bg2">
                    <a:lumMod val="25000"/>
                  </a:schemeClr>
                </a:solidFill>
              </a:rPr>
              <a:t>Justicia.</a:t>
            </a:r>
            <a:endParaRPr lang="es-ES" sz="4000" dirty="0">
              <a:solidFill>
                <a:schemeClr val="bg2">
                  <a:lumMod val="25000"/>
                </a:schemeClr>
              </a:solidFill>
            </a:endParaRPr>
          </a:p>
          <a:p>
            <a:endParaRPr lang="es-ES_tradnl" dirty="0"/>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
        <p:nvSpPr>
          <p:cNvPr id="6" name="CuadroTexto 5"/>
          <p:cNvSpPr txBox="1"/>
          <p:nvPr/>
        </p:nvSpPr>
        <p:spPr>
          <a:xfrm>
            <a:off x="6076060" y="786213"/>
            <a:ext cx="5862415" cy="4802340"/>
          </a:xfrm>
          <a:prstGeom prst="rect">
            <a:avLst/>
          </a:prstGeom>
          <a:noFill/>
        </p:spPr>
        <p:txBody>
          <a:bodyPr wrap="square" numCol="2" rtlCol="0">
            <a:spAutoFit/>
          </a:bodyPr>
          <a:lstStyle/>
          <a:p>
            <a:pPr algn="ctr" defTabSz="914400">
              <a:lnSpc>
                <a:spcPct val="94000"/>
              </a:lnSpc>
              <a:spcBef>
                <a:spcPts val="1000"/>
              </a:spcBef>
              <a:spcAft>
                <a:spcPts val="200"/>
              </a:spcAft>
            </a:pPr>
            <a:r>
              <a:rPr lang="es-CO" sz="3200" b="1" u="sng" dirty="0">
                <a:solidFill>
                  <a:schemeClr val="bg2">
                    <a:lumMod val="25000"/>
                  </a:schemeClr>
                </a:solidFill>
              </a:rPr>
              <a:t>PRINCIPIOS CORPORATIVOS</a:t>
            </a:r>
            <a:r>
              <a:rPr lang="es-CO" sz="3200" b="1" u="sng" dirty="0" smtClean="0">
                <a:solidFill>
                  <a:schemeClr val="bg2">
                    <a:lumMod val="25000"/>
                  </a:schemeClr>
                </a:solidFill>
              </a:rPr>
              <a:t>:</a:t>
            </a:r>
          </a:p>
          <a:p>
            <a:pPr algn="ctr" defTabSz="914400">
              <a:lnSpc>
                <a:spcPct val="94000"/>
              </a:lnSpc>
              <a:spcBef>
                <a:spcPts val="1000"/>
              </a:spcBef>
              <a:spcAft>
                <a:spcPts val="200"/>
              </a:spcAft>
            </a:pPr>
            <a:endParaRPr lang="es-ES" sz="2000" b="1" u="sng" dirty="0">
              <a:solidFill>
                <a:schemeClr val="bg2">
                  <a:lumMod val="25000"/>
                </a:schemeClr>
              </a:solidFill>
            </a:endParaRPr>
          </a:p>
          <a:p>
            <a:pPr marL="342900" indent="-342900" defTabSz="914400">
              <a:lnSpc>
                <a:spcPct val="94000"/>
              </a:lnSpc>
              <a:spcBef>
                <a:spcPts val="1000"/>
              </a:spcBef>
              <a:spcAft>
                <a:spcPts val="200"/>
              </a:spcAft>
              <a:buFont typeface="Arial" panose="020B0604020202020204" pitchFamily="34" charset="0"/>
              <a:buChar char="•"/>
            </a:pPr>
            <a:r>
              <a:rPr lang="es-CO" sz="2200" b="1" dirty="0" smtClean="0">
                <a:solidFill>
                  <a:schemeClr val="bg2">
                    <a:lumMod val="25000"/>
                  </a:schemeClr>
                </a:solidFill>
              </a:rPr>
              <a:t>Respeto </a:t>
            </a:r>
            <a:r>
              <a:rPr lang="es-CO" sz="2200" b="1" dirty="0">
                <a:solidFill>
                  <a:schemeClr val="bg2">
                    <a:lumMod val="25000"/>
                  </a:schemeClr>
                </a:solidFill>
              </a:rPr>
              <a:t>a la dignidad humana.</a:t>
            </a:r>
            <a:endParaRPr lang="es-ES" sz="2200" b="1" dirty="0">
              <a:solidFill>
                <a:schemeClr val="bg2">
                  <a:lumMod val="25000"/>
                </a:schemeClr>
              </a:solidFill>
            </a:endParaRPr>
          </a:p>
          <a:p>
            <a:pPr marL="342900" indent="-342900" defTabSz="914400">
              <a:lnSpc>
                <a:spcPct val="94000"/>
              </a:lnSpc>
              <a:spcBef>
                <a:spcPts val="1000"/>
              </a:spcBef>
              <a:spcAft>
                <a:spcPts val="200"/>
              </a:spcAft>
              <a:buFont typeface="Arial" panose="020B0604020202020204" pitchFamily="34" charset="0"/>
              <a:buChar char="•"/>
            </a:pPr>
            <a:r>
              <a:rPr lang="es-CO" sz="2200" b="1" dirty="0">
                <a:solidFill>
                  <a:schemeClr val="bg2">
                    <a:lumMod val="25000"/>
                  </a:schemeClr>
                </a:solidFill>
              </a:rPr>
              <a:t>Eficiencia.</a:t>
            </a:r>
            <a:endParaRPr lang="es-ES" sz="2200" b="1" dirty="0">
              <a:solidFill>
                <a:schemeClr val="bg2">
                  <a:lumMod val="25000"/>
                </a:schemeClr>
              </a:solidFill>
            </a:endParaRPr>
          </a:p>
          <a:p>
            <a:pPr marL="342900" indent="-342900" defTabSz="914400">
              <a:lnSpc>
                <a:spcPct val="94000"/>
              </a:lnSpc>
              <a:spcBef>
                <a:spcPts val="1000"/>
              </a:spcBef>
              <a:spcAft>
                <a:spcPts val="200"/>
              </a:spcAft>
              <a:buFont typeface="Arial" panose="020B0604020202020204" pitchFamily="34" charset="0"/>
              <a:buChar char="•"/>
            </a:pPr>
            <a:r>
              <a:rPr lang="es-CO" sz="2200" b="1" dirty="0">
                <a:solidFill>
                  <a:schemeClr val="bg2">
                    <a:lumMod val="25000"/>
                  </a:schemeClr>
                </a:solidFill>
              </a:rPr>
              <a:t>Eficacia.</a:t>
            </a:r>
            <a:endParaRPr lang="es-ES" sz="2200" b="1" dirty="0">
              <a:solidFill>
                <a:schemeClr val="bg2">
                  <a:lumMod val="25000"/>
                </a:schemeClr>
              </a:solidFill>
            </a:endParaRPr>
          </a:p>
          <a:p>
            <a:pPr marL="342900" indent="-342900" defTabSz="914400">
              <a:lnSpc>
                <a:spcPct val="94000"/>
              </a:lnSpc>
              <a:spcBef>
                <a:spcPts val="1000"/>
              </a:spcBef>
              <a:spcAft>
                <a:spcPts val="200"/>
              </a:spcAft>
              <a:buFont typeface="Arial" panose="020B0604020202020204" pitchFamily="34" charset="0"/>
              <a:buChar char="•"/>
            </a:pPr>
            <a:r>
              <a:rPr lang="es-CO" sz="2200" b="1" dirty="0">
                <a:solidFill>
                  <a:schemeClr val="bg2">
                    <a:lumMod val="25000"/>
                  </a:schemeClr>
                </a:solidFill>
              </a:rPr>
              <a:t>Calidad.</a:t>
            </a:r>
            <a:endParaRPr lang="es-ES" sz="2200" b="1" dirty="0">
              <a:solidFill>
                <a:schemeClr val="bg2">
                  <a:lumMod val="25000"/>
                </a:schemeClr>
              </a:solidFill>
            </a:endParaRPr>
          </a:p>
          <a:p>
            <a:pPr marL="342900" indent="-342900" defTabSz="914400">
              <a:lnSpc>
                <a:spcPct val="94000"/>
              </a:lnSpc>
              <a:spcBef>
                <a:spcPts val="1000"/>
              </a:spcBef>
              <a:spcAft>
                <a:spcPts val="200"/>
              </a:spcAft>
              <a:buFont typeface="Arial" panose="020B0604020202020204" pitchFamily="34" charset="0"/>
              <a:buChar char="•"/>
            </a:pPr>
            <a:r>
              <a:rPr lang="es-CO" sz="2200" b="1" dirty="0">
                <a:solidFill>
                  <a:schemeClr val="bg2">
                    <a:lumMod val="25000"/>
                  </a:schemeClr>
                </a:solidFill>
              </a:rPr>
              <a:t>Solidaridad.</a:t>
            </a:r>
            <a:endParaRPr lang="es-ES" sz="2200" b="1" dirty="0">
              <a:solidFill>
                <a:schemeClr val="bg2">
                  <a:lumMod val="25000"/>
                </a:schemeClr>
              </a:solidFill>
            </a:endParaRPr>
          </a:p>
          <a:p>
            <a:pPr marL="342900" indent="-342900" defTabSz="914400">
              <a:lnSpc>
                <a:spcPct val="94000"/>
              </a:lnSpc>
              <a:spcBef>
                <a:spcPts val="1000"/>
              </a:spcBef>
              <a:spcAft>
                <a:spcPts val="200"/>
              </a:spcAft>
              <a:buFont typeface="Arial" panose="020B0604020202020204" pitchFamily="34" charset="0"/>
              <a:buChar char="•"/>
            </a:pPr>
            <a:r>
              <a:rPr lang="es-CO" sz="2200" b="1" dirty="0">
                <a:solidFill>
                  <a:schemeClr val="bg2">
                    <a:lumMod val="25000"/>
                  </a:schemeClr>
                </a:solidFill>
              </a:rPr>
              <a:t>Participación</a:t>
            </a:r>
            <a:r>
              <a:rPr lang="es-CO" sz="2200" b="1" dirty="0" smtClean="0">
                <a:solidFill>
                  <a:schemeClr val="bg2">
                    <a:lumMod val="25000"/>
                  </a:schemeClr>
                </a:solidFill>
              </a:rPr>
              <a:t>.</a:t>
            </a:r>
          </a:p>
          <a:p>
            <a:pPr marL="342900" indent="-342900" defTabSz="914400">
              <a:lnSpc>
                <a:spcPct val="94000"/>
              </a:lnSpc>
              <a:spcBef>
                <a:spcPts val="1000"/>
              </a:spcBef>
              <a:spcAft>
                <a:spcPts val="200"/>
              </a:spcAft>
              <a:buFont typeface="Arial" panose="020B0604020202020204" pitchFamily="34" charset="0"/>
              <a:buChar char="•"/>
            </a:pPr>
            <a:endParaRPr lang="es-CO" sz="2200" b="1" dirty="0" smtClean="0">
              <a:solidFill>
                <a:schemeClr val="bg2">
                  <a:lumMod val="25000"/>
                </a:schemeClr>
              </a:solidFill>
            </a:endParaRPr>
          </a:p>
          <a:p>
            <a:pPr marL="342900" indent="-342900" defTabSz="914400">
              <a:lnSpc>
                <a:spcPct val="94000"/>
              </a:lnSpc>
              <a:spcBef>
                <a:spcPts val="1000"/>
              </a:spcBef>
              <a:spcAft>
                <a:spcPts val="200"/>
              </a:spcAft>
              <a:buFont typeface="Arial" panose="020B0604020202020204" pitchFamily="34" charset="0"/>
              <a:buChar char="•"/>
            </a:pPr>
            <a:endParaRPr lang="es-CO" sz="2200" b="1" dirty="0">
              <a:solidFill>
                <a:schemeClr val="bg2">
                  <a:lumMod val="25000"/>
                </a:schemeClr>
              </a:solidFill>
            </a:endParaRPr>
          </a:p>
          <a:p>
            <a:pPr marL="342900" indent="-342900" defTabSz="914400">
              <a:lnSpc>
                <a:spcPct val="94000"/>
              </a:lnSpc>
              <a:spcBef>
                <a:spcPts val="1000"/>
              </a:spcBef>
              <a:spcAft>
                <a:spcPts val="200"/>
              </a:spcAft>
              <a:buFont typeface="Arial" panose="020B0604020202020204" pitchFamily="34" charset="0"/>
              <a:buChar char="•"/>
            </a:pPr>
            <a:endParaRPr lang="es-CO" sz="2200" b="1" dirty="0" smtClean="0">
              <a:solidFill>
                <a:schemeClr val="bg2">
                  <a:lumMod val="25000"/>
                </a:schemeClr>
              </a:solidFill>
            </a:endParaRPr>
          </a:p>
          <a:p>
            <a:pPr marL="342900" indent="-342900" defTabSz="914400">
              <a:lnSpc>
                <a:spcPct val="94000"/>
              </a:lnSpc>
              <a:spcBef>
                <a:spcPts val="1000"/>
              </a:spcBef>
              <a:spcAft>
                <a:spcPts val="200"/>
              </a:spcAft>
              <a:buFont typeface="Arial" panose="020B0604020202020204" pitchFamily="34" charset="0"/>
              <a:buChar char="•"/>
            </a:pPr>
            <a:r>
              <a:rPr lang="es-CO" sz="2200" b="1" dirty="0" smtClean="0">
                <a:solidFill>
                  <a:schemeClr val="bg2">
                    <a:lumMod val="25000"/>
                  </a:schemeClr>
                </a:solidFill>
              </a:rPr>
              <a:t>Unidad.</a:t>
            </a:r>
          </a:p>
          <a:p>
            <a:pPr marL="342900" indent="-342900" defTabSz="914400">
              <a:lnSpc>
                <a:spcPct val="94000"/>
              </a:lnSpc>
              <a:spcBef>
                <a:spcPts val="1000"/>
              </a:spcBef>
              <a:spcAft>
                <a:spcPts val="200"/>
              </a:spcAft>
              <a:buFont typeface="Arial" panose="020B0604020202020204" pitchFamily="34" charset="0"/>
              <a:buChar char="•"/>
            </a:pPr>
            <a:r>
              <a:rPr lang="es-CO" sz="2200" b="1" dirty="0" smtClean="0">
                <a:solidFill>
                  <a:schemeClr val="bg2">
                    <a:lumMod val="25000"/>
                  </a:schemeClr>
                </a:solidFill>
              </a:rPr>
              <a:t>Valores </a:t>
            </a:r>
            <a:r>
              <a:rPr lang="es-CO" sz="2200" b="1" dirty="0">
                <a:solidFill>
                  <a:schemeClr val="bg2">
                    <a:lumMod val="25000"/>
                  </a:schemeClr>
                </a:solidFill>
              </a:rPr>
              <a:t>éticos</a:t>
            </a:r>
            <a:r>
              <a:rPr lang="es-CO" sz="2200" b="1" dirty="0" smtClean="0">
                <a:solidFill>
                  <a:schemeClr val="bg2">
                    <a:lumMod val="25000"/>
                  </a:schemeClr>
                </a:solidFill>
              </a:rPr>
              <a:t>.</a:t>
            </a:r>
          </a:p>
          <a:p>
            <a:pPr marL="342900" indent="-342900" defTabSz="914400">
              <a:lnSpc>
                <a:spcPct val="94000"/>
              </a:lnSpc>
              <a:spcBef>
                <a:spcPts val="1000"/>
              </a:spcBef>
              <a:spcAft>
                <a:spcPts val="200"/>
              </a:spcAft>
              <a:buFont typeface="Arial" panose="020B0604020202020204" pitchFamily="34" charset="0"/>
              <a:buChar char="•"/>
            </a:pPr>
            <a:r>
              <a:rPr lang="es-CO" sz="2200" b="1" dirty="0" smtClean="0">
                <a:solidFill>
                  <a:schemeClr val="bg2">
                    <a:lumMod val="25000"/>
                  </a:schemeClr>
                </a:solidFill>
              </a:rPr>
              <a:t>Productividad</a:t>
            </a:r>
            <a:r>
              <a:rPr lang="es-CO" sz="2200" b="1" dirty="0">
                <a:solidFill>
                  <a:schemeClr val="bg2">
                    <a:lumMod val="25000"/>
                  </a:schemeClr>
                </a:solidFill>
              </a:rPr>
              <a:t>.</a:t>
            </a:r>
            <a:endParaRPr lang="es-ES" sz="2200" b="1" dirty="0">
              <a:solidFill>
                <a:schemeClr val="bg2">
                  <a:lumMod val="25000"/>
                </a:schemeClr>
              </a:solidFill>
            </a:endParaRPr>
          </a:p>
          <a:p>
            <a:pPr marL="342900" indent="-342900" defTabSz="914400">
              <a:lnSpc>
                <a:spcPct val="94000"/>
              </a:lnSpc>
              <a:spcBef>
                <a:spcPts val="1000"/>
              </a:spcBef>
              <a:spcAft>
                <a:spcPts val="200"/>
              </a:spcAft>
              <a:buFont typeface="Arial" panose="020B0604020202020204" pitchFamily="34" charset="0"/>
              <a:buChar char="•"/>
            </a:pPr>
            <a:r>
              <a:rPr lang="es-CO" sz="2200" b="1" dirty="0">
                <a:solidFill>
                  <a:schemeClr val="bg2">
                    <a:lumMod val="25000"/>
                  </a:schemeClr>
                </a:solidFill>
              </a:rPr>
              <a:t>Competitividad.</a:t>
            </a:r>
            <a:endParaRPr lang="es-ES" sz="2200" b="1" dirty="0">
              <a:solidFill>
                <a:schemeClr val="bg2">
                  <a:lumMod val="25000"/>
                </a:schemeClr>
              </a:solidFill>
            </a:endParaRPr>
          </a:p>
        </p:txBody>
      </p:sp>
    </p:spTree>
    <p:extLst>
      <p:ext uri="{BB962C8B-B14F-4D97-AF65-F5344CB8AC3E}">
        <p14:creationId xmlns:p14="http://schemas.microsoft.com/office/powerpoint/2010/main" val="224482500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3">
            <a:extLst>
              <a:ext uri="{FF2B5EF4-FFF2-40B4-BE49-F238E27FC236}">
                <a16:creationId xmlns:a16="http://schemas.microsoft.com/office/drawing/2014/main" id="{FB804011-FB11-440D-9FC1-9BFBF5B4DD54}"/>
              </a:ext>
            </a:extLst>
          </p:cNvPr>
          <p:cNvSpPr txBox="1">
            <a:spLocks noGrp="1"/>
          </p:cNvSpPr>
          <p:nvPr>
            <p:ph type="title"/>
          </p:nvPr>
        </p:nvSpPr>
        <p:spPr>
          <a:xfrm>
            <a:off x="1066800" y="25992"/>
            <a:ext cx="10058400" cy="75167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a:lstStyle>
          <a:p>
            <a:pPr algn="ctr"/>
            <a:r>
              <a:rPr lang="es-CO" sz="3200" dirty="0"/>
              <a:t>Rendición de cuentas COCOLAB</a:t>
            </a:r>
          </a:p>
        </p:txBody>
      </p:sp>
      <p:sp>
        <p:nvSpPr>
          <p:cNvPr id="4" name="CuadroTexto 3">
            <a:extLst>
              <a:ext uri="{FF2B5EF4-FFF2-40B4-BE49-F238E27FC236}">
                <a16:creationId xmlns:a16="http://schemas.microsoft.com/office/drawing/2014/main" id="{5D2F4D17-8CB4-4B7B-9FDD-A6B19DC2410F}"/>
              </a:ext>
            </a:extLst>
          </p:cNvPr>
          <p:cNvSpPr txBox="1"/>
          <p:nvPr/>
        </p:nvSpPr>
        <p:spPr>
          <a:xfrm>
            <a:off x="1301424" y="5756297"/>
            <a:ext cx="9649477" cy="646331"/>
          </a:xfrm>
          <a:prstGeom prst="rect">
            <a:avLst/>
          </a:prstGeom>
          <a:noFill/>
        </p:spPr>
        <p:txBody>
          <a:bodyPr wrap="square">
            <a:spAutoFit/>
          </a:bodyPr>
          <a:lstStyle/>
          <a:p>
            <a:pPr algn="ctr"/>
            <a:r>
              <a:rPr lang="es-MX" dirty="0">
                <a:solidFill>
                  <a:schemeClr val="bg2">
                    <a:lumMod val="25000"/>
                  </a:schemeClr>
                </a:solidFill>
              </a:rPr>
              <a:t>“La gestión del COCOLAB durante la vigencia 2025 fortaleció la convivencia laboral y el bienestar psicosocial, bajo un enfoque preventivo, confidencial y de mejora continua.”</a:t>
            </a:r>
            <a:endParaRPr lang="es-CO" dirty="0">
              <a:solidFill>
                <a:schemeClr val="bg2">
                  <a:lumMod val="25000"/>
                </a:schemeClr>
              </a:solidFill>
            </a:endParaRPr>
          </a:p>
        </p:txBody>
      </p:sp>
      <p:pic>
        <p:nvPicPr>
          <p:cNvPr id="5" name="Imagen 4">
            <a:extLst>
              <a:ext uri="{FF2B5EF4-FFF2-40B4-BE49-F238E27FC236}">
                <a16:creationId xmlns:a16="http://schemas.microsoft.com/office/drawing/2014/main" id="{A66CCDC2-DA12-479C-A1C2-078282BFC848}"/>
              </a:ext>
            </a:extLst>
          </p:cNvPr>
          <p:cNvPicPr>
            <a:picLocks noChangeAspect="1"/>
          </p:cNvPicPr>
          <p:nvPr/>
        </p:nvPicPr>
        <p:blipFill>
          <a:blip r:embed="rId2"/>
          <a:stretch>
            <a:fillRect/>
          </a:stretch>
        </p:blipFill>
        <p:spPr>
          <a:xfrm>
            <a:off x="4250403" y="1079451"/>
            <a:ext cx="2890140" cy="4307449"/>
          </a:xfrm>
          <a:prstGeom prst="rect">
            <a:avLst/>
          </a:prstGeom>
        </p:spPr>
      </p:pic>
      <p:pic>
        <p:nvPicPr>
          <p:cNvPr id="6" name="Imagen 5">
            <a:extLst>
              <a:ext uri="{FF2B5EF4-FFF2-40B4-BE49-F238E27FC236}">
                <a16:creationId xmlns:a16="http://schemas.microsoft.com/office/drawing/2014/main" id="{58013215-4F9D-410E-BE6B-2C246B3E02AD}"/>
              </a:ext>
            </a:extLst>
          </p:cNvPr>
          <p:cNvPicPr>
            <a:picLocks noChangeAspect="1"/>
          </p:cNvPicPr>
          <p:nvPr/>
        </p:nvPicPr>
        <p:blipFill>
          <a:blip r:embed="rId3"/>
          <a:stretch>
            <a:fillRect/>
          </a:stretch>
        </p:blipFill>
        <p:spPr>
          <a:xfrm>
            <a:off x="7672387" y="1147065"/>
            <a:ext cx="2244819" cy="3990789"/>
          </a:xfrm>
          <a:prstGeom prst="rect">
            <a:avLst/>
          </a:prstGeom>
        </p:spPr>
      </p:pic>
      <p:pic>
        <p:nvPicPr>
          <p:cNvPr id="7" name="Imagen 6">
            <a:extLst>
              <a:ext uri="{FF2B5EF4-FFF2-40B4-BE49-F238E27FC236}">
                <a16:creationId xmlns:a16="http://schemas.microsoft.com/office/drawing/2014/main" id="{9683D476-BB2B-4CC2-8399-823B814FFB41}"/>
              </a:ext>
            </a:extLst>
          </p:cNvPr>
          <p:cNvPicPr>
            <a:picLocks noChangeAspect="1"/>
          </p:cNvPicPr>
          <p:nvPr/>
        </p:nvPicPr>
        <p:blipFill>
          <a:blip r:embed="rId4"/>
          <a:stretch>
            <a:fillRect/>
          </a:stretch>
        </p:blipFill>
        <p:spPr>
          <a:xfrm>
            <a:off x="1954305" y="1147065"/>
            <a:ext cx="1764254" cy="3847023"/>
          </a:xfrm>
          <a:prstGeom prst="rect">
            <a:avLst/>
          </a:prstGeom>
        </p:spPr>
      </p:pic>
    </p:spTree>
    <p:extLst>
      <p:ext uri="{BB962C8B-B14F-4D97-AF65-F5344CB8AC3E}">
        <p14:creationId xmlns:p14="http://schemas.microsoft.com/office/powerpoint/2010/main" val="407424094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contenido 7">
            <a:extLst>
              <a:ext uri="{FF2B5EF4-FFF2-40B4-BE49-F238E27FC236}">
                <a16:creationId xmlns:a16="http://schemas.microsoft.com/office/drawing/2014/main" id="{AD18D740-283F-4AC4-814C-C016177D9940}"/>
              </a:ext>
            </a:extLst>
          </p:cNvPr>
          <p:cNvSpPr>
            <a:spLocks noGrp="1"/>
          </p:cNvSpPr>
          <p:nvPr>
            <p:ph idx="1"/>
          </p:nvPr>
        </p:nvSpPr>
        <p:spPr/>
        <p:txBody>
          <a:bodyPr/>
          <a:lstStyle/>
          <a:p>
            <a:pPr marL="0" indent="0" algn="ctr">
              <a:buNone/>
            </a:pPr>
            <a:r>
              <a:rPr lang="es-MX" dirty="0"/>
              <a:t>En el marco del Sistema de Gestión de la Seguridad y Salud en el Trabajo (SG-SST), se presenta la rendición de cuentas de la Brigada de Emergencias, evidenciando su participación activa en la prevención, preparación y respuesta ante emergencias, así como su aporte a la protección de la vida y la seguridad de los trabajadores.</a:t>
            </a:r>
            <a:endParaRPr lang="es-CO" dirty="0"/>
          </a:p>
        </p:txBody>
      </p:sp>
      <p:sp>
        <p:nvSpPr>
          <p:cNvPr id="7" name="Título 6">
            <a:extLst>
              <a:ext uri="{FF2B5EF4-FFF2-40B4-BE49-F238E27FC236}">
                <a16:creationId xmlns:a16="http://schemas.microsoft.com/office/drawing/2014/main" id="{37262910-D91D-4754-8C99-018367762FFE}"/>
              </a:ext>
            </a:extLst>
          </p:cNvPr>
          <p:cNvSpPr>
            <a:spLocks noGrp="1"/>
          </p:cNvSpPr>
          <p:nvPr>
            <p:ph type="title"/>
          </p:nvPr>
        </p:nvSpPr>
        <p:spPr>
          <a:xfrm>
            <a:off x="1092201" y="1885127"/>
            <a:ext cx="3614270" cy="2093975"/>
          </a:xfrm>
        </p:spPr>
        <p:txBody>
          <a:bodyPr/>
          <a:lstStyle/>
          <a:p>
            <a:r>
              <a:rPr lang="es-CO" dirty="0"/>
              <a:t>BRIGADA EMERGENCIAS</a:t>
            </a:r>
          </a:p>
        </p:txBody>
      </p:sp>
    </p:spTree>
    <p:extLst>
      <p:ext uri="{BB962C8B-B14F-4D97-AF65-F5344CB8AC3E}">
        <p14:creationId xmlns:p14="http://schemas.microsoft.com/office/powerpoint/2010/main" val="413336963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0CDFD92E-90CC-4287-9BB2-0983A6C39EAA}"/>
              </a:ext>
            </a:extLst>
          </p:cNvPr>
          <p:cNvSpPr txBox="1">
            <a:spLocks noGrp="1"/>
          </p:cNvSpPr>
          <p:nvPr>
            <p:ph type="title"/>
          </p:nvPr>
        </p:nvSpPr>
        <p:spPr>
          <a:xfrm>
            <a:off x="1096963" y="287338"/>
            <a:ext cx="10058400" cy="6783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a:lstStyle>
          <a:p>
            <a:pPr algn="ctr"/>
            <a:r>
              <a:rPr lang="es-CO" sz="3200" dirty="0">
                <a:solidFill>
                  <a:schemeClr val="bg2">
                    <a:lumMod val="25000"/>
                  </a:schemeClr>
                </a:solidFill>
              </a:rPr>
              <a:t>Rendición de cuentas Brigada de Emergencias</a:t>
            </a:r>
          </a:p>
        </p:txBody>
      </p:sp>
      <p:sp>
        <p:nvSpPr>
          <p:cNvPr id="5" name="CuadroTexto 4">
            <a:extLst>
              <a:ext uri="{FF2B5EF4-FFF2-40B4-BE49-F238E27FC236}">
                <a16:creationId xmlns:a16="http://schemas.microsoft.com/office/drawing/2014/main" id="{0893DC04-3920-4B9F-B17E-530EC2CB1B4D}"/>
              </a:ext>
            </a:extLst>
          </p:cNvPr>
          <p:cNvSpPr txBox="1"/>
          <p:nvPr/>
        </p:nvSpPr>
        <p:spPr>
          <a:xfrm>
            <a:off x="1013012" y="2017983"/>
            <a:ext cx="3397624" cy="2862322"/>
          </a:xfrm>
          <a:prstGeom prst="rect">
            <a:avLst/>
          </a:prstGeom>
          <a:noFill/>
        </p:spPr>
        <p:txBody>
          <a:bodyPr wrap="square">
            <a:spAutoFit/>
          </a:bodyPr>
          <a:lstStyle/>
          <a:p>
            <a:pPr algn="just"/>
            <a:r>
              <a:rPr lang="es-MX" b="1" dirty="0">
                <a:solidFill>
                  <a:schemeClr val="bg2">
                    <a:lumMod val="25000"/>
                  </a:schemeClr>
                </a:solidFill>
              </a:rPr>
              <a:t>🧯 Inspecciones de equipos de </a:t>
            </a:r>
            <a:r>
              <a:rPr lang="es-MX" b="1" dirty="0" smtClean="0">
                <a:solidFill>
                  <a:schemeClr val="bg2">
                    <a:lumMod val="25000"/>
                  </a:schemeClr>
                </a:solidFill>
              </a:rPr>
              <a:t>emergencia</a:t>
            </a:r>
          </a:p>
          <a:p>
            <a:pPr algn="just"/>
            <a:r>
              <a:rPr lang="es-MX" dirty="0">
                <a:solidFill>
                  <a:schemeClr val="bg2">
                    <a:lumMod val="25000"/>
                  </a:schemeClr>
                </a:solidFill>
              </a:rPr>
              <a:t/>
            </a:r>
            <a:br>
              <a:rPr lang="es-MX" dirty="0">
                <a:solidFill>
                  <a:schemeClr val="bg2">
                    <a:lumMod val="25000"/>
                  </a:schemeClr>
                </a:solidFill>
              </a:rPr>
            </a:br>
            <a:r>
              <a:rPr lang="es-MX" dirty="0">
                <a:solidFill>
                  <a:schemeClr val="bg2">
                    <a:lumMod val="25000"/>
                  </a:schemeClr>
                </a:solidFill>
              </a:rPr>
              <a:t>La Brigada de Emergencias participó en la inspección de extintores y botiquines, verificando su estado, ubicación y condiciones de uso, contribuyendo a la preparación ante emergencias.</a:t>
            </a:r>
            <a:endParaRPr lang="es-CO" dirty="0">
              <a:solidFill>
                <a:schemeClr val="bg2">
                  <a:lumMod val="25000"/>
                </a:schemeClr>
              </a:solidFill>
            </a:endParaRPr>
          </a:p>
        </p:txBody>
      </p:sp>
      <p:sp>
        <p:nvSpPr>
          <p:cNvPr id="7" name="CuadroTexto 6">
            <a:extLst>
              <a:ext uri="{FF2B5EF4-FFF2-40B4-BE49-F238E27FC236}">
                <a16:creationId xmlns:a16="http://schemas.microsoft.com/office/drawing/2014/main" id="{B4B42DAA-A4F9-4442-961B-EC01D0510D85}"/>
              </a:ext>
            </a:extLst>
          </p:cNvPr>
          <p:cNvSpPr txBox="1"/>
          <p:nvPr/>
        </p:nvSpPr>
        <p:spPr>
          <a:xfrm>
            <a:off x="4589930" y="2017983"/>
            <a:ext cx="3397624" cy="2862322"/>
          </a:xfrm>
          <a:prstGeom prst="rect">
            <a:avLst/>
          </a:prstGeom>
          <a:noFill/>
        </p:spPr>
        <p:txBody>
          <a:bodyPr wrap="square">
            <a:spAutoFit/>
          </a:bodyPr>
          <a:lstStyle/>
          <a:p>
            <a:pPr algn="just"/>
            <a:r>
              <a:rPr lang="es-MX" b="1" dirty="0">
                <a:solidFill>
                  <a:schemeClr val="bg2">
                    <a:lumMod val="25000"/>
                  </a:schemeClr>
                </a:solidFill>
              </a:rPr>
              <a:t>🚨 Planeación y ejecución de </a:t>
            </a:r>
            <a:r>
              <a:rPr lang="es-MX" b="1" dirty="0" smtClean="0">
                <a:solidFill>
                  <a:schemeClr val="bg2">
                    <a:lumMod val="25000"/>
                  </a:schemeClr>
                </a:solidFill>
              </a:rPr>
              <a:t>simulacro</a:t>
            </a:r>
          </a:p>
          <a:p>
            <a:pPr algn="just"/>
            <a:r>
              <a:rPr lang="es-MX" dirty="0">
                <a:solidFill>
                  <a:schemeClr val="bg2">
                    <a:lumMod val="25000"/>
                  </a:schemeClr>
                </a:solidFill>
              </a:rPr>
              <a:t/>
            </a:r>
            <a:br>
              <a:rPr lang="es-MX" dirty="0">
                <a:solidFill>
                  <a:schemeClr val="bg2">
                    <a:lumMod val="25000"/>
                  </a:schemeClr>
                </a:solidFill>
              </a:rPr>
            </a:br>
            <a:r>
              <a:rPr lang="es-MX" dirty="0">
                <a:solidFill>
                  <a:schemeClr val="bg2">
                    <a:lumMod val="25000"/>
                  </a:schemeClr>
                </a:solidFill>
              </a:rPr>
              <a:t>La Brigada apoyó la planeación y ejecución del simulacro de emergencia, fortaleciendo la capacidad de respuesta, la evacuación segura y la articulación con el Plan de Emergencias.</a:t>
            </a:r>
            <a:endParaRPr lang="es-CO" dirty="0">
              <a:solidFill>
                <a:schemeClr val="bg2">
                  <a:lumMod val="25000"/>
                </a:schemeClr>
              </a:solidFill>
            </a:endParaRPr>
          </a:p>
        </p:txBody>
      </p:sp>
      <p:sp>
        <p:nvSpPr>
          <p:cNvPr id="9" name="CuadroTexto 8">
            <a:extLst>
              <a:ext uri="{FF2B5EF4-FFF2-40B4-BE49-F238E27FC236}">
                <a16:creationId xmlns:a16="http://schemas.microsoft.com/office/drawing/2014/main" id="{D724E2C8-66EF-4CF0-B9AC-A28BBF619ADD}"/>
              </a:ext>
            </a:extLst>
          </p:cNvPr>
          <p:cNvSpPr txBox="1"/>
          <p:nvPr/>
        </p:nvSpPr>
        <p:spPr>
          <a:xfrm>
            <a:off x="8301318" y="2017983"/>
            <a:ext cx="3397624" cy="2585323"/>
          </a:xfrm>
          <a:prstGeom prst="rect">
            <a:avLst/>
          </a:prstGeom>
          <a:noFill/>
        </p:spPr>
        <p:txBody>
          <a:bodyPr wrap="square">
            <a:spAutoFit/>
          </a:bodyPr>
          <a:lstStyle/>
          <a:p>
            <a:pPr algn="just"/>
            <a:r>
              <a:rPr lang="es-MX" b="1" dirty="0">
                <a:solidFill>
                  <a:schemeClr val="bg2">
                    <a:lumMod val="25000"/>
                  </a:schemeClr>
                </a:solidFill>
              </a:rPr>
              <a:t>📚 Capacitación de los </a:t>
            </a:r>
            <a:r>
              <a:rPr lang="es-MX" b="1" dirty="0" smtClean="0">
                <a:solidFill>
                  <a:schemeClr val="bg2">
                    <a:lumMod val="25000"/>
                  </a:schemeClr>
                </a:solidFill>
              </a:rPr>
              <a:t>brigadistas</a:t>
            </a:r>
          </a:p>
          <a:p>
            <a:pPr algn="just"/>
            <a:r>
              <a:rPr lang="es-MX" dirty="0">
                <a:solidFill>
                  <a:schemeClr val="bg2">
                    <a:lumMod val="25000"/>
                  </a:schemeClr>
                </a:solidFill>
              </a:rPr>
              <a:t/>
            </a:r>
            <a:br>
              <a:rPr lang="es-MX" dirty="0">
                <a:solidFill>
                  <a:schemeClr val="bg2">
                    <a:lumMod val="25000"/>
                  </a:schemeClr>
                </a:solidFill>
              </a:rPr>
            </a:br>
            <a:r>
              <a:rPr lang="es-MX" dirty="0">
                <a:solidFill>
                  <a:schemeClr val="bg2">
                    <a:lumMod val="25000"/>
                  </a:schemeClr>
                </a:solidFill>
              </a:rPr>
              <a:t>Los integrantes de la brigada participaron en capacitaciones en primeros auxilios y manejo de extintores, fortaleciendo sus competencias para la atención inicial de emergencias.</a:t>
            </a:r>
            <a:endParaRPr lang="es-CO" dirty="0">
              <a:solidFill>
                <a:schemeClr val="bg2">
                  <a:lumMod val="25000"/>
                </a:schemeClr>
              </a:solidFill>
            </a:endParaRPr>
          </a:p>
        </p:txBody>
      </p:sp>
    </p:spTree>
    <p:extLst>
      <p:ext uri="{BB962C8B-B14F-4D97-AF65-F5344CB8AC3E}">
        <p14:creationId xmlns:p14="http://schemas.microsoft.com/office/powerpoint/2010/main" val="425684360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0CDFD92E-90CC-4287-9BB2-0983A6C39EAA}"/>
              </a:ext>
            </a:extLst>
          </p:cNvPr>
          <p:cNvSpPr txBox="1">
            <a:spLocks noGrp="1"/>
          </p:cNvSpPr>
          <p:nvPr>
            <p:ph type="title"/>
          </p:nvPr>
        </p:nvSpPr>
        <p:spPr>
          <a:xfrm>
            <a:off x="1096963" y="287339"/>
            <a:ext cx="10058400" cy="64412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a:lstStyle>
          <a:p>
            <a:pPr algn="ctr"/>
            <a:r>
              <a:rPr lang="es-CO" sz="3200" dirty="0">
                <a:solidFill>
                  <a:schemeClr val="bg2">
                    <a:lumMod val="25000"/>
                  </a:schemeClr>
                </a:solidFill>
              </a:rPr>
              <a:t>Rendición de cuentas Brigada de Emergencias</a:t>
            </a:r>
          </a:p>
        </p:txBody>
      </p:sp>
      <p:sp>
        <p:nvSpPr>
          <p:cNvPr id="6" name="CuadroTexto 5">
            <a:extLst>
              <a:ext uri="{FF2B5EF4-FFF2-40B4-BE49-F238E27FC236}">
                <a16:creationId xmlns:a16="http://schemas.microsoft.com/office/drawing/2014/main" id="{9C42B4DA-AC56-4AD1-BC8C-608C4236800A}"/>
              </a:ext>
            </a:extLst>
          </p:cNvPr>
          <p:cNvSpPr txBox="1"/>
          <p:nvPr/>
        </p:nvSpPr>
        <p:spPr>
          <a:xfrm>
            <a:off x="1591316" y="1745516"/>
            <a:ext cx="2949388" cy="2862322"/>
          </a:xfrm>
          <a:prstGeom prst="rect">
            <a:avLst/>
          </a:prstGeom>
          <a:noFill/>
        </p:spPr>
        <p:txBody>
          <a:bodyPr wrap="square">
            <a:spAutoFit/>
          </a:bodyPr>
          <a:lstStyle/>
          <a:p>
            <a:pPr algn="just"/>
            <a:r>
              <a:rPr lang="es-MX" b="1" dirty="0">
                <a:solidFill>
                  <a:schemeClr val="bg2">
                    <a:lumMod val="25000"/>
                  </a:schemeClr>
                </a:solidFill>
              </a:rPr>
              <a:t>👥 Capacitación al </a:t>
            </a:r>
            <a:r>
              <a:rPr lang="es-MX" b="1" dirty="0" smtClean="0">
                <a:solidFill>
                  <a:schemeClr val="bg2">
                    <a:lumMod val="25000"/>
                  </a:schemeClr>
                </a:solidFill>
              </a:rPr>
              <a:t>personal</a:t>
            </a:r>
          </a:p>
          <a:p>
            <a:pPr algn="just"/>
            <a:r>
              <a:rPr lang="es-MX" dirty="0">
                <a:solidFill>
                  <a:schemeClr val="bg2">
                    <a:lumMod val="25000"/>
                  </a:schemeClr>
                </a:solidFill>
              </a:rPr>
              <a:t/>
            </a:r>
            <a:br>
              <a:rPr lang="es-MX" dirty="0">
                <a:solidFill>
                  <a:schemeClr val="bg2">
                    <a:lumMod val="25000"/>
                  </a:schemeClr>
                </a:solidFill>
              </a:rPr>
            </a:br>
            <a:r>
              <a:rPr lang="es-MX" dirty="0">
                <a:solidFill>
                  <a:schemeClr val="bg2">
                    <a:lumMod val="25000"/>
                  </a:schemeClr>
                </a:solidFill>
              </a:rPr>
              <a:t>La Brigada realizó jornadas de capacitación dirigidas a los trabajadores sobre prevención del fuego y uso básico de extintores, promoviendo comportamientos seguros y la autoprotección.</a:t>
            </a:r>
            <a:endParaRPr lang="es-CO" dirty="0">
              <a:solidFill>
                <a:schemeClr val="bg2">
                  <a:lumMod val="25000"/>
                </a:schemeClr>
              </a:solidFill>
            </a:endParaRPr>
          </a:p>
        </p:txBody>
      </p:sp>
      <p:pic>
        <p:nvPicPr>
          <p:cNvPr id="8" name="Imagen 7">
            <a:extLst>
              <a:ext uri="{FF2B5EF4-FFF2-40B4-BE49-F238E27FC236}">
                <a16:creationId xmlns:a16="http://schemas.microsoft.com/office/drawing/2014/main" id="{38774F76-307B-4413-B07F-EAA2FD135DA3}"/>
              </a:ext>
            </a:extLst>
          </p:cNvPr>
          <p:cNvPicPr>
            <a:picLocks noChangeAspect="1"/>
          </p:cNvPicPr>
          <p:nvPr/>
        </p:nvPicPr>
        <p:blipFill>
          <a:blip r:embed="rId2"/>
          <a:stretch>
            <a:fillRect/>
          </a:stretch>
        </p:blipFill>
        <p:spPr>
          <a:xfrm>
            <a:off x="5070500" y="1835908"/>
            <a:ext cx="3012141" cy="2259106"/>
          </a:xfrm>
          <a:prstGeom prst="rect">
            <a:avLst/>
          </a:prstGeom>
        </p:spPr>
      </p:pic>
      <p:pic>
        <p:nvPicPr>
          <p:cNvPr id="9" name="Imagen 8">
            <a:extLst>
              <a:ext uri="{FF2B5EF4-FFF2-40B4-BE49-F238E27FC236}">
                <a16:creationId xmlns:a16="http://schemas.microsoft.com/office/drawing/2014/main" id="{9CEF4101-4B64-4947-A69C-03888C79DCFB}"/>
              </a:ext>
            </a:extLst>
          </p:cNvPr>
          <p:cNvPicPr>
            <a:picLocks noChangeAspect="1"/>
          </p:cNvPicPr>
          <p:nvPr/>
        </p:nvPicPr>
        <p:blipFill>
          <a:blip r:embed="rId3"/>
          <a:stretch>
            <a:fillRect/>
          </a:stretch>
        </p:blipFill>
        <p:spPr>
          <a:xfrm>
            <a:off x="8505868" y="1835908"/>
            <a:ext cx="2554941" cy="1916206"/>
          </a:xfrm>
          <a:prstGeom prst="rect">
            <a:avLst/>
          </a:prstGeom>
        </p:spPr>
      </p:pic>
      <p:pic>
        <p:nvPicPr>
          <p:cNvPr id="10" name="Imagen 9">
            <a:extLst>
              <a:ext uri="{FF2B5EF4-FFF2-40B4-BE49-F238E27FC236}">
                <a16:creationId xmlns:a16="http://schemas.microsoft.com/office/drawing/2014/main" id="{E73E6C80-7120-4043-8F2C-F88CC9169188}"/>
              </a:ext>
            </a:extLst>
          </p:cNvPr>
          <p:cNvPicPr>
            <a:picLocks noChangeAspect="1"/>
          </p:cNvPicPr>
          <p:nvPr/>
        </p:nvPicPr>
        <p:blipFill>
          <a:blip r:embed="rId4"/>
          <a:stretch>
            <a:fillRect/>
          </a:stretch>
        </p:blipFill>
        <p:spPr>
          <a:xfrm>
            <a:off x="5133254" y="4570866"/>
            <a:ext cx="2949388" cy="1658224"/>
          </a:xfrm>
          <a:prstGeom prst="rect">
            <a:avLst/>
          </a:prstGeom>
        </p:spPr>
      </p:pic>
      <p:pic>
        <p:nvPicPr>
          <p:cNvPr id="11" name="Imagen 10">
            <a:extLst>
              <a:ext uri="{FF2B5EF4-FFF2-40B4-BE49-F238E27FC236}">
                <a16:creationId xmlns:a16="http://schemas.microsoft.com/office/drawing/2014/main" id="{D30BD648-63A8-4A2E-AE53-532CBBBC0C86}"/>
              </a:ext>
            </a:extLst>
          </p:cNvPr>
          <p:cNvPicPr>
            <a:picLocks noChangeAspect="1"/>
          </p:cNvPicPr>
          <p:nvPr/>
        </p:nvPicPr>
        <p:blipFill>
          <a:blip r:embed="rId5"/>
          <a:stretch>
            <a:fillRect/>
          </a:stretch>
        </p:blipFill>
        <p:spPr>
          <a:xfrm>
            <a:off x="8285308" y="3949874"/>
            <a:ext cx="1618532" cy="2160529"/>
          </a:xfrm>
          <a:prstGeom prst="rect">
            <a:avLst/>
          </a:prstGeom>
        </p:spPr>
      </p:pic>
      <p:pic>
        <p:nvPicPr>
          <p:cNvPr id="12" name="Imagen 11">
            <a:extLst>
              <a:ext uri="{FF2B5EF4-FFF2-40B4-BE49-F238E27FC236}">
                <a16:creationId xmlns:a16="http://schemas.microsoft.com/office/drawing/2014/main" id="{5CBFD10E-B5A2-430D-92C8-B6CD2FE1E211}"/>
              </a:ext>
            </a:extLst>
          </p:cNvPr>
          <p:cNvPicPr>
            <a:picLocks noChangeAspect="1"/>
          </p:cNvPicPr>
          <p:nvPr/>
        </p:nvPicPr>
        <p:blipFill>
          <a:blip r:embed="rId6"/>
          <a:stretch>
            <a:fillRect/>
          </a:stretch>
        </p:blipFill>
        <p:spPr>
          <a:xfrm>
            <a:off x="10309173" y="3851297"/>
            <a:ext cx="1692380" cy="2259106"/>
          </a:xfrm>
          <a:prstGeom prst="rect">
            <a:avLst/>
          </a:prstGeom>
        </p:spPr>
      </p:pic>
      <p:pic>
        <p:nvPicPr>
          <p:cNvPr id="13" name="Imagen 12">
            <a:extLst>
              <a:ext uri="{FF2B5EF4-FFF2-40B4-BE49-F238E27FC236}">
                <a16:creationId xmlns:a16="http://schemas.microsoft.com/office/drawing/2014/main" id="{58798972-E012-4386-A999-66F2621A52CD}"/>
              </a:ext>
            </a:extLst>
          </p:cNvPr>
          <p:cNvPicPr>
            <a:picLocks noChangeAspect="1"/>
          </p:cNvPicPr>
          <p:nvPr/>
        </p:nvPicPr>
        <p:blipFill>
          <a:blip r:embed="rId7"/>
          <a:stretch>
            <a:fillRect/>
          </a:stretch>
        </p:blipFill>
        <p:spPr>
          <a:xfrm>
            <a:off x="3066010" y="4824661"/>
            <a:ext cx="1817993" cy="1367190"/>
          </a:xfrm>
          <a:prstGeom prst="rect">
            <a:avLst/>
          </a:prstGeom>
        </p:spPr>
      </p:pic>
    </p:spTree>
    <p:extLst>
      <p:ext uri="{BB962C8B-B14F-4D97-AF65-F5344CB8AC3E}">
        <p14:creationId xmlns:p14="http://schemas.microsoft.com/office/powerpoint/2010/main" val="38838838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5702FFB6-638F-4A5D-84A8-1186F88DD444}"/>
              </a:ext>
            </a:extLst>
          </p:cNvPr>
          <p:cNvSpPr>
            <a:spLocks noGrp="1"/>
          </p:cNvSpPr>
          <p:nvPr>
            <p:ph idx="1"/>
          </p:nvPr>
        </p:nvSpPr>
        <p:spPr/>
        <p:txBody>
          <a:bodyPr/>
          <a:lstStyle/>
          <a:p>
            <a:pPr marL="0" indent="0" algn="ctr">
              <a:buNone/>
            </a:pPr>
            <a:r>
              <a:rPr lang="es-MX" dirty="0"/>
              <a:t>En el marco del Sistema de Gestión de la Seguridad y Salud en el Trabajo (SG-SST), se presenta la rendición de cuentas del rol de la Alta Dirección, evidenciando su liderazgo, compromiso y responsabilidad en la definición de lineamientos, la asignación de recursos y el seguimiento a la gestión en seguridad y salud en el trabajo</a:t>
            </a:r>
            <a:endParaRPr lang="es-CO" dirty="0"/>
          </a:p>
        </p:txBody>
      </p:sp>
      <p:sp>
        <p:nvSpPr>
          <p:cNvPr id="5" name="Título 4">
            <a:extLst>
              <a:ext uri="{FF2B5EF4-FFF2-40B4-BE49-F238E27FC236}">
                <a16:creationId xmlns:a16="http://schemas.microsoft.com/office/drawing/2014/main" id="{AC85B6EA-0DC6-4C1E-9B0B-0DE1A98951C5}"/>
              </a:ext>
            </a:extLst>
          </p:cNvPr>
          <p:cNvSpPr>
            <a:spLocks noGrp="1"/>
          </p:cNvSpPr>
          <p:nvPr>
            <p:ph type="title"/>
          </p:nvPr>
        </p:nvSpPr>
        <p:spPr/>
        <p:txBody>
          <a:bodyPr/>
          <a:lstStyle/>
          <a:p>
            <a:r>
              <a:rPr lang="es-CO" dirty="0"/>
              <a:t>ALTA DIRECCIÓN</a:t>
            </a:r>
          </a:p>
        </p:txBody>
      </p:sp>
    </p:spTree>
    <p:extLst>
      <p:ext uri="{BB962C8B-B14F-4D97-AF65-F5344CB8AC3E}">
        <p14:creationId xmlns:p14="http://schemas.microsoft.com/office/powerpoint/2010/main" val="202459299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511D3F91-EB9F-4EE8-8980-CC27EF1F7A3F}"/>
              </a:ext>
            </a:extLst>
          </p:cNvPr>
          <p:cNvSpPr>
            <a:spLocks noGrp="1"/>
          </p:cNvSpPr>
          <p:nvPr>
            <p:ph type="title"/>
          </p:nvPr>
        </p:nvSpPr>
        <p:spPr>
          <a:xfrm>
            <a:off x="1371600" y="685800"/>
            <a:ext cx="9601200" cy="664436"/>
          </a:xfrm>
        </p:spPr>
        <p:txBody>
          <a:bodyPr vert="horz" lIns="91440" tIns="45720" rIns="91440" bIns="45720" rtlCol="0" anchor="b">
            <a:normAutofit/>
          </a:bodyPr>
          <a:lstStyle/>
          <a:p>
            <a:pPr algn="ctr"/>
            <a:r>
              <a:rPr lang="es-CO" sz="3200" dirty="0"/>
              <a:t>Rendición de cuentas Alta Dirección</a:t>
            </a:r>
          </a:p>
        </p:txBody>
      </p:sp>
      <p:sp>
        <p:nvSpPr>
          <p:cNvPr id="8" name="CuadroTexto 7">
            <a:extLst>
              <a:ext uri="{FF2B5EF4-FFF2-40B4-BE49-F238E27FC236}">
                <a16:creationId xmlns:a16="http://schemas.microsoft.com/office/drawing/2014/main" id="{A76C2A83-1992-427A-81A3-8D6366CAE827}"/>
              </a:ext>
            </a:extLst>
          </p:cNvPr>
          <p:cNvSpPr txBox="1"/>
          <p:nvPr/>
        </p:nvSpPr>
        <p:spPr>
          <a:xfrm>
            <a:off x="950259" y="2274838"/>
            <a:ext cx="3478306" cy="2585323"/>
          </a:xfrm>
          <a:prstGeom prst="rect">
            <a:avLst/>
          </a:prstGeom>
          <a:noFill/>
        </p:spPr>
        <p:txBody>
          <a:bodyPr wrap="square">
            <a:spAutoFit/>
          </a:bodyPr>
          <a:lstStyle/>
          <a:p>
            <a:pPr algn="just"/>
            <a:r>
              <a:rPr lang="es-MX" b="1" dirty="0">
                <a:solidFill>
                  <a:schemeClr val="bg2">
                    <a:lumMod val="25000"/>
                  </a:schemeClr>
                </a:solidFill>
              </a:rPr>
              <a:t>📋 Planeación y control del </a:t>
            </a:r>
            <a:r>
              <a:rPr lang="es-MX" b="1" dirty="0" smtClean="0">
                <a:solidFill>
                  <a:schemeClr val="bg2">
                    <a:lumMod val="25000"/>
                  </a:schemeClr>
                </a:solidFill>
              </a:rPr>
              <a:t>SG-SST</a:t>
            </a:r>
          </a:p>
          <a:p>
            <a:pPr algn="just"/>
            <a:r>
              <a:rPr lang="es-MX" dirty="0">
                <a:solidFill>
                  <a:schemeClr val="bg2">
                    <a:lumMod val="25000"/>
                  </a:schemeClr>
                </a:solidFill>
              </a:rPr>
              <a:t/>
            </a:r>
            <a:br>
              <a:rPr lang="es-MX" dirty="0">
                <a:solidFill>
                  <a:schemeClr val="bg2">
                    <a:lumMod val="25000"/>
                  </a:schemeClr>
                </a:solidFill>
              </a:rPr>
            </a:br>
            <a:r>
              <a:rPr lang="es-MX" dirty="0">
                <a:solidFill>
                  <a:schemeClr val="bg2">
                    <a:lumMod val="25000"/>
                  </a:schemeClr>
                </a:solidFill>
              </a:rPr>
              <a:t>La Alta Dirección avaló el Plan de Trabajo Anual y el Programa de Capacitación en SST, verificando que incluyeran objetivos, metas, actividades, responsables, recursos y cronograma.</a:t>
            </a:r>
            <a:endParaRPr lang="es-CO" dirty="0">
              <a:solidFill>
                <a:schemeClr val="bg2">
                  <a:lumMod val="25000"/>
                </a:schemeClr>
              </a:solidFill>
            </a:endParaRPr>
          </a:p>
        </p:txBody>
      </p:sp>
      <p:sp>
        <p:nvSpPr>
          <p:cNvPr id="10" name="CuadroTexto 9">
            <a:extLst>
              <a:ext uri="{FF2B5EF4-FFF2-40B4-BE49-F238E27FC236}">
                <a16:creationId xmlns:a16="http://schemas.microsoft.com/office/drawing/2014/main" id="{DFD24BC2-67F7-4B71-AD57-8FF296EF23C5}"/>
              </a:ext>
            </a:extLst>
          </p:cNvPr>
          <p:cNvSpPr txBox="1"/>
          <p:nvPr/>
        </p:nvSpPr>
        <p:spPr>
          <a:xfrm>
            <a:off x="4527175" y="2346555"/>
            <a:ext cx="3603813" cy="2308324"/>
          </a:xfrm>
          <a:prstGeom prst="rect">
            <a:avLst/>
          </a:prstGeom>
          <a:noFill/>
        </p:spPr>
        <p:txBody>
          <a:bodyPr wrap="square">
            <a:spAutoFit/>
          </a:bodyPr>
          <a:lstStyle/>
          <a:p>
            <a:pPr algn="just"/>
            <a:r>
              <a:rPr lang="es-MX" b="1" dirty="0">
                <a:solidFill>
                  <a:schemeClr val="bg2">
                    <a:lumMod val="25000"/>
                  </a:schemeClr>
                </a:solidFill>
              </a:rPr>
              <a:t>📚 Formación y desarrollo de </a:t>
            </a:r>
            <a:r>
              <a:rPr lang="es-MX" b="1" dirty="0" smtClean="0">
                <a:solidFill>
                  <a:schemeClr val="bg2">
                    <a:lumMod val="25000"/>
                  </a:schemeClr>
                </a:solidFill>
              </a:rPr>
              <a:t>competencias</a:t>
            </a:r>
          </a:p>
          <a:p>
            <a:pPr algn="just"/>
            <a:r>
              <a:rPr lang="es-MX" dirty="0">
                <a:solidFill>
                  <a:schemeClr val="bg2">
                    <a:lumMod val="25000"/>
                  </a:schemeClr>
                </a:solidFill>
              </a:rPr>
              <a:t/>
            </a:r>
            <a:br>
              <a:rPr lang="es-MX" dirty="0">
                <a:solidFill>
                  <a:schemeClr val="bg2">
                    <a:lumMod val="25000"/>
                  </a:schemeClr>
                </a:solidFill>
              </a:rPr>
            </a:br>
            <a:r>
              <a:rPr lang="es-MX" dirty="0">
                <a:solidFill>
                  <a:schemeClr val="bg2">
                    <a:lumMod val="25000"/>
                  </a:schemeClr>
                </a:solidFill>
              </a:rPr>
              <a:t>Se promovió la participación de todas las partes interesadas en los procesos de capacitación en SST, garantizando tiempo y recursos para su ejecución.</a:t>
            </a:r>
            <a:endParaRPr lang="es-CO" dirty="0">
              <a:solidFill>
                <a:schemeClr val="bg2">
                  <a:lumMod val="25000"/>
                </a:schemeClr>
              </a:solidFill>
            </a:endParaRPr>
          </a:p>
        </p:txBody>
      </p:sp>
      <p:sp>
        <p:nvSpPr>
          <p:cNvPr id="12" name="CuadroTexto 11">
            <a:extLst>
              <a:ext uri="{FF2B5EF4-FFF2-40B4-BE49-F238E27FC236}">
                <a16:creationId xmlns:a16="http://schemas.microsoft.com/office/drawing/2014/main" id="{C4B028D1-43AE-47C6-B53C-AE84398C9F8C}"/>
              </a:ext>
            </a:extLst>
          </p:cNvPr>
          <p:cNvSpPr txBox="1"/>
          <p:nvPr/>
        </p:nvSpPr>
        <p:spPr>
          <a:xfrm>
            <a:off x="8229598" y="2282877"/>
            <a:ext cx="3299010" cy="2308324"/>
          </a:xfrm>
          <a:prstGeom prst="rect">
            <a:avLst/>
          </a:prstGeom>
          <a:noFill/>
        </p:spPr>
        <p:txBody>
          <a:bodyPr wrap="square">
            <a:spAutoFit/>
          </a:bodyPr>
          <a:lstStyle/>
          <a:p>
            <a:pPr algn="just"/>
            <a:r>
              <a:rPr lang="es-MX" b="1" dirty="0" smtClean="0">
                <a:solidFill>
                  <a:schemeClr val="bg2">
                    <a:lumMod val="25000"/>
                  </a:schemeClr>
                </a:solidFill>
              </a:rPr>
              <a:t>️ </a:t>
            </a:r>
            <a:r>
              <a:rPr lang="es-MX" b="1" dirty="0">
                <a:solidFill>
                  <a:schemeClr val="bg2">
                    <a:lumMod val="25000"/>
                  </a:schemeClr>
                </a:solidFill>
              </a:rPr>
              <a:t>Promoción y </a:t>
            </a:r>
            <a:r>
              <a:rPr lang="es-MX" b="1" dirty="0" smtClean="0">
                <a:solidFill>
                  <a:schemeClr val="bg2">
                    <a:lumMod val="25000"/>
                  </a:schemeClr>
                </a:solidFill>
              </a:rPr>
              <a:t>prevención</a:t>
            </a:r>
          </a:p>
          <a:p>
            <a:pPr algn="just"/>
            <a:r>
              <a:rPr lang="es-MX" dirty="0">
                <a:solidFill>
                  <a:schemeClr val="bg2">
                    <a:lumMod val="25000"/>
                  </a:schemeClr>
                </a:solidFill>
              </a:rPr>
              <a:t/>
            </a:r>
            <a:br>
              <a:rPr lang="es-MX" dirty="0">
                <a:solidFill>
                  <a:schemeClr val="bg2">
                    <a:lumMod val="25000"/>
                  </a:schemeClr>
                </a:solidFill>
              </a:rPr>
            </a:br>
            <a:r>
              <a:rPr lang="es-MX" dirty="0">
                <a:solidFill>
                  <a:schemeClr val="bg2">
                    <a:lumMod val="25000"/>
                  </a:schemeClr>
                </a:solidFill>
              </a:rPr>
              <a:t>Se respaldó la ejecución de actividades de promoción de la salud y prevención de riesgos laborales, fortaleciendo la cultura de autocuidado y prevención.</a:t>
            </a:r>
            <a:endParaRPr lang="es-CO" dirty="0">
              <a:solidFill>
                <a:schemeClr val="bg2">
                  <a:lumMod val="25000"/>
                </a:schemeClr>
              </a:solidFill>
            </a:endParaRPr>
          </a:p>
        </p:txBody>
      </p:sp>
    </p:spTree>
    <p:extLst>
      <p:ext uri="{BB962C8B-B14F-4D97-AF65-F5344CB8AC3E}">
        <p14:creationId xmlns:p14="http://schemas.microsoft.com/office/powerpoint/2010/main" val="15221549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82AC8E-A55F-43E5-820C-892491678792}"/>
              </a:ext>
            </a:extLst>
          </p:cNvPr>
          <p:cNvSpPr>
            <a:spLocks noGrp="1"/>
          </p:cNvSpPr>
          <p:nvPr>
            <p:ph type="title"/>
          </p:nvPr>
        </p:nvSpPr>
        <p:spPr/>
        <p:txBody>
          <a:bodyPr>
            <a:normAutofit/>
          </a:bodyPr>
          <a:lstStyle/>
          <a:p>
            <a:pPr algn="ctr"/>
            <a:r>
              <a:rPr lang="es-CO" sz="3200" dirty="0"/>
              <a:t>Rendición de cuentas Alta Dirección</a:t>
            </a:r>
          </a:p>
        </p:txBody>
      </p:sp>
      <p:sp>
        <p:nvSpPr>
          <p:cNvPr id="7" name="CuadroTexto 6">
            <a:extLst>
              <a:ext uri="{FF2B5EF4-FFF2-40B4-BE49-F238E27FC236}">
                <a16:creationId xmlns:a16="http://schemas.microsoft.com/office/drawing/2014/main" id="{11A19FCF-50C3-494C-931D-28919618A475}"/>
              </a:ext>
            </a:extLst>
          </p:cNvPr>
          <p:cNvSpPr txBox="1"/>
          <p:nvPr/>
        </p:nvSpPr>
        <p:spPr>
          <a:xfrm>
            <a:off x="1097281" y="2344742"/>
            <a:ext cx="3725732" cy="2585323"/>
          </a:xfrm>
          <a:prstGeom prst="rect">
            <a:avLst/>
          </a:prstGeom>
          <a:noFill/>
        </p:spPr>
        <p:txBody>
          <a:bodyPr wrap="square">
            <a:spAutoFit/>
          </a:bodyPr>
          <a:lstStyle/>
          <a:p>
            <a:pPr algn="just"/>
            <a:r>
              <a:rPr lang="es-MX" b="1" dirty="0">
                <a:solidFill>
                  <a:schemeClr val="bg2">
                    <a:lumMod val="25000"/>
                  </a:schemeClr>
                </a:solidFill>
              </a:rPr>
              <a:t>💰 Asignación y seguimiento de </a:t>
            </a:r>
            <a:r>
              <a:rPr lang="es-MX" b="1" dirty="0" smtClean="0">
                <a:solidFill>
                  <a:schemeClr val="bg2">
                    <a:lumMod val="25000"/>
                  </a:schemeClr>
                </a:solidFill>
              </a:rPr>
              <a:t>recursos</a:t>
            </a:r>
          </a:p>
          <a:p>
            <a:pPr algn="just"/>
            <a:r>
              <a:rPr lang="es-MX" dirty="0">
                <a:solidFill>
                  <a:schemeClr val="bg2">
                    <a:lumMod val="25000"/>
                  </a:schemeClr>
                </a:solidFill>
              </a:rPr>
              <a:t/>
            </a:r>
            <a:br>
              <a:rPr lang="es-MX" dirty="0">
                <a:solidFill>
                  <a:schemeClr val="bg2">
                    <a:lumMod val="25000"/>
                  </a:schemeClr>
                </a:solidFill>
              </a:rPr>
            </a:br>
            <a:r>
              <a:rPr lang="es-MX" dirty="0">
                <a:solidFill>
                  <a:schemeClr val="bg2">
                    <a:lumMod val="25000"/>
                  </a:schemeClr>
                </a:solidFill>
              </a:rPr>
              <a:t>Se asignaron recursos humanos, técnicos y financieros para la implementación, seguimiento y mejora del SG-SST, incluyendo la aprobación y control del presupuesto anual en SST</a:t>
            </a:r>
            <a:endParaRPr lang="es-CO" dirty="0">
              <a:solidFill>
                <a:schemeClr val="bg2">
                  <a:lumMod val="25000"/>
                </a:schemeClr>
              </a:solidFill>
            </a:endParaRPr>
          </a:p>
        </p:txBody>
      </p:sp>
      <p:sp>
        <p:nvSpPr>
          <p:cNvPr id="9" name="CuadroTexto 8">
            <a:extLst>
              <a:ext uri="{FF2B5EF4-FFF2-40B4-BE49-F238E27FC236}">
                <a16:creationId xmlns:a16="http://schemas.microsoft.com/office/drawing/2014/main" id="{CB4C8F6F-F5A7-4779-8352-8331CB4AAB7C}"/>
              </a:ext>
            </a:extLst>
          </p:cNvPr>
          <p:cNvSpPr txBox="1"/>
          <p:nvPr/>
        </p:nvSpPr>
        <p:spPr>
          <a:xfrm>
            <a:off x="4952102" y="2344742"/>
            <a:ext cx="3116134" cy="3693319"/>
          </a:xfrm>
          <a:prstGeom prst="rect">
            <a:avLst/>
          </a:prstGeom>
          <a:noFill/>
        </p:spPr>
        <p:txBody>
          <a:bodyPr wrap="square">
            <a:spAutoFit/>
          </a:bodyPr>
          <a:lstStyle/>
          <a:p>
            <a:pPr algn="just"/>
            <a:r>
              <a:rPr lang="es-MX" b="1" dirty="0">
                <a:solidFill>
                  <a:schemeClr val="bg2">
                    <a:lumMod val="25000"/>
                  </a:schemeClr>
                </a:solidFill>
              </a:rPr>
              <a:t>📌Liderazgo y compromiso de la Alta </a:t>
            </a:r>
            <a:r>
              <a:rPr lang="es-MX" b="1" dirty="0" smtClean="0">
                <a:solidFill>
                  <a:schemeClr val="bg2">
                    <a:lumMod val="25000"/>
                  </a:schemeClr>
                </a:solidFill>
              </a:rPr>
              <a:t>Dirección</a:t>
            </a:r>
          </a:p>
          <a:p>
            <a:pPr algn="just"/>
            <a:r>
              <a:rPr lang="es-MX" dirty="0">
                <a:solidFill>
                  <a:schemeClr val="bg2">
                    <a:lumMod val="25000"/>
                  </a:schemeClr>
                </a:solidFill>
              </a:rPr>
              <a:t/>
            </a:r>
            <a:br>
              <a:rPr lang="es-MX" dirty="0">
                <a:solidFill>
                  <a:schemeClr val="bg2">
                    <a:lumMod val="25000"/>
                  </a:schemeClr>
                </a:solidFill>
              </a:rPr>
            </a:br>
            <a:r>
              <a:rPr lang="es-MX" dirty="0">
                <a:solidFill>
                  <a:schemeClr val="bg2">
                    <a:lumMod val="25000"/>
                  </a:schemeClr>
                </a:solidFill>
              </a:rPr>
              <a:t>La Alta Dirección demostró liderazgo y compromiso permanente con la Seguridad y Salud en el Trabajo, respaldando el SG-SST, promoviendo la participación de los trabajadores y fortaleciendo la cultura de prevención y autocuidado en la organización.</a:t>
            </a:r>
            <a:endParaRPr lang="es-CO" dirty="0">
              <a:solidFill>
                <a:schemeClr val="bg2">
                  <a:lumMod val="25000"/>
                </a:schemeClr>
              </a:solidFill>
            </a:endParaRPr>
          </a:p>
        </p:txBody>
      </p:sp>
      <p:sp>
        <p:nvSpPr>
          <p:cNvPr id="11" name="CuadroTexto 10">
            <a:extLst>
              <a:ext uri="{FF2B5EF4-FFF2-40B4-BE49-F238E27FC236}">
                <a16:creationId xmlns:a16="http://schemas.microsoft.com/office/drawing/2014/main" id="{40ABDEFF-868C-45EF-BC1D-BC19F2A93733}"/>
              </a:ext>
            </a:extLst>
          </p:cNvPr>
          <p:cNvSpPr txBox="1"/>
          <p:nvPr/>
        </p:nvSpPr>
        <p:spPr>
          <a:xfrm>
            <a:off x="8385583" y="2344742"/>
            <a:ext cx="3116135" cy="3139321"/>
          </a:xfrm>
          <a:prstGeom prst="rect">
            <a:avLst/>
          </a:prstGeom>
          <a:noFill/>
        </p:spPr>
        <p:txBody>
          <a:bodyPr wrap="square">
            <a:spAutoFit/>
          </a:bodyPr>
          <a:lstStyle/>
          <a:p>
            <a:pPr algn="just"/>
            <a:r>
              <a:rPr lang="es-MX" b="1" dirty="0">
                <a:solidFill>
                  <a:schemeClr val="bg2">
                    <a:lumMod val="25000"/>
                  </a:schemeClr>
                </a:solidFill>
              </a:rPr>
              <a:t>👥 Participación y </a:t>
            </a:r>
            <a:r>
              <a:rPr lang="es-MX" b="1" dirty="0" smtClean="0">
                <a:solidFill>
                  <a:schemeClr val="bg2">
                    <a:lumMod val="25000"/>
                  </a:schemeClr>
                </a:solidFill>
              </a:rPr>
              <a:t>gobernanza</a:t>
            </a:r>
          </a:p>
          <a:p>
            <a:pPr algn="just"/>
            <a:r>
              <a:rPr lang="es-MX" dirty="0">
                <a:solidFill>
                  <a:schemeClr val="bg2">
                    <a:lumMod val="25000"/>
                  </a:schemeClr>
                </a:solidFill>
              </a:rPr>
              <a:t/>
            </a:r>
            <a:br>
              <a:rPr lang="es-MX" dirty="0">
                <a:solidFill>
                  <a:schemeClr val="bg2">
                    <a:lumMod val="25000"/>
                  </a:schemeClr>
                </a:solidFill>
              </a:rPr>
            </a:br>
            <a:r>
              <a:rPr lang="es-MX" dirty="0">
                <a:solidFill>
                  <a:schemeClr val="bg2">
                    <a:lumMod val="25000"/>
                  </a:schemeClr>
                </a:solidFill>
              </a:rPr>
              <a:t>Se garantizó la libre y oportuna elección de los representantes de los trabajadores y del empleador para el COPASST y el Comité de Convivencia Laboral, asegurando el tiempo y los espacios para su funcionamiento.</a:t>
            </a:r>
            <a:endParaRPr lang="es-CO" dirty="0">
              <a:solidFill>
                <a:schemeClr val="bg2">
                  <a:lumMod val="25000"/>
                </a:schemeClr>
              </a:solidFill>
            </a:endParaRPr>
          </a:p>
        </p:txBody>
      </p:sp>
    </p:spTree>
    <p:extLst>
      <p:ext uri="{BB962C8B-B14F-4D97-AF65-F5344CB8AC3E}">
        <p14:creationId xmlns:p14="http://schemas.microsoft.com/office/powerpoint/2010/main" val="271973217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4E807B5-D18A-47C4-B8AC-84DB673A4C19}"/>
              </a:ext>
            </a:extLst>
          </p:cNvPr>
          <p:cNvSpPr>
            <a:spLocks noGrp="1"/>
          </p:cNvSpPr>
          <p:nvPr>
            <p:ph idx="1"/>
          </p:nvPr>
        </p:nvSpPr>
        <p:spPr>
          <a:xfrm>
            <a:off x="1448512" y="1303234"/>
            <a:ext cx="9601200" cy="1063951"/>
          </a:xfrm>
        </p:spPr>
        <p:txBody>
          <a:bodyPr/>
          <a:lstStyle/>
          <a:p>
            <a:pPr marL="0" indent="0" algn="just">
              <a:buNone/>
            </a:pPr>
            <a:r>
              <a:rPr lang="es-MX" dirty="0"/>
              <a:t>“La Alta Dirección demostró su compromiso con el SG-SST mediante el liderazgo, la asignación de recursos y el seguimiento permanente al cumplimiento de las responsabilidades en seguridad y salud en el trabajo.”</a:t>
            </a:r>
            <a:endParaRPr lang="es-CO" dirty="0"/>
          </a:p>
        </p:txBody>
      </p:sp>
      <p:sp>
        <p:nvSpPr>
          <p:cNvPr id="4" name="Título 1">
            <a:extLst>
              <a:ext uri="{FF2B5EF4-FFF2-40B4-BE49-F238E27FC236}">
                <a16:creationId xmlns:a16="http://schemas.microsoft.com/office/drawing/2014/main" id="{A379FD24-09F7-467F-8FB6-DDBA4890EA00}"/>
              </a:ext>
            </a:extLst>
          </p:cNvPr>
          <p:cNvSpPr>
            <a:spLocks noGrp="1"/>
          </p:cNvSpPr>
          <p:nvPr>
            <p:ph type="title"/>
          </p:nvPr>
        </p:nvSpPr>
        <p:spPr>
          <a:xfrm>
            <a:off x="1096963" y="287338"/>
            <a:ext cx="10058400" cy="1449387"/>
          </a:xfrm>
        </p:spPr>
        <p:txBody>
          <a:bodyPr>
            <a:normAutofit/>
          </a:bodyPr>
          <a:lstStyle/>
          <a:p>
            <a:pPr algn="ctr"/>
            <a:r>
              <a:rPr lang="es-CO" sz="3200" dirty="0"/>
              <a:t>Rendición de cuentas Alta Dirección</a:t>
            </a:r>
          </a:p>
        </p:txBody>
      </p:sp>
      <p:pic>
        <p:nvPicPr>
          <p:cNvPr id="5" name="Imagen 4">
            <a:extLst>
              <a:ext uri="{FF2B5EF4-FFF2-40B4-BE49-F238E27FC236}">
                <a16:creationId xmlns:a16="http://schemas.microsoft.com/office/drawing/2014/main" id="{C4983954-E970-4C34-A9A1-11B6E0346552}"/>
              </a:ext>
            </a:extLst>
          </p:cNvPr>
          <p:cNvPicPr>
            <a:picLocks noChangeAspect="1"/>
          </p:cNvPicPr>
          <p:nvPr/>
        </p:nvPicPr>
        <p:blipFill>
          <a:blip r:embed="rId2"/>
          <a:stretch>
            <a:fillRect/>
          </a:stretch>
        </p:blipFill>
        <p:spPr>
          <a:xfrm>
            <a:off x="4320989" y="3025588"/>
            <a:ext cx="4500282" cy="3375212"/>
          </a:xfrm>
          <a:prstGeom prst="rect">
            <a:avLst/>
          </a:prstGeom>
        </p:spPr>
      </p:pic>
    </p:spTree>
    <p:extLst>
      <p:ext uri="{BB962C8B-B14F-4D97-AF65-F5344CB8AC3E}">
        <p14:creationId xmlns:p14="http://schemas.microsoft.com/office/powerpoint/2010/main" val="264213119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13577DB5-A00D-4441-B259-987E78A4D2B2}"/>
              </a:ext>
            </a:extLst>
          </p:cNvPr>
          <p:cNvSpPr>
            <a:spLocks noGrp="1"/>
          </p:cNvSpPr>
          <p:nvPr>
            <p:ph idx="1"/>
          </p:nvPr>
        </p:nvSpPr>
        <p:spPr/>
        <p:txBody>
          <a:bodyPr/>
          <a:lstStyle/>
          <a:p>
            <a:pPr marL="0" indent="0" algn="ctr">
              <a:buNone/>
            </a:pPr>
            <a:r>
              <a:rPr lang="es-MX" dirty="0"/>
              <a:t>En el marco del Sistema de Gestión de la Seguridad y Salud en el Trabajo (SG-SST, se presenta la rendición de cuentas del Responsable del SG-SST, evidenciando la planeación, coordinación y seguimiento técnico realizados para garantizar la prevención de riesgos laborales y el cumplimiento de la normatividad vigente.</a:t>
            </a:r>
            <a:endParaRPr lang="es-CO" dirty="0"/>
          </a:p>
        </p:txBody>
      </p:sp>
      <p:sp>
        <p:nvSpPr>
          <p:cNvPr id="5" name="Título 4">
            <a:extLst>
              <a:ext uri="{FF2B5EF4-FFF2-40B4-BE49-F238E27FC236}">
                <a16:creationId xmlns:a16="http://schemas.microsoft.com/office/drawing/2014/main" id="{71C4B539-DFEC-4841-90A9-49123772E04B}"/>
              </a:ext>
            </a:extLst>
          </p:cNvPr>
          <p:cNvSpPr>
            <a:spLocks noGrp="1"/>
          </p:cNvSpPr>
          <p:nvPr>
            <p:ph type="title"/>
          </p:nvPr>
        </p:nvSpPr>
        <p:spPr/>
        <p:txBody>
          <a:bodyPr>
            <a:normAutofit/>
          </a:bodyPr>
          <a:lstStyle/>
          <a:p>
            <a:r>
              <a:rPr lang="es-CO" sz="4200" dirty="0"/>
              <a:t>RESPONSABLE SG-SST</a:t>
            </a:r>
          </a:p>
        </p:txBody>
      </p:sp>
    </p:spTree>
    <p:extLst>
      <p:ext uri="{BB962C8B-B14F-4D97-AF65-F5344CB8AC3E}">
        <p14:creationId xmlns:p14="http://schemas.microsoft.com/office/powerpoint/2010/main" val="406825523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7733E6C8-1EDB-4FA9-A688-357B999261F8}"/>
              </a:ext>
            </a:extLst>
          </p:cNvPr>
          <p:cNvSpPr>
            <a:spLocks noGrp="1"/>
          </p:cNvSpPr>
          <p:nvPr>
            <p:ph type="title"/>
          </p:nvPr>
        </p:nvSpPr>
        <p:spPr/>
        <p:txBody>
          <a:bodyPr vert="horz" lIns="91440" tIns="45720" rIns="91440" bIns="45720" rtlCol="0" anchor="b">
            <a:normAutofit/>
          </a:bodyPr>
          <a:lstStyle/>
          <a:p>
            <a:pPr algn="ctr"/>
            <a:r>
              <a:rPr lang="es-CO" sz="3200" dirty="0"/>
              <a:t>Rendición de cuentas Responsable SG-SST</a:t>
            </a:r>
          </a:p>
        </p:txBody>
      </p:sp>
      <p:sp>
        <p:nvSpPr>
          <p:cNvPr id="7" name="CuadroTexto 6">
            <a:extLst>
              <a:ext uri="{FF2B5EF4-FFF2-40B4-BE49-F238E27FC236}">
                <a16:creationId xmlns:a16="http://schemas.microsoft.com/office/drawing/2014/main" id="{7142954A-8EFE-4A13-9207-488F8F9924EE}"/>
              </a:ext>
            </a:extLst>
          </p:cNvPr>
          <p:cNvSpPr txBox="1"/>
          <p:nvPr/>
        </p:nvSpPr>
        <p:spPr>
          <a:xfrm>
            <a:off x="1290917" y="2274838"/>
            <a:ext cx="3263153" cy="2862322"/>
          </a:xfrm>
          <a:prstGeom prst="rect">
            <a:avLst/>
          </a:prstGeom>
          <a:noFill/>
        </p:spPr>
        <p:txBody>
          <a:bodyPr wrap="square">
            <a:spAutoFit/>
          </a:bodyPr>
          <a:lstStyle/>
          <a:p>
            <a:r>
              <a:rPr lang="es-MX" dirty="0">
                <a:solidFill>
                  <a:schemeClr val="bg2">
                    <a:lumMod val="25000"/>
                  </a:schemeClr>
                </a:solidFill>
              </a:rPr>
              <a:t>📋 </a:t>
            </a:r>
            <a:r>
              <a:rPr lang="es-MX" b="1" dirty="0">
                <a:solidFill>
                  <a:schemeClr val="bg2">
                    <a:lumMod val="25000"/>
                  </a:schemeClr>
                </a:solidFill>
              </a:rPr>
              <a:t>Planeación y dirección del SG-SST y </a:t>
            </a:r>
            <a:r>
              <a:rPr lang="es-MX" b="1" dirty="0" smtClean="0">
                <a:solidFill>
                  <a:schemeClr val="bg2">
                    <a:lumMod val="25000"/>
                  </a:schemeClr>
                </a:solidFill>
              </a:rPr>
              <a:t>PESVS</a:t>
            </a:r>
          </a:p>
          <a:p>
            <a:endParaRPr lang="es-MX" b="1" dirty="0">
              <a:solidFill>
                <a:schemeClr val="bg2">
                  <a:lumMod val="25000"/>
                </a:schemeClr>
              </a:solidFill>
            </a:endParaRPr>
          </a:p>
          <a:p>
            <a:pPr algn="just"/>
            <a:r>
              <a:rPr lang="es-MX" dirty="0">
                <a:solidFill>
                  <a:schemeClr val="bg2">
                    <a:lumMod val="25000"/>
                  </a:schemeClr>
                </a:solidFill>
              </a:rPr>
              <a:t>Se planificó, coordinó y dio seguimiento a la implementación del SG-SST y del Plan Estratégico de Seguridad Vial (PESV), asegurando su correcta ejecución durante la vigencia.</a:t>
            </a:r>
            <a:endParaRPr lang="es-CO" dirty="0">
              <a:solidFill>
                <a:schemeClr val="bg2">
                  <a:lumMod val="25000"/>
                </a:schemeClr>
              </a:solidFill>
            </a:endParaRPr>
          </a:p>
        </p:txBody>
      </p:sp>
      <p:sp>
        <p:nvSpPr>
          <p:cNvPr id="9" name="CuadroTexto 8">
            <a:extLst>
              <a:ext uri="{FF2B5EF4-FFF2-40B4-BE49-F238E27FC236}">
                <a16:creationId xmlns:a16="http://schemas.microsoft.com/office/drawing/2014/main" id="{691076C5-41B1-42BD-8F18-E61B83A7AFB9}"/>
              </a:ext>
            </a:extLst>
          </p:cNvPr>
          <p:cNvSpPr txBox="1"/>
          <p:nvPr/>
        </p:nvSpPr>
        <p:spPr>
          <a:xfrm>
            <a:off x="4751294" y="2274838"/>
            <a:ext cx="3370730" cy="2585323"/>
          </a:xfrm>
          <a:prstGeom prst="rect">
            <a:avLst/>
          </a:prstGeom>
          <a:noFill/>
        </p:spPr>
        <p:txBody>
          <a:bodyPr wrap="square">
            <a:spAutoFit/>
          </a:bodyPr>
          <a:lstStyle/>
          <a:p>
            <a:pPr algn="just"/>
            <a:r>
              <a:rPr lang="es-MX" b="1" dirty="0">
                <a:solidFill>
                  <a:schemeClr val="bg2">
                    <a:lumMod val="25000"/>
                  </a:schemeClr>
                </a:solidFill>
              </a:rPr>
              <a:t>📊 Evaluación y mejora del </a:t>
            </a:r>
            <a:r>
              <a:rPr lang="es-MX" b="1" dirty="0" smtClean="0">
                <a:solidFill>
                  <a:schemeClr val="bg2">
                    <a:lumMod val="25000"/>
                  </a:schemeClr>
                </a:solidFill>
              </a:rPr>
              <a:t>sistema</a:t>
            </a:r>
          </a:p>
          <a:p>
            <a:pPr algn="just"/>
            <a:r>
              <a:rPr lang="es-MX" dirty="0">
                <a:solidFill>
                  <a:schemeClr val="bg2">
                    <a:lumMod val="25000"/>
                  </a:schemeClr>
                </a:solidFill>
              </a:rPr>
              <a:t/>
            </a:r>
            <a:br>
              <a:rPr lang="es-MX" dirty="0">
                <a:solidFill>
                  <a:schemeClr val="bg2">
                    <a:lumMod val="25000"/>
                  </a:schemeClr>
                </a:solidFill>
              </a:rPr>
            </a:br>
            <a:r>
              <a:rPr lang="es-MX" dirty="0">
                <a:solidFill>
                  <a:schemeClr val="bg2">
                    <a:lumMod val="25000"/>
                  </a:schemeClr>
                </a:solidFill>
              </a:rPr>
              <a:t>Se realizó la evaluación anual del SG-SST, apoyando la definición y ajuste del Plan de Trabajo conforme a los resultados obtenidos y a la evaluación inicial del sistema.</a:t>
            </a:r>
            <a:endParaRPr lang="es-CO" dirty="0">
              <a:solidFill>
                <a:schemeClr val="bg2">
                  <a:lumMod val="25000"/>
                </a:schemeClr>
              </a:solidFill>
            </a:endParaRPr>
          </a:p>
        </p:txBody>
      </p:sp>
      <p:sp>
        <p:nvSpPr>
          <p:cNvPr id="11" name="CuadroTexto 10">
            <a:extLst>
              <a:ext uri="{FF2B5EF4-FFF2-40B4-BE49-F238E27FC236}">
                <a16:creationId xmlns:a16="http://schemas.microsoft.com/office/drawing/2014/main" id="{5176E881-6394-4A3C-AB36-CB044245FEC3}"/>
              </a:ext>
            </a:extLst>
          </p:cNvPr>
          <p:cNvSpPr txBox="1"/>
          <p:nvPr/>
        </p:nvSpPr>
        <p:spPr>
          <a:xfrm>
            <a:off x="8435789" y="2274838"/>
            <a:ext cx="2895600" cy="2862322"/>
          </a:xfrm>
          <a:prstGeom prst="rect">
            <a:avLst/>
          </a:prstGeom>
          <a:noFill/>
        </p:spPr>
        <p:txBody>
          <a:bodyPr wrap="square">
            <a:spAutoFit/>
          </a:bodyPr>
          <a:lstStyle/>
          <a:p>
            <a:pPr algn="just"/>
            <a:r>
              <a:rPr lang="es-MX" b="1" dirty="0">
                <a:solidFill>
                  <a:schemeClr val="bg2">
                    <a:lumMod val="25000"/>
                  </a:schemeClr>
                </a:solidFill>
              </a:rPr>
              <a:t>📣 Información y reporte a la gerencia y </a:t>
            </a:r>
            <a:r>
              <a:rPr lang="es-MX" b="1" dirty="0" smtClean="0">
                <a:solidFill>
                  <a:schemeClr val="bg2">
                    <a:lumMod val="25000"/>
                  </a:schemeClr>
                </a:solidFill>
              </a:rPr>
              <a:t>Subgerencia</a:t>
            </a:r>
          </a:p>
          <a:p>
            <a:pPr algn="just"/>
            <a:r>
              <a:rPr lang="es-MX" dirty="0">
                <a:solidFill>
                  <a:schemeClr val="bg2">
                    <a:lumMod val="25000"/>
                  </a:schemeClr>
                </a:solidFill>
              </a:rPr>
              <a:t/>
            </a:r>
            <a:br>
              <a:rPr lang="es-MX" dirty="0">
                <a:solidFill>
                  <a:schemeClr val="bg2">
                    <a:lumMod val="25000"/>
                  </a:schemeClr>
                </a:solidFill>
              </a:rPr>
            </a:br>
            <a:r>
              <a:rPr lang="es-MX" dirty="0">
                <a:solidFill>
                  <a:schemeClr val="bg2">
                    <a:lumMod val="25000"/>
                  </a:schemeClr>
                </a:solidFill>
              </a:rPr>
              <a:t>Se informó de manera periódica a la Gerencia sobre el funcionamiento del SG-SST, facilitando la toma de decisiones y el seguimiento a la gestión preventiva.</a:t>
            </a:r>
            <a:endParaRPr lang="es-CO" dirty="0">
              <a:solidFill>
                <a:schemeClr val="bg2">
                  <a:lumMod val="25000"/>
                </a:schemeClr>
              </a:solidFill>
            </a:endParaRPr>
          </a:p>
        </p:txBody>
      </p:sp>
    </p:spTree>
    <p:extLst>
      <p:ext uri="{BB962C8B-B14F-4D97-AF65-F5344CB8AC3E}">
        <p14:creationId xmlns:p14="http://schemas.microsoft.com/office/powerpoint/2010/main" val="34943851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6" y="284148"/>
            <a:ext cx="10507946" cy="467882"/>
          </a:xfrm>
        </p:spPr>
        <p:txBody>
          <a:bodyPr>
            <a:normAutofit fontScale="90000"/>
          </a:bodyPr>
          <a:lstStyle/>
          <a:p>
            <a:pPr lvl="1" algn="l" rtl="0">
              <a:lnSpc>
                <a:spcPct val="89000"/>
              </a:lnSpc>
              <a:spcBef>
                <a:spcPct val="0"/>
              </a:spcBef>
            </a:pPr>
            <a:r>
              <a:rPr lang="es-CO" sz="3200" kern="1200" dirty="0">
                <a:solidFill>
                  <a:schemeClr val="tx2"/>
                </a:solidFill>
                <a:latin typeface="Arial Black" panose="020B0A04020102020204" pitchFamily="34" charset="0"/>
                <a:ea typeface="+mj-ea"/>
                <a:cs typeface="+mj-cs"/>
              </a:rPr>
              <a:t>OBJETIVOS CORPORATIVOS O ESTRATÉGICOS:</a:t>
            </a:r>
            <a:r>
              <a:rPr lang="es-ES" sz="3200" kern="1200" dirty="0">
                <a:solidFill>
                  <a:schemeClr val="tx2"/>
                </a:solidFill>
                <a:latin typeface="Arial Black" panose="020B0A04020102020204" pitchFamily="34" charset="0"/>
                <a:ea typeface="+mj-ea"/>
                <a:cs typeface="+mj-cs"/>
              </a:rPr>
              <a:t/>
            </a:r>
            <a:br>
              <a:rPr lang="es-ES" sz="3200" kern="1200" dirty="0">
                <a:solidFill>
                  <a:schemeClr val="tx2"/>
                </a:solidFill>
                <a:latin typeface="Arial Black" panose="020B0A04020102020204" pitchFamily="34" charset="0"/>
                <a:ea typeface="+mj-ea"/>
                <a:cs typeface="+mj-cs"/>
              </a:rPr>
            </a:br>
            <a:endParaRPr lang="es-ES_tradnl" sz="4800" dirty="0">
              <a:latin typeface="Arial Black" panose="020B0A04020102020204" pitchFamily="34" charset="0"/>
            </a:endParaRPr>
          </a:p>
        </p:txBody>
      </p:sp>
      <p:sp>
        <p:nvSpPr>
          <p:cNvPr id="3" name="Marcador de contenido 2">
            <a:extLst>
              <a:ext uri="{FF2B5EF4-FFF2-40B4-BE49-F238E27FC236}">
                <a16:creationId xmlns:a16="http://schemas.microsoft.com/office/drawing/2014/main" id="{98AF999A-126C-E34D-B1E8-7CA4722D11A5}"/>
              </a:ext>
            </a:extLst>
          </p:cNvPr>
          <p:cNvSpPr>
            <a:spLocks noGrp="1"/>
          </p:cNvSpPr>
          <p:nvPr>
            <p:ph idx="1"/>
          </p:nvPr>
        </p:nvSpPr>
        <p:spPr>
          <a:xfrm>
            <a:off x="1028876" y="764850"/>
            <a:ext cx="10728300" cy="5148840"/>
          </a:xfrm>
        </p:spPr>
        <p:txBody>
          <a:bodyPr>
            <a:noAutofit/>
          </a:bodyPr>
          <a:lstStyle/>
          <a:p>
            <a:pPr marL="457200" lvl="0" indent="-457200" algn="just">
              <a:buFont typeface="+mj-lt"/>
              <a:buAutoNum type="arabicPeriod"/>
            </a:pPr>
            <a:r>
              <a:rPr lang="es-CO" sz="2500" b="1" dirty="0">
                <a:solidFill>
                  <a:schemeClr val="bg2">
                    <a:lumMod val="25000"/>
                  </a:schemeClr>
                </a:solidFill>
              </a:rPr>
              <a:t>Garantizar la prestación de servicios de salud integrales, humanizados, con calidad y oportunidad a los usuarios. </a:t>
            </a:r>
            <a:endParaRPr lang="es-ES" sz="2500" b="1" dirty="0">
              <a:solidFill>
                <a:schemeClr val="bg2">
                  <a:lumMod val="25000"/>
                </a:schemeClr>
              </a:solidFill>
            </a:endParaRPr>
          </a:p>
          <a:p>
            <a:pPr marL="457200" indent="-457200" algn="just">
              <a:buFont typeface="+mj-lt"/>
              <a:buAutoNum type="arabicPeriod"/>
            </a:pPr>
            <a:r>
              <a:rPr lang="es-CO" sz="2500" b="1" dirty="0">
                <a:solidFill>
                  <a:schemeClr val="bg2">
                    <a:lumMod val="25000"/>
                  </a:schemeClr>
                </a:solidFill>
              </a:rPr>
              <a:t>Promover el fortalecimiento y desarrollo de la institución como prestador de servicios de salud. </a:t>
            </a:r>
            <a:endParaRPr lang="es-ES" sz="2500" b="1" dirty="0">
              <a:solidFill>
                <a:schemeClr val="bg2">
                  <a:lumMod val="25000"/>
                </a:schemeClr>
              </a:solidFill>
            </a:endParaRPr>
          </a:p>
          <a:p>
            <a:pPr marL="457200" indent="-457200" algn="just">
              <a:buFont typeface="+mj-lt"/>
              <a:buAutoNum type="arabicPeriod"/>
            </a:pPr>
            <a:r>
              <a:rPr lang="es-CO" sz="2500" b="1" dirty="0">
                <a:solidFill>
                  <a:schemeClr val="bg2">
                    <a:lumMod val="25000"/>
                  </a:schemeClr>
                </a:solidFill>
              </a:rPr>
              <a:t>Propender por el desarrollo del talento humano para alcanzar una prestación de servicios óptimos.</a:t>
            </a:r>
            <a:endParaRPr lang="es-ES" sz="2500" b="1" dirty="0">
              <a:solidFill>
                <a:schemeClr val="bg2">
                  <a:lumMod val="25000"/>
                </a:schemeClr>
              </a:solidFill>
            </a:endParaRPr>
          </a:p>
          <a:p>
            <a:pPr marL="457200" indent="-457200" algn="just">
              <a:buFont typeface="+mj-lt"/>
              <a:buAutoNum type="arabicPeriod"/>
            </a:pPr>
            <a:r>
              <a:rPr lang="es-CO" sz="2500" b="1" dirty="0">
                <a:solidFill>
                  <a:schemeClr val="bg2">
                    <a:lumMod val="25000"/>
                  </a:schemeClr>
                </a:solidFill>
              </a:rPr>
              <a:t>Garantizar la rentabilidad social y financiera de la entidad mediante un adecuado manejo gerencial.</a:t>
            </a:r>
            <a:endParaRPr lang="es-ES" sz="2500" b="1" dirty="0">
              <a:solidFill>
                <a:schemeClr val="bg2">
                  <a:lumMod val="25000"/>
                </a:schemeClr>
              </a:solidFill>
            </a:endParaRPr>
          </a:p>
          <a:p>
            <a:pPr marL="457200" indent="-457200" algn="just">
              <a:buFont typeface="+mj-lt"/>
              <a:buAutoNum type="arabicPeriod"/>
            </a:pPr>
            <a:r>
              <a:rPr lang="es-CO" sz="2500" b="1" dirty="0">
                <a:solidFill>
                  <a:schemeClr val="bg2">
                    <a:lumMod val="25000"/>
                  </a:schemeClr>
                </a:solidFill>
              </a:rPr>
              <a:t>Armonizar el desarrollo y crecimiento de la empresa de acuerdo a las condiciones y necesidades del entorno.</a:t>
            </a:r>
            <a:endParaRPr lang="es-ES" sz="2500" b="1" dirty="0">
              <a:solidFill>
                <a:schemeClr val="bg2">
                  <a:lumMod val="25000"/>
                </a:schemeClr>
              </a:solidFill>
            </a:endParaRPr>
          </a:p>
          <a:p>
            <a:pPr marL="457200" indent="-457200" algn="just">
              <a:buFont typeface="+mj-lt"/>
              <a:buAutoNum type="arabicPeriod"/>
            </a:pPr>
            <a:r>
              <a:rPr lang="es-CO" sz="2500" b="1" dirty="0">
                <a:solidFill>
                  <a:schemeClr val="bg2">
                    <a:lumMod val="25000"/>
                  </a:schemeClr>
                </a:solidFill>
              </a:rPr>
              <a:t>Promover la participación social en el municipio para el fortalecimiento y desarrollo de los objetivos institucionales.</a:t>
            </a:r>
            <a:endParaRPr lang="es-ES_tradnl" sz="2500" dirty="0">
              <a:solidFill>
                <a:schemeClr val="bg2">
                  <a:lumMod val="25000"/>
                </a:schemeClr>
              </a:solidFill>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Tree>
    <p:extLst>
      <p:ext uri="{BB962C8B-B14F-4D97-AF65-F5344CB8AC3E}">
        <p14:creationId xmlns:p14="http://schemas.microsoft.com/office/powerpoint/2010/main" val="249436200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E0E6F263-7BE0-4E2E-9E0C-E3D94402326A}"/>
              </a:ext>
            </a:extLst>
          </p:cNvPr>
          <p:cNvSpPr txBox="1"/>
          <p:nvPr/>
        </p:nvSpPr>
        <p:spPr>
          <a:xfrm>
            <a:off x="1192305" y="2416460"/>
            <a:ext cx="3451412" cy="2862322"/>
          </a:xfrm>
          <a:prstGeom prst="rect">
            <a:avLst/>
          </a:prstGeom>
          <a:noFill/>
        </p:spPr>
        <p:txBody>
          <a:bodyPr wrap="square">
            <a:spAutoFit/>
          </a:bodyPr>
          <a:lstStyle/>
          <a:p>
            <a:pPr algn="just"/>
            <a:r>
              <a:rPr lang="es-MX" b="1" dirty="0">
                <a:solidFill>
                  <a:schemeClr val="bg2">
                    <a:lumMod val="25000"/>
                  </a:schemeClr>
                </a:solidFill>
              </a:rPr>
              <a:t>👥 Participación y gestión del </a:t>
            </a:r>
            <a:r>
              <a:rPr lang="es-MX" b="1" dirty="0" smtClean="0">
                <a:solidFill>
                  <a:schemeClr val="bg2">
                    <a:lumMod val="25000"/>
                  </a:schemeClr>
                </a:solidFill>
              </a:rPr>
              <a:t>riesgo</a:t>
            </a:r>
          </a:p>
          <a:p>
            <a:pPr algn="just"/>
            <a:r>
              <a:rPr lang="es-MX" dirty="0">
                <a:solidFill>
                  <a:schemeClr val="bg2">
                    <a:lumMod val="25000"/>
                  </a:schemeClr>
                </a:solidFill>
              </a:rPr>
              <a:t/>
            </a:r>
            <a:br>
              <a:rPr lang="es-MX" dirty="0">
                <a:solidFill>
                  <a:schemeClr val="bg2">
                    <a:lumMod val="25000"/>
                  </a:schemeClr>
                </a:solidFill>
              </a:rPr>
            </a:br>
            <a:r>
              <a:rPr lang="es-MX" dirty="0">
                <a:solidFill>
                  <a:schemeClr val="bg2">
                    <a:lumMod val="25000"/>
                  </a:schemeClr>
                </a:solidFill>
              </a:rPr>
              <a:t>Se promovió la participación de trabajadores, contratistas y subcontratistas en la identificación de peligros, evaluación de riesgos y divulgación de medidas preventivas.</a:t>
            </a:r>
            <a:endParaRPr lang="es-CO" dirty="0">
              <a:solidFill>
                <a:schemeClr val="bg2">
                  <a:lumMod val="25000"/>
                </a:schemeClr>
              </a:solidFill>
            </a:endParaRPr>
          </a:p>
        </p:txBody>
      </p:sp>
      <p:sp>
        <p:nvSpPr>
          <p:cNvPr id="6" name="Título 3">
            <a:extLst>
              <a:ext uri="{FF2B5EF4-FFF2-40B4-BE49-F238E27FC236}">
                <a16:creationId xmlns:a16="http://schemas.microsoft.com/office/drawing/2014/main" id="{935EAE05-F100-4C84-BD6A-76D04F2018EE}"/>
              </a:ext>
            </a:extLst>
          </p:cNvPr>
          <p:cNvSpPr>
            <a:spLocks noGrp="1"/>
          </p:cNvSpPr>
          <p:nvPr>
            <p:ph type="title"/>
          </p:nvPr>
        </p:nvSpPr>
        <p:spPr>
          <a:xfrm>
            <a:off x="1097280" y="286605"/>
            <a:ext cx="10058400" cy="1450757"/>
          </a:xfrm>
        </p:spPr>
        <p:txBody>
          <a:bodyPr vert="horz" lIns="91440" tIns="45720" rIns="91440" bIns="45720" rtlCol="0" anchor="b">
            <a:normAutofit/>
          </a:bodyPr>
          <a:lstStyle/>
          <a:p>
            <a:pPr algn="ctr"/>
            <a:r>
              <a:rPr lang="es-CO" sz="3200" dirty="0"/>
              <a:t>Rendición de cuentas Responsable SG-SST</a:t>
            </a:r>
          </a:p>
        </p:txBody>
      </p:sp>
      <p:sp>
        <p:nvSpPr>
          <p:cNvPr id="10" name="CuadroTexto 9">
            <a:extLst>
              <a:ext uri="{FF2B5EF4-FFF2-40B4-BE49-F238E27FC236}">
                <a16:creationId xmlns:a16="http://schemas.microsoft.com/office/drawing/2014/main" id="{C24DEE56-D306-412A-A89B-DDD520AA7A2A}"/>
              </a:ext>
            </a:extLst>
          </p:cNvPr>
          <p:cNvSpPr txBox="1"/>
          <p:nvPr/>
        </p:nvSpPr>
        <p:spPr>
          <a:xfrm>
            <a:off x="4679576" y="2416460"/>
            <a:ext cx="3101789" cy="2308324"/>
          </a:xfrm>
          <a:prstGeom prst="rect">
            <a:avLst/>
          </a:prstGeom>
          <a:noFill/>
        </p:spPr>
        <p:txBody>
          <a:bodyPr wrap="square">
            <a:spAutoFit/>
          </a:bodyPr>
          <a:lstStyle/>
          <a:p>
            <a:pPr algn="just"/>
            <a:r>
              <a:rPr lang="es-MX" b="1" dirty="0" smtClean="0">
                <a:solidFill>
                  <a:schemeClr val="bg2">
                    <a:lumMod val="25000"/>
                  </a:schemeClr>
                </a:solidFill>
              </a:rPr>
              <a:t>️ </a:t>
            </a:r>
            <a:r>
              <a:rPr lang="es-MX" b="1" dirty="0">
                <a:solidFill>
                  <a:schemeClr val="bg2">
                    <a:lumMod val="25000"/>
                  </a:schemeClr>
                </a:solidFill>
              </a:rPr>
              <a:t>Gestión documental del </a:t>
            </a:r>
            <a:r>
              <a:rPr lang="es-MX" b="1" dirty="0" smtClean="0">
                <a:solidFill>
                  <a:schemeClr val="bg2">
                    <a:lumMod val="25000"/>
                  </a:schemeClr>
                </a:solidFill>
              </a:rPr>
              <a:t>SG-SST</a:t>
            </a:r>
          </a:p>
          <a:p>
            <a:pPr algn="just"/>
            <a:r>
              <a:rPr lang="es-MX" dirty="0">
                <a:solidFill>
                  <a:schemeClr val="bg2">
                    <a:lumMod val="25000"/>
                  </a:schemeClr>
                </a:solidFill>
              </a:rPr>
              <a:t/>
            </a:r>
            <a:br>
              <a:rPr lang="es-MX" dirty="0">
                <a:solidFill>
                  <a:schemeClr val="bg2">
                    <a:lumMod val="25000"/>
                  </a:schemeClr>
                </a:solidFill>
              </a:rPr>
            </a:br>
            <a:r>
              <a:rPr lang="es-MX" dirty="0">
                <a:solidFill>
                  <a:schemeClr val="bg2">
                    <a:lumMod val="25000"/>
                  </a:schemeClr>
                </a:solidFill>
              </a:rPr>
              <a:t>Se administró y actualizó la documentación del SG-SST, garantizando su vigencia, trazabilidad y alineación con la gestión de cambios.</a:t>
            </a:r>
            <a:endParaRPr lang="es-CO" dirty="0">
              <a:solidFill>
                <a:schemeClr val="bg2">
                  <a:lumMod val="25000"/>
                </a:schemeClr>
              </a:solidFill>
            </a:endParaRPr>
          </a:p>
        </p:txBody>
      </p:sp>
      <p:sp>
        <p:nvSpPr>
          <p:cNvPr id="12" name="CuadroTexto 11">
            <a:extLst>
              <a:ext uri="{FF2B5EF4-FFF2-40B4-BE49-F238E27FC236}">
                <a16:creationId xmlns:a16="http://schemas.microsoft.com/office/drawing/2014/main" id="{AC3131CA-FC39-483C-9A87-3CA1C45A29CA}"/>
              </a:ext>
            </a:extLst>
          </p:cNvPr>
          <p:cNvSpPr txBox="1"/>
          <p:nvPr/>
        </p:nvSpPr>
        <p:spPr>
          <a:xfrm>
            <a:off x="7951695" y="2416460"/>
            <a:ext cx="3048000" cy="3416320"/>
          </a:xfrm>
          <a:prstGeom prst="rect">
            <a:avLst/>
          </a:prstGeom>
          <a:noFill/>
        </p:spPr>
        <p:txBody>
          <a:bodyPr wrap="square">
            <a:spAutoFit/>
          </a:bodyPr>
          <a:lstStyle/>
          <a:p>
            <a:pPr algn="just"/>
            <a:r>
              <a:rPr lang="es-MX" b="1" dirty="0">
                <a:solidFill>
                  <a:schemeClr val="bg2">
                    <a:lumMod val="25000"/>
                  </a:schemeClr>
                </a:solidFill>
              </a:rPr>
              <a:t>🩺 Vigilancia de la salud de los </a:t>
            </a:r>
            <a:r>
              <a:rPr lang="es-MX" b="1" dirty="0" smtClean="0">
                <a:solidFill>
                  <a:schemeClr val="bg2">
                    <a:lumMod val="25000"/>
                  </a:schemeClr>
                </a:solidFill>
              </a:rPr>
              <a:t>trabajadores</a:t>
            </a:r>
          </a:p>
          <a:p>
            <a:pPr algn="just"/>
            <a:r>
              <a:rPr lang="es-MX" dirty="0">
                <a:solidFill>
                  <a:schemeClr val="bg2">
                    <a:lumMod val="25000"/>
                  </a:schemeClr>
                </a:solidFill>
              </a:rPr>
              <a:t/>
            </a:r>
            <a:br>
              <a:rPr lang="es-MX" dirty="0">
                <a:solidFill>
                  <a:schemeClr val="bg2">
                    <a:lumMod val="25000"/>
                  </a:schemeClr>
                </a:solidFill>
              </a:rPr>
            </a:br>
            <a:r>
              <a:rPr lang="es-MX" dirty="0">
                <a:solidFill>
                  <a:schemeClr val="bg2">
                    <a:lumMod val="25000"/>
                  </a:schemeClr>
                </a:solidFill>
              </a:rPr>
              <a:t>Se apoyó el cumplimiento de los requisitos legales en evaluaciones médicas ocupacionales, gestionando la custodia de los conceptos de aptitud y el direccionamiento de la atención médica en caso de AT o EL.</a:t>
            </a:r>
            <a:endParaRPr lang="es-CO" dirty="0">
              <a:solidFill>
                <a:schemeClr val="bg2">
                  <a:lumMod val="25000"/>
                </a:schemeClr>
              </a:solidFill>
            </a:endParaRPr>
          </a:p>
        </p:txBody>
      </p:sp>
    </p:spTree>
    <p:extLst>
      <p:ext uri="{BB962C8B-B14F-4D97-AF65-F5344CB8AC3E}">
        <p14:creationId xmlns:p14="http://schemas.microsoft.com/office/powerpoint/2010/main" val="178901145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54ABC64D-32D4-4018-84B4-331ECB20E4A3}"/>
              </a:ext>
            </a:extLst>
          </p:cNvPr>
          <p:cNvSpPr txBox="1"/>
          <p:nvPr/>
        </p:nvSpPr>
        <p:spPr>
          <a:xfrm>
            <a:off x="1183341" y="2274838"/>
            <a:ext cx="3048000" cy="2585323"/>
          </a:xfrm>
          <a:prstGeom prst="rect">
            <a:avLst/>
          </a:prstGeom>
          <a:noFill/>
        </p:spPr>
        <p:txBody>
          <a:bodyPr wrap="square">
            <a:spAutoFit/>
          </a:bodyPr>
          <a:lstStyle/>
          <a:p>
            <a:pPr algn="just"/>
            <a:r>
              <a:rPr lang="es-MX" b="1" dirty="0">
                <a:solidFill>
                  <a:schemeClr val="bg2">
                    <a:lumMod val="25000"/>
                  </a:schemeClr>
                </a:solidFill>
              </a:rPr>
              <a:t>🎓 Inducción y capacitación en </a:t>
            </a:r>
            <a:r>
              <a:rPr lang="es-MX" b="1" dirty="0" smtClean="0">
                <a:solidFill>
                  <a:schemeClr val="bg2">
                    <a:lumMod val="25000"/>
                  </a:schemeClr>
                </a:solidFill>
              </a:rPr>
              <a:t>SST</a:t>
            </a:r>
          </a:p>
          <a:p>
            <a:pPr algn="just"/>
            <a:r>
              <a:rPr lang="es-MX" dirty="0">
                <a:solidFill>
                  <a:schemeClr val="bg2">
                    <a:lumMod val="25000"/>
                  </a:schemeClr>
                </a:solidFill>
              </a:rPr>
              <a:t/>
            </a:r>
            <a:br>
              <a:rPr lang="es-MX" dirty="0">
                <a:solidFill>
                  <a:schemeClr val="bg2">
                    <a:lumMod val="25000"/>
                  </a:schemeClr>
                </a:solidFill>
              </a:rPr>
            </a:br>
            <a:r>
              <a:rPr lang="es-MX" dirty="0">
                <a:solidFill>
                  <a:schemeClr val="bg2">
                    <a:lumMod val="25000"/>
                  </a:schemeClr>
                </a:solidFill>
              </a:rPr>
              <a:t>Se ejecutaron procesos de inducción y reinducción en seguridad y salud en el trabajo, fortaleciendo el conocimiento y el autocuidado del personal.</a:t>
            </a:r>
            <a:endParaRPr lang="es-CO" dirty="0">
              <a:solidFill>
                <a:schemeClr val="bg2">
                  <a:lumMod val="25000"/>
                </a:schemeClr>
              </a:solidFill>
            </a:endParaRPr>
          </a:p>
        </p:txBody>
      </p:sp>
      <p:sp>
        <p:nvSpPr>
          <p:cNvPr id="6" name="Título 3">
            <a:extLst>
              <a:ext uri="{FF2B5EF4-FFF2-40B4-BE49-F238E27FC236}">
                <a16:creationId xmlns:a16="http://schemas.microsoft.com/office/drawing/2014/main" id="{1149E683-9769-4FF2-BFA4-3351CD4687B9}"/>
              </a:ext>
            </a:extLst>
          </p:cNvPr>
          <p:cNvSpPr>
            <a:spLocks noGrp="1"/>
          </p:cNvSpPr>
          <p:nvPr>
            <p:ph type="title"/>
          </p:nvPr>
        </p:nvSpPr>
        <p:spPr>
          <a:xfrm>
            <a:off x="1097280" y="286605"/>
            <a:ext cx="10058400" cy="1450757"/>
          </a:xfrm>
        </p:spPr>
        <p:txBody>
          <a:bodyPr vert="horz" lIns="91440" tIns="45720" rIns="91440" bIns="45720" rtlCol="0" anchor="b">
            <a:normAutofit/>
          </a:bodyPr>
          <a:lstStyle/>
          <a:p>
            <a:pPr algn="ctr"/>
            <a:r>
              <a:rPr lang="es-CO" sz="3200" dirty="0"/>
              <a:t>Rendición de cuentas Responsable SG-SST</a:t>
            </a:r>
          </a:p>
        </p:txBody>
      </p:sp>
      <p:sp>
        <p:nvSpPr>
          <p:cNvPr id="8" name="CuadroTexto 7">
            <a:extLst>
              <a:ext uri="{FF2B5EF4-FFF2-40B4-BE49-F238E27FC236}">
                <a16:creationId xmlns:a16="http://schemas.microsoft.com/office/drawing/2014/main" id="{F06F939D-43FA-401D-B09A-98622689C55C}"/>
              </a:ext>
            </a:extLst>
          </p:cNvPr>
          <p:cNvSpPr txBox="1"/>
          <p:nvPr/>
        </p:nvSpPr>
        <p:spPr>
          <a:xfrm>
            <a:off x="4414824" y="2348312"/>
            <a:ext cx="3191435" cy="2308324"/>
          </a:xfrm>
          <a:prstGeom prst="rect">
            <a:avLst/>
          </a:prstGeom>
          <a:noFill/>
        </p:spPr>
        <p:txBody>
          <a:bodyPr wrap="square">
            <a:spAutoFit/>
          </a:bodyPr>
          <a:lstStyle/>
          <a:p>
            <a:pPr algn="just"/>
            <a:r>
              <a:rPr lang="es-MX" b="1" dirty="0">
                <a:solidFill>
                  <a:schemeClr val="bg2">
                    <a:lumMod val="25000"/>
                  </a:schemeClr>
                </a:solidFill>
              </a:rPr>
              <a:t>📈 Seguimiento a indicadores del </a:t>
            </a:r>
            <a:r>
              <a:rPr lang="es-MX" b="1" dirty="0" smtClean="0">
                <a:solidFill>
                  <a:schemeClr val="bg2">
                    <a:lumMod val="25000"/>
                  </a:schemeClr>
                </a:solidFill>
              </a:rPr>
              <a:t>SG-SST</a:t>
            </a:r>
          </a:p>
          <a:p>
            <a:pPr algn="just"/>
            <a:r>
              <a:rPr lang="es-MX" dirty="0">
                <a:solidFill>
                  <a:schemeClr val="bg2">
                    <a:lumMod val="25000"/>
                  </a:schemeClr>
                </a:solidFill>
              </a:rPr>
              <a:t/>
            </a:r>
            <a:br>
              <a:rPr lang="es-MX" dirty="0">
                <a:solidFill>
                  <a:schemeClr val="bg2">
                    <a:lumMod val="25000"/>
                  </a:schemeClr>
                </a:solidFill>
              </a:rPr>
            </a:br>
            <a:r>
              <a:rPr lang="es-MX" dirty="0">
                <a:solidFill>
                  <a:schemeClr val="bg2">
                    <a:lumMod val="25000"/>
                  </a:schemeClr>
                </a:solidFill>
              </a:rPr>
              <a:t>Se alimentaron y analizaron los indicadores de estructura, proceso y resultado, permitiendo el control y la mejora continua del sistema.</a:t>
            </a:r>
            <a:endParaRPr lang="es-CO" dirty="0">
              <a:solidFill>
                <a:schemeClr val="bg2">
                  <a:lumMod val="25000"/>
                </a:schemeClr>
              </a:solidFill>
            </a:endParaRPr>
          </a:p>
        </p:txBody>
      </p:sp>
      <p:sp>
        <p:nvSpPr>
          <p:cNvPr id="10" name="CuadroTexto 9">
            <a:extLst>
              <a:ext uri="{FF2B5EF4-FFF2-40B4-BE49-F238E27FC236}">
                <a16:creationId xmlns:a16="http://schemas.microsoft.com/office/drawing/2014/main" id="{5F3C6AD0-3973-4064-A0BC-3901E5EDF2CE}"/>
              </a:ext>
            </a:extLst>
          </p:cNvPr>
          <p:cNvSpPr txBox="1"/>
          <p:nvPr/>
        </p:nvSpPr>
        <p:spPr>
          <a:xfrm>
            <a:off x="7960659" y="2228671"/>
            <a:ext cx="3048000" cy="3970318"/>
          </a:xfrm>
          <a:prstGeom prst="rect">
            <a:avLst/>
          </a:prstGeom>
          <a:noFill/>
        </p:spPr>
        <p:txBody>
          <a:bodyPr wrap="square">
            <a:spAutoFit/>
          </a:bodyPr>
          <a:lstStyle/>
          <a:p>
            <a:pPr algn="just"/>
            <a:r>
              <a:rPr lang="es-MX" b="1" dirty="0">
                <a:solidFill>
                  <a:schemeClr val="bg2">
                    <a:lumMod val="25000"/>
                  </a:schemeClr>
                </a:solidFill>
              </a:rPr>
              <a:t>🔎 Atención a visita del Ministerio del </a:t>
            </a:r>
            <a:r>
              <a:rPr lang="es-MX" b="1" dirty="0" smtClean="0">
                <a:solidFill>
                  <a:schemeClr val="bg2">
                    <a:lumMod val="25000"/>
                  </a:schemeClr>
                </a:solidFill>
              </a:rPr>
              <a:t>Trabajo,</a:t>
            </a:r>
          </a:p>
          <a:p>
            <a:pPr algn="just"/>
            <a:endParaRPr lang="es-MX" b="1" dirty="0">
              <a:solidFill>
                <a:schemeClr val="bg2">
                  <a:lumMod val="25000"/>
                </a:schemeClr>
              </a:solidFill>
            </a:endParaRPr>
          </a:p>
          <a:p>
            <a:pPr algn="just"/>
            <a:r>
              <a:rPr lang="es-MX" dirty="0">
                <a:solidFill>
                  <a:schemeClr val="bg2">
                    <a:lumMod val="25000"/>
                  </a:schemeClr>
                </a:solidFill>
              </a:rPr>
              <a:t>El Responsable del SG-SST atendió y acompañó la visita de inspección, vigilancia y control realizada por el Ministerio del Trabajo, coordinando la entrega de información, el recorrido por las instalaciones y el seguimiento a las observaciones y requerimientos formulados.</a:t>
            </a:r>
          </a:p>
        </p:txBody>
      </p:sp>
    </p:spTree>
    <p:extLst>
      <p:ext uri="{BB962C8B-B14F-4D97-AF65-F5344CB8AC3E}">
        <p14:creationId xmlns:p14="http://schemas.microsoft.com/office/powerpoint/2010/main" val="20437124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2F75DD1C-A256-47BD-9950-FD9BEB340D63}"/>
              </a:ext>
            </a:extLst>
          </p:cNvPr>
          <p:cNvSpPr>
            <a:spLocks noGrp="1"/>
          </p:cNvSpPr>
          <p:nvPr>
            <p:ph type="title"/>
          </p:nvPr>
        </p:nvSpPr>
        <p:spPr>
          <a:xfrm>
            <a:off x="1097280" y="286605"/>
            <a:ext cx="10058400" cy="1450757"/>
          </a:xfrm>
        </p:spPr>
        <p:txBody>
          <a:bodyPr vert="horz" lIns="91440" tIns="45720" rIns="91440" bIns="45720" rtlCol="0" anchor="b">
            <a:normAutofit/>
          </a:bodyPr>
          <a:lstStyle/>
          <a:p>
            <a:pPr algn="ctr"/>
            <a:r>
              <a:rPr lang="es-CO" sz="3200" dirty="0"/>
              <a:t>Rendición de cuentas Responsable SG-SST</a:t>
            </a:r>
          </a:p>
        </p:txBody>
      </p:sp>
      <p:sp>
        <p:nvSpPr>
          <p:cNvPr id="6" name="CuadroTexto 5">
            <a:extLst>
              <a:ext uri="{FF2B5EF4-FFF2-40B4-BE49-F238E27FC236}">
                <a16:creationId xmlns:a16="http://schemas.microsoft.com/office/drawing/2014/main" id="{D1544A52-966D-4634-8AB3-8FB18954836B}"/>
              </a:ext>
            </a:extLst>
          </p:cNvPr>
          <p:cNvSpPr txBox="1"/>
          <p:nvPr/>
        </p:nvSpPr>
        <p:spPr>
          <a:xfrm>
            <a:off x="1097280" y="2136338"/>
            <a:ext cx="3899647" cy="3139321"/>
          </a:xfrm>
          <a:prstGeom prst="rect">
            <a:avLst/>
          </a:prstGeom>
          <a:noFill/>
        </p:spPr>
        <p:txBody>
          <a:bodyPr wrap="square">
            <a:spAutoFit/>
          </a:bodyPr>
          <a:lstStyle/>
          <a:p>
            <a:pPr algn="just"/>
            <a:r>
              <a:rPr lang="es-MX" b="1" dirty="0">
                <a:solidFill>
                  <a:schemeClr val="bg2">
                    <a:lumMod val="25000"/>
                  </a:schemeClr>
                </a:solidFill>
              </a:rPr>
              <a:t>🤝 Articulación y apoyo a los grupos de </a:t>
            </a:r>
            <a:r>
              <a:rPr lang="es-MX" b="1" dirty="0" smtClean="0">
                <a:solidFill>
                  <a:schemeClr val="bg2">
                    <a:lumMod val="25000"/>
                  </a:schemeClr>
                </a:solidFill>
              </a:rPr>
              <a:t>apoyo</a:t>
            </a:r>
          </a:p>
          <a:p>
            <a:pPr algn="just"/>
            <a:endParaRPr lang="es-MX" b="1" dirty="0">
              <a:solidFill>
                <a:schemeClr val="bg2">
                  <a:lumMod val="25000"/>
                </a:schemeClr>
              </a:solidFill>
            </a:endParaRPr>
          </a:p>
          <a:p>
            <a:pPr algn="just"/>
            <a:r>
              <a:rPr lang="es-MX" dirty="0">
                <a:solidFill>
                  <a:schemeClr val="bg2">
                    <a:lumMod val="25000"/>
                  </a:schemeClr>
                </a:solidFill>
              </a:rPr>
              <a:t>El Responsable del SG-SST brindó acompañamiento y apoyo permanente al COPASST, al Comité de Convivencia Laboral (COCOLAB) y a la Brigada de Emergencias, fortaleciendo la coordinación, el cumplimiento de sus funciones y la articulación de sus actividades con el SG-SST.</a:t>
            </a:r>
          </a:p>
        </p:txBody>
      </p:sp>
      <p:sp>
        <p:nvSpPr>
          <p:cNvPr id="10" name="CuadroTexto 9">
            <a:extLst>
              <a:ext uri="{FF2B5EF4-FFF2-40B4-BE49-F238E27FC236}">
                <a16:creationId xmlns:a16="http://schemas.microsoft.com/office/drawing/2014/main" id="{158ACDEC-CE9C-4F8B-9FB7-CACEC3C382FA}"/>
              </a:ext>
            </a:extLst>
          </p:cNvPr>
          <p:cNvSpPr txBox="1"/>
          <p:nvPr/>
        </p:nvSpPr>
        <p:spPr>
          <a:xfrm>
            <a:off x="5230008" y="2136338"/>
            <a:ext cx="5213873" cy="3139321"/>
          </a:xfrm>
          <a:prstGeom prst="rect">
            <a:avLst/>
          </a:prstGeom>
          <a:noFill/>
        </p:spPr>
        <p:txBody>
          <a:bodyPr wrap="square">
            <a:spAutoFit/>
          </a:bodyPr>
          <a:lstStyle/>
          <a:p>
            <a:pPr algn="just"/>
            <a:r>
              <a:rPr lang="es-MX" b="1" dirty="0">
                <a:solidFill>
                  <a:schemeClr val="bg2">
                    <a:lumMod val="25000"/>
                  </a:schemeClr>
                </a:solidFill>
              </a:rPr>
              <a:t>⚙️ Intervención de peligros y </a:t>
            </a:r>
            <a:r>
              <a:rPr lang="es-MX" b="1" dirty="0" smtClean="0">
                <a:solidFill>
                  <a:schemeClr val="bg2">
                    <a:lumMod val="25000"/>
                  </a:schemeClr>
                </a:solidFill>
              </a:rPr>
              <a:t>riesgos</a:t>
            </a:r>
          </a:p>
          <a:p>
            <a:pPr algn="just"/>
            <a:endParaRPr lang="es-MX" b="1" dirty="0">
              <a:solidFill>
                <a:schemeClr val="bg2">
                  <a:lumMod val="25000"/>
                </a:schemeClr>
              </a:solidFill>
            </a:endParaRPr>
          </a:p>
          <a:p>
            <a:pPr algn="just"/>
            <a:r>
              <a:rPr lang="es-MX" dirty="0">
                <a:solidFill>
                  <a:schemeClr val="bg2">
                    <a:lumMod val="25000"/>
                  </a:schemeClr>
                </a:solidFill>
              </a:rPr>
              <a:t>Se realizó la intervención de los peligros y riesgos prioritarios mediante la implementación y seguimiento de los Programas de Vigilancia Epidemiológica (</a:t>
            </a:r>
            <a:r>
              <a:rPr lang="es-MX" dirty="0" err="1">
                <a:solidFill>
                  <a:schemeClr val="bg2">
                    <a:lumMod val="25000"/>
                  </a:schemeClr>
                </a:solidFill>
              </a:rPr>
              <a:t>PVE</a:t>
            </a:r>
            <a:r>
              <a:rPr lang="es-MX" dirty="0">
                <a:solidFill>
                  <a:schemeClr val="bg2">
                    <a:lumMod val="25000"/>
                  </a:schemeClr>
                </a:solidFill>
              </a:rPr>
              <a:t>) para riesgo biológico y radiaciones ionizantes, la aplicación y gestión de las baterías de riesgo psicosocial, la ejecución y fortalecimiento del Plan Hospitalario de Emergencias, así como la actualización de programas y procedimientos del SG-SST.</a:t>
            </a:r>
          </a:p>
        </p:txBody>
      </p:sp>
    </p:spTree>
    <p:extLst>
      <p:ext uri="{BB962C8B-B14F-4D97-AF65-F5344CB8AC3E}">
        <p14:creationId xmlns:p14="http://schemas.microsoft.com/office/powerpoint/2010/main" val="353454727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1D272398-7440-4D98-B2E5-0799238C2F61}"/>
              </a:ext>
            </a:extLst>
          </p:cNvPr>
          <p:cNvSpPr txBox="1">
            <a:spLocks/>
          </p:cNvSpPr>
          <p:nvPr/>
        </p:nvSpPr>
        <p:spPr>
          <a:xfrm>
            <a:off x="1216548" y="263527"/>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a:lstStyle>
          <a:p>
            <a:pPr algn="ctr"/>
            <a:r>
              <a:rPr lang="es-CO" sz="3200" dirty="0"/>
              <a:t>Rendición de cuentas Responsable SG-SST</a:t>
            </a:r>
          </a:p>
        </p:txBody>
      </p:sp>
      <p:pic>
        <p:nvPicPr>
          <p:cNvPr id="6" name="Imagen 5">
            <a:extLst>
              <a:ext uri="{FF2B5EF4-FFF2-40B4-BE49-F238E27FC236}">
                <a16:creationId xmlns:a16="http://schemas.microsoft.com/office/drawing/2014/main" id="{67EDBFBA-0EEF-436E-8353-362934915B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7094" y="4948682"/>
            <a:ext cx="3126131" cy="1757023"/>
          </a:xfrm>
          <a:prstGeom prst="rect">
            <a:avLst/>
          </a:prstGeom>
        </p:spPr>
      </p:pic>
      <p:pic>
        <p:nvPicPr>
          <p:cNvPr id="8" name="Imagen 7">
            <a:extLst>
              <a:ext uri="{FF2B5EF4-FFF2-40B4-BE49-F238E27FC236}">
                <a16:creationId xmlns:a16="http://schemas.microsoft.com/office/drawing/2014/main" id="{5F6B993B-3BD2-4003-9D7E-51D7CB4EA5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0441" y="3688335"/>
            <a:ext cx="3126131" cy="1757023"/>
          </a:xfrm>
          <a:prstGeom prst="rect">
            <a:avLst/>
          </a:prstGeom>
        </p:spPr>
      </p:pic>
      <p:pic>
        <p:nvPicPr>
          <p:cNvPr id="10" name="Imagen 9">
            <a:extLst>
              <a:ext uri="{FF2B5EF4-FFF2-40B4-BE49-F238E27FC236}">
                <a16:creationId xmlns:a16="http://schemas.microsoft.com/office/drawing/2014/main" id="{D36E6998-828F-41A5-A617-00E9AD2421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5106" y="4265204"/>
            <a:ext cx="3126131" cy="1757023"/>
          </a:xfrm>
          <a:prstGeom prst="rect">
            <a:avLst/>
          </a:prstGeom>
        </p:spPr>
      </p:pic>
      <p:pic>
        <p:nvPicPr>
          <p:cNvPr id="12" name="Imagen 11">
            <a:extLst>
              <a:ext uri="{FF2B5EF4-FFF2-40B4-BE49-F238E27FC236}">
                <a16:creationId xmlns:a16="http://schemas.microsoft.com/office/drawing/2014/main" id="{B26BE77E-4A03-4272-A586-DA94B9F685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36622" y="1714284"/>
            <a:ext cx="3126131" cy="1686937"/>
          </a:xfrm>
          <a:prstGeom prst="rect">
            <a:avLst/>
          </a:prstGeom>
        </p:spPr>
      </p:pic>
      <p:pic>
        <p:nvPicPr>
          <p:cNvPr id="14" name="Imagen 13">
            <a:extLst>
              <a:ext uri="{FF2B5EF4-FFF2-40B4-BE49-F238E27FC236}">
                <a16:creationId xmlns:a16="http://schemas.microsoft.com/office/drawing/2014/main" id="{9F755642-A860-4239-9496-196F531D86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56259" y="1859285"/>
            <a:ext cx="1618689" cy="2158252"/>
          </a:xfrm>
          <a:prstGeom prst="rect">
            <a:avLst/>
          </a:prstGeom>
        </p:spPr>
      </p:pic>
      <p:pic>
        <p:nvPicPr>
          <p:cNvPr id="16" name="Imagen 15">
            <a:extLst>
              <a:ext uri="{FF2B5EF4-FFF2-40B4-BE49-F238E27FC236}">
                <a16:creationId xmlns:a16="http://schemas.microsoft.com/office/drawing/2014/main" id="{C2827DF0-1702-4AB7-BA51-E208AE7E0F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09120" y="1749337"/>
            <a:ext cx="3126131" cy="1679663"/>
          </a:xfrm>
          <a:prstGeom prst="rect">
            <a:avLst/>
          </a:prstGeom>
        </p:spPr>
      </p:pic>
      <p:pic>
        <p:nvPicPr>
          <p:cNvPr id="18" name="Imagen 17">
            <a:extLst>
              <a:ext uri="{FF2B5EF4-FFF2-40B4-BE49-F238E27FC236}">
                <a16:creationId xmlns:a16="http://schemas.microsoft.com/office/drawing/2014/main" id="{B70C33FB-3E6A-42CA-9975-DAC8505BF46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9285" y="2040138"/>
            <a:ext cx="2456329" cy="1322343"/>
          </a:xfrm>
          <a:prstGeom prst="rect">
            <a:avLst/>
          </a:prstGeom>
        </p:spPr>
      </p:pic>
      <p:pic>
        <p:nvPicPr>
          <p:cNvPr id="19" name="Imagen 18">
            <a:extLst>
              <a:ext uri="{FF2B5EF4-FFF2-40B4-BE49-F238E27FC236}">
                <a16:creationId xmlns:a16="http://schemas.microsoft.com/office/drawing/2014/main" id="{6E76B02C-42DE-487F-80AC-9D5C84329BAC}"/>
              </a:ext>
            </a:extLst>
          </p:cNvPr>
          <p:cNvPicPr>
            <a:picLocks noChangeAspect="1"/>
          </p:cNvPicPr>
          <p:nvPr/>
        </p:nvPicPr>
        <p:blipFill>
          <a:blip r:embed="rId9"/>
          <a:stretch>
            <a:fillRect/>
          </a:stretch>
        </p:blipFill>
        <p:spPr>
          <a:xfrm>
            <a:off x="5765981" y="5609124"/>
            <a:ext cx="1554615" cy="1164437"/>
          </a:xfrm>
          <a:prstGeom prst="rect">
            <a:avLst/>
          </a:prstGeom>
        </p:spPr>
      </p:pic>
      <p:pic>
        <p:nvPicPr>
          <p:cNvPr id="21" name="Imagen 20">
            <a:extLst>
              <a:ext uri="{FF2B5EF4-FFF2-40B4-BE49-F238E27FC236}">
                <a16:creationId xmlns:a16="http://schemas.microsoft.com/office/drawing/2014/main" id="{55B15F83-E31D-4DB3-B998-DF0ED8BB7DED}"/>
              </a:ext>
            </a:extLst>
          </p:cNvPr>
          <p:cNvPicPr>
            <a:picLocks noChangeAspect="1"/>
          </p:cNvPicPr>
          <p:nvPr/>
        </p:nvPicPr>
        <p:blipFill>
          <a:blip r:embed="rId10"/>
          <a:stretch>
            <a:fillRect/>
          </a:stretch>
        </p:blipFill>
        <p:spPr>
          <a:xfrm>
            <a:off x="1886592" y="3552357"/>
            <a:ext cx="2274005" cy="1274174"/>
          </a:xfrm>
          <a:prstGeom prst="rect">
            <a:avLst/>
          </a:prstGeom>
        </p:spPr>
      </p:pic>
    </p:spTree>
    <p:extLst>
      <p:ext uri="{BB962C8B-B14F-4D97-AF65-F5344CB8AC3E}">
        <p14:creationId xmlns:p14="http://schemas.microsoft.com/office/powerpoint/2010/main" val="417199700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contenido 1">
            <a:extLst>
              <a:ext uri="{FF2B5EF4-FFF2-40B4-BE49-F238E27FC236}">
                <a16:creationId xmlns:a16="http://schemas.microsoft.com/office/drawing/2014/main" id="{458B2595-CD44-4F6C-9CD1-8977E42581C3}"/>
              </a:ext>
            </a:extLst>
          </p:cNvPr>
          <p:cNvSpPr>
            <a:spLocks noGrp="1"/>
          </p:cNvSpPr>
          <p:nvPr>
            <p:ph type="ctrTitle"/>
          </p:nvPr>
        </p:nvSpPr>
        <p:spPr>
          <a:xfrm>
            <a:off x="6841635" y="2582778"/>
            <a:ext cx="5157859" cy="2623383"/>
          </a:xfrm>
        </p:spPr>
        <p:txBody>
          <a:bodyPr>
            <a:normAutofit fontScale="90000"/>
          </a:bodyPr>
          <a:lstStyle/>
          <a:p>
            <a:pPr algn="ctr"/>
            <a:r>
              <a:rPr lang="es-MX" sz="4000" dirty="0"/>
              <a:t>Revisión por la Alta Dirección 2025</a:t>
            </a:r>
            <a:br>
              <a:rPr lang="es-MX" sz="4000" dirty="0"/>
            </a:br>
            <a:r>
              <a:rPr lang="es-MX" sz="4000" dirty="0"/>
              <a:t/>
            </a:r>
            <a:br>
              <a:rPr lang="es-MX" sz="4000" dirty="0"/>
            </a:br>
            <a:r>
              <a:rPr lang="es-MX" sz="2800" dirty="0"/>
              <a:t>Sistema de Gestión de la Seguridad y Salud en el Trabajo</a:t>
            </a:r>
            <a:r>
              <a:rPr lang="es-MX" sz="4000" dirty="0"/>
              <a:t/>
            </a:r>
            <a:br>
              <a:rPr lang="es-MX" sz="4000" dirty="0"/>
            </a:br>
            <a:endParaRPr lang="es-CO" sz="4000" dirty="0"/>
          </a:p>
        </p:txBody>
      </p:sp>
      <p:pic>
        <p:nvPicPr>
          <p:cNvPr id="4" name="Marcador de posición de imagen 3">
            <a:extLst>
              <a:ext uri="{FF2B5EF4-FFF2-40B4-BE49-F238E27FC236}">
                <a16:creationId xmlns:a16="http://schemas.microsoft.com/office/drawing/2014/main" id="{AB99818B-0C30-48E0-B5DB-A21E862E1436}"/>
              </a:ext>
            </a:extLst>
          </p:cNvPr>
          <p:cNvPicPr>
            <a:picLocks noGrp="1" noChangeAspect="1"/>
          </p:cNvPicPr>
          <p:nvPr>
            <p:ph type="pic" sz="quarter" idx="13"/>
          </p:nvPr>
        </p:nvPicPr>
        <p:blipFill>
          <a:blip r:embed="rId3"/>
          <a:srcRect l="1679" r="1679"/>
          <a:stretch>
            <a:fillRect/>
          </a:stretch>
        </p:blipFill>
        <p:spPr>
          <a:prstGeom prst="rect">
            <a:avLst/>
          </a:prstGeom>
        </p:spPr>
      </p:pic>
      <p:pic>
        <p:nvPicPr>
          <p:cNvPr id="8" name="Imagen 7">
            <a:extLst>
              <a:ext uri="{FF2B5EF4-FFF2-40B4-BE49-F238E27FC236}">
                <a16:creationId xmlns:a16="http://schemas.microsoft.com/office/drawing/2014/main" id="{669B926A-3D0F-4EBE-817C-A7723ACF710B}"/>
              </a:ext>
            </a:extLst>
          </p:cNvPr>
          <p:cNvPicPr>
            <a:picLocks noChangeAspect="1"/>
          </p:cNvPicPr>
          <p:nvPr/>
        </p:nvPicPr>
        <p:blipFill>
          <a:blip r:embed="rId4"/>
          <a:stretch>
            <a:fillRect/>
          </a:stretch>
        </p:blipFill>
        <p:spPr>
          <a:xfrm>
            <a:off x="8384119" y="4739743"/>
            <a:ext cx="2523809" cy="723810"/>
          </a:xfrm>
          <a:prstGeom prst="rect">
            <a:avLst/>
          </a:prstGeom>
        </p:spPr>
      </p:pic>
    </p:spTree>
    <p:extLst>
      <p:ext uri="{BB962C8B-B14F-4D97-AF65-F5344CB8AC3E}">
        <p14:creationId xmlns:p14="http://schemas.microsoft.com/office/powerpoint/2010/main" val="71860413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18E8D06-E9C0-4C4D-9E25-175715E79734}"/>
              </a:ext>
            </a:extLst>
          </p:cNvPr>
          <p:cNvSpPr txBox="1"/>
          <p:nvPr/>
        </p:nvSpPr>
        <p:spPr>
          <a:xfrm>
            <a:off x="1138989" y="2258633"/>
            <a:ext cx="3513221" cy="1569660"/>
          </a:xfrm>
          <a:prstGeom prst="rect">
            <a:avLst/>
          </a:prstGeom>
          <a:noFill/>
        </p:spPr>
        <p:txBody>
          <a:bodyPr wrap="square" rtlCol="0">
            <a:spAutoFit/>
          </a:bodyPr>
          <a:lstStyle/>
          <a:p>
            <a:pPr algn="ctr"/>
            <a:r>
              <a:rPr lang="es-CO" sz="4800" dirty="0">
                <a:solidFill>
                  <a:schemeClr val="bg1"/>
                </a:solidFill>
              </a:rPr>
              <a:t>OBJETIVO Y ALCANCE</a:t>
            </a:r>
          </a:p>
        </p:txBody>
      </p:sp>
      <p:sp>
        <p:nvSpPr>
          <p:cNvPr id="7" name="CuadroTexto 6">
            <a:extLst>
              <a:ext uri="{FF2B5EF4-FFF2-40B4-BE49-F238E27FC236}">
                <a16:creationId xmlns:a16="http://schemas.microsoft.com/office/drawing/2014/main" id="{0B487D8D-8404-4CC8-BD64-4C67636A13F9}"/>
              </a:ext>
            </a:extLst>
          </p:cNvPr>
          <p:cNvSpPr txBox="1"/>
          <p:nvPr/>
        </p:nvSpPr>
        <p:spPr>
          <a:xfrm>
            <a:off x="5222649" y="1479118"/>
            <a:ext cx="6497053" cy="3477875"/>
          </a:xfrm>
          <a:prstGeom prst="rect">
            <a:avLst/>
          </a:prstGeom>
          <a:noFill/>
        </p:spPr>
        <p:txBody>
          <a:bodyPr wrap="square">
            <a:spAutoFit/>
          </a:bodyPr>
          <a:lstStyle/>
          <a:p>
            <a:pPr algn="just"/>
            <a:r>
              <a:rPr lang="es-MX" sz="2000" b="1" dirty="0">
                <a:solidFill>
                  <a:schemeClr val="bg2">
                    <a:lumMod val="25000"/>
                  </a:schemeClr>
                </a:solidFill>
              </a:rPr>
              <a:t>Objetivo</a:t>
            </a:r>
            <a:endParaRPr lang="es-MX" sz="2000" dirty="0">
              <a:solidFill>
                <a:schemeClr val="bg2">
                  <a:lumMod val="25000"/>
                </a:schemeClr>
              </a:solidFill>
            </a:endParaRPr>
          </a:p>
          <a:p>
            <a:pPr marL="457200" indent="-457200" algn="just">
              <a:buFont typeface="Arial" panose="020B0604020202020204" pitchFamily="34" charset="0"/>
              <a:buChar char="•"/>
            </a:pPr>
            <a:r>
              <a:rPr lang="es-MX" sz="2000" dirty="0">
                <a:solidFill>
                  <a:schemeClr val="bg2">
                    <a:lumMod val="25000"/>
                  </a:schemeClr>
                </a:solidFill>
              </a:rPr>
              <a:t>Evaluar la estructura, proceso y desempeño del SG-SST vigencia 2025.</a:t>
            </a:r>
          </a:p>
          <a:p>
            <a:pPr marL="457200" indent="-457200" algn="just">
              <a:buFont typeface="Arial" panose="020B0604020202020204" pitchFamily="34" charset="0"/>
              <a:buChar char="•"/>
            </a:pPr>
            <a:r>
              <a:rPr lang="es-MX" sz="2000" dirty="0">
                <a:solidFill>
                  <a:schemeClr val="bg2">
                    <a:lumMod val="25000"/>
                  </a:schemeClr>
                </a:solidFill>
              </a:rPr>
              <a:t>Identificar fortalezas, oportunidades de mejora y desviaciones.</a:t>
            </a:r>
          </a:p>
          <a:p>
            <a:pPr marL="457200" indent="-457200" algn="just">
              <a:buFont typeface="Arial" panose="020B0604020202020204" pitchFamily="34" charset="0"/>
              <a:buChar char="•"/>
            </a:pPr>
            <a:r>
              <a:rPr lang="es-MX" sz="2000" dirty="0">
                <a:solidFill>
                  <a:schemeClr val="bg2">
                    <a:lumMod val="25000"/>
                  </a:schemeClr>
                </a:solidFill>
              </a:rPr>
              <a:t>Cumplir con el artículo 2.2.4.6.31 del Decreto 1072 de 2015.</a:t>
            </a:r>
          </a:p>
          <a:p>
            <a:pPr algn="just"/>
            <a:endParaRPr lang="es-MX" sz="2000" dirty="0">
              <a:solidFill>
                <a:schemeClr val="bg2">
                  <a:lumMod val="25000"/>
                </a:schemeClr>
              </a:solidFill>
            </a:endParaRPr>
          </a:p>
          <a:p>
            <a:pPr algn="just"/>
            <a:r>
              <a:rPr lang="es-MX" sz="2000" b="1" dirty="0">
                <a:solidFill>
                  <a:schemeClr val="bg2">
                    <a:lumMod val="25000"/>
                  </a:schemeClr>
                </a:solidFill>
              </a:rPr>
              <a:t>Alcance</a:t>
            </a:r>
            <a:endParaRPr lang="es-MX" sz="2000" dirty="0">
              <a:solidFill>
                <a:schemeClr val="bg2">
                  <a:lumMod val="25000"/>
                </a:schemeClr>
              </a:solidFill>
            </a:endParaRPr>
          </a:p>
          <a:p>
            <a:pPr marL="457200" indent="-457200" algn="just">
              <a:buFont typeface="Arial" panose="020B0604020202020204" pitchFamily="34" charset="0"/>
              <a:buChar char="•"/>
            </a:pPr>
            <a:r>
              <a:rPr lang="es-MX" sz="2000" dirty="0">
                <a:solidFill>
                  <a:schemeClr val="bg2">
                    <a:lumMod val="25000"/>
                  </a:schemeClr>
                </a:solidFill>
              </a:rPr>
              <a:t>Todas las fases del SG-SST.</a:t>
            </a:r>
          </a:p>
          <a:p>
            <a:pPr marL="457200" indent="-457200" algn="just">
              <a:buFont typeface="Arial" panose="020B0604020202020204" pitchFamily="34" charset="0"/>
              <a:buChar char="•"/>
            </a:pPr>
            <a:r>
              <a:rPr lang="es-MX" sz="2000" dirty="0">
                <a:solidFill>
                  <a:schemeClr val="bg2">
                    <a:lumMod val="25000"/>
                  </a:schemeClr>
                </a:solidFill>
              </a:rPr>
              <a:t>Insumo para toma de decisiones de la Alta Dirección</a:t>
            </a:r>
          </a:p>
        </p:txBody>
      </p:sp>
    </p:spTree>
    <p:extLst>
      <p:ext uri="{BB962C8B-B14F-4D97-AF65-F5344CB8AC3E}">
        <p14:creationId xmlns:p14="http://schemas.microsoft.com/office/powerpoint/2010/main" val="307521408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7FD01C1E-F33E-4913-A5E1-5CBEEB034C22}"/>
              </a:ext>
            </a:extLst>
          </p:cNvPr>
          <p:cNvSpPr>
            <a:spLocks noGrp="1"/>
          </p:cNvSpPr>
          <p:nvPr>
            <p:ph type="title"/>
          </p:nvPr>
        </p:nvSpPr>
        <p:spPr/>
        <p:txBody>
          <a:bodyPr/>
          <a:lstStyle/>
          <a:p>
            <a:r>
              <a:rPr lang="es-CO" dirty="0"/>
              <a:t>ESTRATEGIAS IMPLEMENTADAS</a:t>
            </a:r>
          </a:p>
        </p:txBody>
      </p:sp>
      <p:sp>
        <p:nvSpPr>
          <p:cNvPr id="10" name="Rectangle 1">
            <a:extLst>
              <a:ext uri="{FF2B5EF4-FFF2-40B4-BE49-F238E27FC236}">
                <a16:creationId xmlns:a16="http://schemas.microsoft.com/office/drawing/2014/main" id="{92B69EF2-DAC3-4568-B9AA-DEA46DBEC1C8}"/>
              </a:ext>
            </a:extLst>
          </p:cNvPr>
          <p:cNvSpPr>
            <a:spLocks noGrp="1" noChangeArrowheads="1"/>
          </p:cNvSpPr>
          <p:nvPr>
            <p:ph sz="half" idx="2"/>
          </p:nvPr>
        </p:nvSpPr>
        <p:spPr bwMode="auto">
          <a:xfrm rot="10800000" flipV="1">
            <a:off x="6516688" y="2102118"/>
            <a:ext cx="4638675"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kumimoji="0" lang="es-CO" altLang="es-CO" b="0" i="0" u="none" strike="noStrike" cap="none" normalizeH="0" baseline="0" dirty="0">
                <a:ln>
                  <a:noFill/>
                </a:ln>
                <a:solidFill>
                  <a:schemeClr val="bg2">
                    <a:lumMod val="25000"/>
                  </a:schemeClr>
                </a:solidFill>
                <a:effectLst/>
              </a:rPr>
              <a:t>Contratación de profesional idóneo para SG-SST.</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kumimoji="0" lang="es-CO" altLang="es-CO" b="0" i="0" u="none" strike="noStrike" cap="none" normalizeH="0" baseline="0" dirty="0">
                <a:ln>
                  <a:noFill/>
                </a:ln>
                <a:solidFill>
                  <a:schemeClr val="bg2">
                    <a:lumMod val="25000"/>
                  </a:schemeClr>
                </a:solidFill>
                <a:effectLst/>
              </a:rPr>
              <a:t>Auditoría interna SG-SST 2025.</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kumimoji="0" lang="es-CO" altLang="es-CO" b="0" i="0" u="none" strike="noStrike" cap="none" normalizeH="0" baseline="0" dirty="0">
                <a:ln>
                  <a:noFill/>
                </a:ln>
                <a:solidFill>
                  <a:schemeClr val="bg2">
                    <a:lumMod val="25000"/>
                  </a:schemeClr>
                </a:solidFill>
                <a:effectLst/>
              </a:rPr>
              <a:t>Ejecución del Plan de Trabajo Anual.</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kumimoji="0" lang="es-CO" altLang="es-CO" b="0" i="0" u="none" strike="noStrike" cap="none" normalizeH="0" baseline="0" dirty="0">
                <a:ln>
                  <a:noFill/>
                </a:ln>
                <a:solidFill>
                  <a:schemeClr val="bg2">
                    <a:lumMod val="25000"/>
                  </a:schemeClr>
                </a:solidFill>
                <a:effectLst/>
              </a:rPr>
              <a:t>Asignación de recursos financieros suficientes.</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kumimoji="0" lang="es-CO" altLang="es-CO" b="0" i="0" u="none" strike="noStrike" cap="none" normalizeH="0" baseline="0" dirty="0">
                <a:ln>
                  <a:noFill/>
                </a:ln>
                <a:solidFill>
                  <a:schemeClr val="bg2">
                    <a:lumMod val="25000"/>
                  </a:schemeClr>
                </a:solidFill>
                <a:effectLst/>
              </a:rPr>
              <a:t>Actualización de la matriz de peligros (</a:t>
            </a:r>
            <a:r>
              <a:rPr kumimoji="0" lang="es-CO" altLang="es-CO" b="0" i="0" u="none" strike="noStrike" cap="none" normalizeH="0" baseline="0" dirty="0" err="1">
                <a:ln>
                  <a:noFill/>
                </a:ln>
                <a:solidFill>
                  <a:schemeClr val="bg2">
                    <a:lumMod val="25000"/>
                  </a:schemeClr>
                </a:solidFill>
                <a:effectLst/>
              </a:rPr>
              <a:t>IPEVR</a:t>
            </a:r>
            <a:r>
              <a:rPr kumimoji="0" lang="es-CO" altLang="es-CO" b="0" i="0" u="none" strike="noStrike" cap="none" normalizeH="0" baseline="0" dirty="0">
                <a:ln>
                  <a:noFill/>
                </a:ln>
                <a:solidFill>
                  <a:schemeClr val="bg2">
                    <a:lumMod val="25000"/>
                  </a:schemeClr>
                </a:solidFill>
                <a:effectLst/>
              </a:rPr>
              <a:t>).</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kumimoji="0" lang="es-CO" altLang="es-CO" b="0" i="0" u="none" strike="noStrike" cap="none" normalizeH="0" baseline="0" dirty="0">
                <a:ln>
                  <a:noFill/>
                </a:ln>
                <a:solidFill>
                  <a:schemeClr val="bg2">
                    <a:lumMod val="25000"/>
                  </a:schemeClr>
                </a:solidFill>
                <a:effectLst/>
              </a:rPr>
              <a:t>Actualización del Plan Hospitalario de Emergencias y simulacro.</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kumimoji="0" lang="es-CO" altLang="es-CO" b="0" i="0" u="none" strike="noStrike" cap="none" normalizeH="0" baseline="0" dirty="0">
                <a:ln>
                  <a:noFill/>
                </a:ln>
                <a:solidFill>
                  <a:schemeClr val="bg2">
                    <a:lumMod val="25000"/>
                  </a:schemeClr>
                </a:solidFill>
                <a:effectLst/>
              </a:rPr>
              <a:t>Implementación del Plan Estratégico de Seguridad Vial (en proceso).</a:t>
            </a:r>
          </a:p>
        </p:txBody>
      </p:sp>
      <p:pic>
        <p:nvPicPr>
          <p:cNvPr id="11" name="Picture 2">
            <a:extLst>
              <a:ext uri="{FF2B5EF4-FFF2-40B4-BE49-F238E27FC236}">
                <a16:creationId xmlns:a16="http://schemas.microsoft.com/office/drawing/2014/main" id="{AE4B38CF-677F-4458-8D29-12C884879553}"/>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l="23646" r="23646"/>
          <a:stretch>
            <a:fillRect/>
          </a:stretch>
        </p:blipFill>
        <p:spPr bwMode="auto">
          <a:xfrm>
            <a:off x="1631577" y="2008481"/>
            <a:ext cx="3613660" cy="4552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996706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59FBE0-9867-4E2B-8A4E-63B2D0E57949}"/>
              </a:ext>
            </a:extLst>
          </p:cNvPr>
          <p:cNvSpPr>
            <a:spLocks noGrp="1"/>
          </p:cNvSpPr>
          <p:nvPr>
            <p:ph type="title"/>
          </p:nvPr>
        </p:nvSpPr>
        <p:spPr/>
        <p:txBody>
          <a:bodyPr/>
          <a:lstStyle/>
          <a:p>
            <a:r>
              <a:rPr lang="es-CO" dirty="0"/>
              <a:t>CUMPLIMIENTO PLAN DE TRABAJO</a:t>
            </a:r>
          </a:p>
        </p:txBody>
      </p:sp>
      <p:sp>
        <p:nvSpPr>
          <p:cNvPr id="5" name="Rectangle 1">
            <a:extLst>
              <a:ext uri="{FF2B5EF4-FFF2-40B4-BE49-F238E27FC236}">
                <a16:creationId xmlns:a16="http://schemas.microsoft.com/office/drawing/2014/main" id="{C9FC7118-AC8E-4856-B7D4-2660F35BBC77}"/>
              </a:ext>
            </a:extLst>
          </p:cNvPr>
          <p:cNvSpPr>
            <a:spLocks noChangeArrowheads="1"/>
          </p:cNvSpPr>
          <p:nvPr/>
        </p:nvSpPr>
        <p:spPr bwMode="auto">
          <a:xfrm>
            <a:off x="6600824" y="1990725"/>
            <a:ext cx="4880342"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CO" altLang="es-CO" sz="2800" b="0" i="0" u="none" strike="noStrike" cap="none" normalizeH="0" baseline="0" dirty="0">
                <a:ln>
                  <a:noFill/>
                </a:ln>
                <a:solidFill>
                  <a:schemeClr val="bg2">
                    <a:lumMod val="25000"/>
                  </a:schemeClr>
                </a:solidFill>
                <a:effectLst/>
              </a:rPr>
              <a:t>Ejecución del </a:t>
            </a:r>
            <a:r>
              <a:rPr kumimoji="0" lang="es-CO" altLang="es-CO" sz="2800" b="1" i="0" u="none" strike="noStrike" cap="none" normalizeH="0" baseline="0" dirty="0">
                <a:ln>
                  <a:noFill/>
                </a:ln>
                <a:solidFill>
                  <a:schemeClr val="bg2">
                    <a:lumMod val="25000"/>
                  </a:schemeClr>
                </a:solidFill>
                <a:effectLst/>
              </a:rPr>
              <a:t>91%</a:t>
            </a:r>
            <a:r>
              <a:rPr kumimoji="0" lang="es-CO" altLang="es-CO" sz="2800" b="0" i="0" u="none" strike="noStrike" cap="none" normalizeH="0" baseline="0" dirty="0">
                <a:ln>
                  <a:noFill/>
                </a:ln>
                <a:solidFill>
                  <a:schemeClr val="bg2">
                    <a:lumMod val="25000"/>
                  </a:schemeClr>
                </a:solidFill>
                <a:effectLst/>
              </a:rPr>
              <a:t> del Plan de Trabajo Anual.</a:t>
            </a: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CO" altLang="es-CO" sz="2800" b="0" i="0" u="none" strike="noStrike" cap="none" normalizeH="0" baseline="0" dirty="0">
                <a:ln>
                  <a:noFill/>
                </a:ln>
                <a:solidFill>
                  <a:schemeClr val="bg2">
                    <a:lumMod val="25000"/>
                  </a:schemeClr>
                </a:solidFill>
                <a:effectLst/>
              </a:rPr>
              <a:t>Meta institucional: </a:t>
            </a:r>
            <a:r>
              <a:rPr kumimoji="0" lang="es-CO" altLang="es-CO" sz="2800" b="1" i="0" u="none" strike="noStrike" cap="none" normalizeH="0" baseline="0" dirty="0">
                <a:ln>
                  <a:noFill/>
                </a:ln>
                <a:solidFill>
                  <a:schemeClr val="bg2">
                    <a:lumMod val="25000"/>
                  </a:schemeClr>
                </a:solidFill>
                <a:effectLst/>
              </a:rPr>
              <a:t>85%</a:t>
            </a:r>
            <a:r>
              <a:rPr kumimoji="0" lang="es-CO" altLang="es-CO" sz="2800" b="0" i="0" u="none" strike="noStrike" cap="none" normalizeH="0" baseline="0" dirty="0">
                <a:ln>
                  <a:noFill/>
                </a:ln>
                <a:solidFill>
                  <a:schemeClr val="bg2">
                    <a:lumMod val="25000"/>
                  </a:schemeClr>
                </a:solidFill>
                <a:effectLst/>
              </a:rPr>
              <a:t>.</a:t>
            </a: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CO" altLang="es-CO" sz="2800" b="0" i="0" u="none" strike="noStrike" cap="none" normalizeH="0" baseline="0" dirty="0">
                <a:ln>
                  <a:noFill/>
                </a:ln>
                <a:solidFill>
                  <a:schemeClr val="bg2">
                    <a:lumMod val="25000"/>
                  </a:schemeClr>
                </a:solidFill>
                <a:effectLst/>
              </a:rPr>
              <a:t>Actividades no ejecutadas deberán ser incorporadas en el plan 2026.</a:t>
            </a: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CO" altLang="es-CO" sz="2800" b="0" i="0" u="none" strike="noStrike" cap="none" normalizeH="0" baseline="0" dirty="0">
                <a:ln>
                  <a:noFill/>
                </a:ln>
                <a:solidFill>
                  <a:schemeClr val="bg2">
                    <a:lumMod val="25000"/>
                  </a:schemeClr>
                </a:solidFill>
                <a:effectLst/>
              </a:rPr>
              <a:t>Evidencia de compromiso institucional con el SG-SST.</a:t>
            </a:r>
          </a:p>
        </p:txBody>
      </p:sp>
      <p:pic>
        <p:nvPicPr>
          <p:cNvPr id="6" name="Imagen 5">
            <a:extLst>
              <a:ext uri="{FF2B5EF4-FFF2-40B4-BE49-F238E27FC236}">
                <a16:creationId xmlns:a16="http://schemas.microsoft.com/office/drawing/2014/main" id="{A5C9B11B-3F37-4DBA-90ED-A2CF497EA8C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27373" y="1990725"/>
            <a:ext cx="5773451" cy="3838575"/>
          </a:xfrm>
          <a:prstGeom prst="rect">
            <a:avLst/>
          </a:prstGeom>
          <a:noFill/>
        </p:spPr>
      </p:pic>
    </p:spTree>
    <p:extLst>
      <p:ext uri="{BB962C8B-B14F-4D97-AF65-F5344CB8AC3E}">
        <p14:creationId xmlns:p14="http://schemas.microsoft.com/office/powerpoint/2010/main" val="201836518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FD57D0-3A89-45A6-B6C9-2FAE9DA28F2A}"/>
              </a:ext>
            </a:extLst>
          </p:cNvPr>
          <p:cNvSpPr>
            <a:spLocks noGrp="1"/>
          </p:cNvSpPr>
          <p:nvPr>
            <p:ph type="title"/>
          </p:nvPr>
        </p:nvSpPr>
        <p:spPr/>
        <p:txBody>
          <a:bodyPr/>
          <a:lstStyle/>
          <a:p>
            <a:r>
              <a:rPr lang="es-CO" dirty="0"/>
              <a:t>PLAN DE CAPACITACIÓN</a:t>
            </a:r>
          </a:p>
        </p:txBody>
      </p:sp>
      <p:sp>
        <p:nvSpPr>
          <p:cNvPr id="3" name="Rectangle 1">
            <a:extLst>
              <a:ext uri="{FF2B5EF4-FFF2-40B4-BE49-F238E27FC236}">
                <a16:creationId xmlns:a16="http://schemas.microsoft.com/office/drawing/2014/main" id="{00A7AB50-D482-40AF-8681-09D856AE7D8F}"/>
              </a:ext>
            </a:extLst>
          </p:cNvPr>
          <p:cNvSpPr>
            <a:spLocks noChangeArrowheads="1"/>
          </p:cNvSpPr>
          <p:nvPr/>
        </p:nvSpPr>
        <p:spPr bwMode="auto">
          <a:xfrm>
            <a:off x="6019799" y="1765647"/>
            <a:ext cx="5762625"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CO" altLang="es-CO" sz="2800" b="0" i="0" u="none" strike="noStrike" cap="none" normalizeH="0" baseline="0" dirty="0">
                <a:ln>
                  <a:noFill/>
                </a:ln>
                <a:solidFill>
                  <a:schemeClr val="bg2">
                    <a:lumMod val="25000"/>
                  </a:schemeClr>
                </a:solidFill>
                <a:effectLst/>
              </a:rPr>
              <a:t>Cumplimiento del </a:t>
            </a:r>
            <a:r>
              <a:rPr kumimoji="0" lang="es-CO" altLang="es-CO" sz="2800" b="1" i="0" u="none" strike="noStrike" cap="none" normalizeH="0" baseline="0" dirty="0">
                <a:ln>
                  <a:noFill/>
                </a:ln>
                <a:solidFill>
                  <a:schemeClr val="bg2">
                    <a:lumMod val="25000"/>
                  </a:schemeClr>
                </a:solidFill>
                <a:effectLst/>
              </a:rPr>
              <a:t>92%</a:t>
            </a:r>
            <a:r>
              <a:rPr kumimoji="0" lang="es-CO" altLang="es-CO" sz="2800" b="0" i="0" u="none" strike="noStrike" cap="none" normalizeH="0" baseline="0" dirty="0">
                <a:ln>
                  <a:noFill/>
                </a:ln>
                <a:solidFill>
                  <a:schemeClr val="bg2">
                    <a:lumMod val="25000"/>
                  </a:schemeClr>
                </a:solidFill>
                <a:effectLst/>
              </a:rPr>
              <a: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CO" altLang="es-CO" sz="2800" b="0" i="0" u="none" strike="noStrike" cap="none" normalizeH="0" baseline="0" dirty="0">
                <a:ln>
                  <a:noFill/>
                </a:ln>
                <a:solidFill>
                  <a:schemeClr val="bg2">
                    <a:lumMod val="25000"/>
                  </a:schemeClr>
                </a:solidFill>
                <a:effectLst/>
              </a:rPr>
              <a:t>Meta institucional: </a:t>
            </a:r>
            <a:r>
              <a:rPr kumimoji="0" lang="es-CO" altLang="es-CO" sz="2800" b="1" i="0" u="none" strike="noStrike" cap="none" normalizeH="0" baseline="0" dirty="0">
                <a:ln>
                  <a:noFill/>
                </a:ln>
                <a:solidFill>
                  <a:schemeClr val="bg2">
                    <a:lumMod val="25000"/>
                  </a:schemeClr>
                </a:solidFill>
                <a:effectLst/>
              </a:rPr>
              <a:t>85%</a:t>
            </a:r>
            <a:r>
              <a:rPr kumimoji="0" lang="es-CO" altLang="es-CO" sz="2800" b="0" i="0" u="none" strike="noStrike" cap="none" normalizeH="0" baseline="0" dirty="0">
                <a:ln>
                  <a:noFill/>
                </a:ln>
                <a:solidFill>
                  <a:schemeClr val="bg2">
                    <a:lumMod val="25000"/>
                  </a:schemeClr>
                </a:solidFill>
                <a:effectLst/>
              </a:rPr>
              <a: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CO" altLang="es-CO" sz="2800" b="0" i="0" u="none" strike="noStrike" cap="none" normalizeH="0" baseline="0" dirty="0">
                <a:ln>
                  <a:noFill/>
                </a:ln>
                <a:solidFill>
                  <a:schemeClr val="bg2">
                    <a:lumMod val="25000"/>
                  </a:schemeClr>
                </a:solidFill>
                <a:effectLst/>
              </a:rPr>
              <a:t>Alta cobertura de capacitaciones programadas.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CO" altLang="es-CO" sz="2800" b="0" i="0" u="none" strike="noStrike" cap="none" normalizeH="0" baseline="0" dirty="0">
                <a:ln>
                  <a:noFill/>
                </a:ln>
                <a:solidFill>
                  <a:schemeClr val="bg2">
                    <a:lumMod val="25000"/>
                  </a:schemeClr>
                </a:solidFill>
                <a:effectLst/>
              </a:rPr>
              <a:t>Fortalecimiento de competencias en SST</a:t>
            </a:r>
          </a:p>
        </p:txBody>
      </p:sp>
      <p:pic>
        <p:nvPicPr>
          <p:cNvPr id="4" name="Imagen 3">
            <a:extLst>
              <a:ext uri="{FF2B5EF4-FFF2-40B4-BE49-F238E27FC236}">
                <a16:creationId xmlns:a16="http://schemas.microsoft.com/office/drawing/2014/main" id="{A5B8CD01-0FFF-46F7-89EC-5E987A593F1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4337" y="1714500"/>
            <a:ext cx="4103077" cy="3540609"/>
          </a:xfrm>
          <a:prstGeom prst="rect">
            <a:avLst/>
          </a:prstGeom>
          <a:noFill/>
        </p:spPr>
      </p:pic>
    </p:spTree>
    <p:extLst>
      <p:ext uri="{BB962C8B-B14F-4D97-AF65-F5344CB8AC3E}">
        <p14:creationId xmlns:p14="http://schemas.microsoft.com/office/powerpoint/2010/main" val="391367944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A77BBC-28F4-49AC-98B4-1E4F71EB4C32}"/>
              </a:ext>
            </a:extLst>
          </p:cNvPr>
          <p:cNvSpPr>
            <a:spLocks noGrp="1"/>
          </p:cNvSpPr>
          <p:nvPr>
            <p:ph type="title"/>
          </p:nvPr>
        </p:nvSpPr>
        <p:spPr>
          <a:xfrm>
            <a:off x="952500" y="228600"/>
            <a:ext cx="9601200" cy="800100"/>
          </a:xfrm>
        </p:spPr>
        <p:txBody>
          <a:bodyPr/>
          <a:lstStyle/>
          <a:p>
            <a:r>
              <a:rPr lang="es-CO" dirty="0"/>
              <a:t>ASIGNACIÓN DE RECURSOS</a:t>
            </a:r>
          </a:p>
        </p:txBody>
      </p:sp>
      <p:sp>
        <p:nvSpPr>
          <p:cNvPr id="4" name="CuadroTexto 3">
            <a:extLst>
              <a:ext uri="{FF2B5EF4-FFF2-40B4-BE49-F238E27FC236}">
                <a16:creationId xmlns:a16="http://schemas.microsoft.com/office/drawing/2014/main" id="{0AE59A8B-B353-4AC2-8BC9-3C4C13E60E37}"/>
              </a:ext>
            </a:extLst>
          </p:cNvPr>
          <p:cNvSpPr txBox="1"/>
          <p:nvPr/>
        </p:nvSpPr>
        <p:spPr>
          <a:xfrm>
            <a:off x="952500" y="956001"/>
            <a:ext cx="6679396" cy="5632311"/>
          </a:xfrm>
          <a:prstGeom prst="rect">
            <a:avLst/>
          </a:prstGeom>
          <a:noFill/>
        </p:spPr>
        <p:txBody>
          <a:bodyPr wrap="square">
            <a:spAutoFit/>
          </a:bodyPr>
          <a:lstStyle/>
          <a:p>
            <a:r>
              <a:rPr lang="es-MX" sz="2400" b="1" dirty="0">
                <a:solidFill>
                  <a:schemeClr val="bg2">
                    <a:lumMod val="25000"/>
                  </a:schemeClr>
                </a:solidFill>
              </a:rPr>
              <a:t>Humanos</a:t>
            </a:r>
            <a:endParaRPr lang="es-MX" sz="2400" dirty="0">
              <a:solidFill>
                <a:schemeClr val="bg2">
                  <a:lumMod val="25000"/>
                </a:schemeClr>
              </a:solidFill>
            </a:endParaRPr>
          </a:p>
          <a:p>
            <a:pPr marL="285750" indent="-285750">
              <a:buFont typeface="Arial" panose="020B0604020202020204" pitchFamily="34" charset="0"/>
              <a:buChar char="•"/>
            </a:pPr>
            <a:r>
              <a:rPr lang="es-MX" sz="2400" dirty="0">
                <a:solidFill>
                  <a:schemeClr val="bg2">
                    <a:lumMod val="25000"/>
                  </a:schemeClr>
                </a:solidFill>
              </a:rPr>
              <a:t>Profesional SG-SST con licencia vigente y formación normativa.</a:t>
            </a:r>
          </a:p>
          <a:p>
            <a:pPr marL="285750" indent="-285750">
              <a:buFont typeface="Arial" panose="020B0604020202020204" pitchFamily="34" charset="0"/>
              <a:buChar char="•"/>
            </a:pPr>
            <a:r>
              <a:rPr lang="es-MX" sz="2400" dirty="0">
                <a:solidFill>
                  <a:schemeClr val="bg2">
                    <a:lumMod val="25000"/>
                  </a:schemeClr>
                </a:solidFill>
              </a:rPr>
              <a:t>Apoyo de COPASST, COCOLAB y Brigada de Emergencias.</a:t>
            </a:r>
          </a:p>
          <a:p>
            <a:endParaRPr lang="es-MX" sz="2400" b="1" dirty="0">
              <a:solidFill>
                <a:schemeClr val="bg2">
                  <a:lumMod val="25000"/>
                </a:schemeClr>
              </a:solidFill>
            </a:endParaRPr>
          </a:p>
          <a:p>
            <a:r>
              <a:rPr lang="es-MX" sz="2400" b="1" dirty="0">
                <a:solidFill>
                  <a:schemeClr val="bg2">
                    <a:lumMod val="25000"/>
                  </a:schemeClr>
                </a:solidFill>
              </a:rPr>
              <a:t>Financieros</a:t>
            </a:r>
            <a:endParaRPr lang="es-MX" sz="2400" dirty="0">
              <a:solidFill>
                <a:schemeClr val="bg2">
                  <a:lumMod val="25000"/>
                </a:schemeClr>
              </a:solidFill>
            </a:endParaRPr>
          </a:p>
          <a:p>
            <a:pPr marL="285750" indent="-285750">
              <a:buFont typeface="Arial" panose="020B0604020202020204" pitchFamily="34" charset="0"/>
              <a:buChar char="•"/>
            </a:pPr>
            <a:r>
              <a:rPr lang="es-MX" sz="2400" dirty="0">
                <a:solidFill>
                  <a:schemeClr val="bg2">
                    <a:lumMod val="25000"/>
                  </a:schemeClr>
                </a:solidFill>
              </a:rPr>
              <a:t>EPP, dotación, exámenes médicos.</a:t>
            </a:r>
          </a:p>
          <a:p>
            <a:pPr marL="285750" indent="-285750">
              <a:buFont typeface="Arial" panose="020B0604020202020204" pitchFamily="34" charset="0"/>
              <a:buChar char="•"/>
            </a:pPr>
            <a:r>
              <a:rPr lang="es-MX" sz="2400" dirty="0">
                <a:solidFill>
                  <a:schemeClr val="bg2">
                    <a:lumMod val="25000"/>
                  </a:schemeClr>
                </a:solidFill>
              </a:rPr>
              <a:t>Gestión de riesgo psicosocial.</a:t>
            </a:r>
          </a:p>
          <a:p>
            <a:pPr marL="285750" indent="-285750">
              <a:buFont typeface="Arial" panose="020B0604020202020204" pitchFamily="34" charset="0"/>
              <a:buChar char="•"/>
            </a:pPr>
            <a:r>
              <a:rPr lang="es-MX" sz="2400" dirty="0">
                <a:solidFill>
                  <a:schemeClr val="bg2">
                    <a:lumMod val="25000"/>
                  </a:schemeClr>
                </a:solidFill>
              </a:rPr>
              <a:t>Atención de emergencias.</a:t>
            </a:r>
          </a:p>
          <a:p>
            <a:pPr marL="285750" indent="-285750">
              <a:buFont typeface="Arial" panose="020B0604020202020204" pitchFamily="34" charset="0"/>
              <a:buChar char="•"/>
            </a:pPr>
            <a:r>
              <a:rPr lang="es-MX" sz="2400" dirty="0">
                <a:solidFill>
                  <a:schemeClr val="bg2">
                    <a:lumMod val="25000"/>
                  </a:schemeClr>
                </a:solidFill>
              </a:rPr>
              <a:t>Contratación profesional SG-SST.</a:t>
            </a:r>
          </a:p>
          <a:p>
            <a:endParaRPr lang="es-MX" sz="2400" b="1" dirty="0">
              <a:solidFill>
                <a:schemeClr val="bg2">
                  <a:lumMod val="25000"/>
                </a:schemeClr>
              </a:solidFill>
            </a:endParaRPr>
          </a:p>
          <a:p>
            <a:r>
              <a:rPr lang="es-MX" sz="2400" b="1" dirty="0">
                <a:solidFill>
                  <a:schemeClr val="bg2">
                    <a:lumMod val="25000"/>
                  </a:schemeClr>
                </a:solidFill>
              </a:rPr>
              <a:t>Técnicos y tecnológicos</a:t>
            </a:r>
            <a:endParaRPr lang="es-MX" sz="2400" dirty="0">
              <a:solidFill>
                <a:schemeClr val="bg2">
                  <a:lumMod val="25000"/>
                </a:schemeClr>
              </a:solidFill>
            </a:endParaRPr>
          </a:p>
          <a:p>
            <a:pPr marL="285750" indent="-285750">
              <a:buFont typeface="Arial" panose="020B0604020202020204" pitchFamily="34" charset="0"/>
              <a:buChar char="•"/>
            </a:pPr>
            <a:r>
              <a:rPr lang="es-MX" sz="2400" dirty="0">
                <a:solidFill>
                  <a:schemeClr val="bg2">
                    <a:lumMod val="25000"/>
                  </a:schemeClr>
                </a:solidFill>
              </a:rPr>
              <a:t>Equipos de cómputo, comunicación e insumos de oficina</a:t>
            </a:r>
          </a:p>
        </p:txBody>
      </p:sp>
      <p:pic>
        <p:nvPicPr>
          <p:cNvPr id="5" name="Imagen 4">
            <a:extLst>
              <a:ext uri="{FF2B5EF4-FFF2-40B4-BE49-F238E27FC236}">
                <a16:creationId xmlns:a16="http://schemas.microsoft.com/office/drawing/2014/main" id="{27F96CA3-6E72-457B-A188-347BDBDD9D01}"/>
              </a:ext>
            </a:extLst>
          </p:cNvPr>
          <p:cNvPicPr>
            <a:picLocks noChangeAspect="1"/>
          </p:cNvPicPr>
          <p:nvPr/>
        </p:nvPicPr>
        <p:blipFill>
          <a:blip r:embed="rId2"/>
          <a:stretch>
            <a:fillRect/>
          </a:stretch>
        </p:blipFill>
        <p:spPr>
          <a:xfrm>
            <a:off x="8090856" y="820957"/>
            <a:ext cx="3950825" cy="2963119"/>
          </a:xfrm>
          <a:prstGeom prst="rect">
            <a:avLst/>
          </a:prstGeom>
        </p:spPr>
      </p:pic>
      <p:pic>
        <p:nvPicPr>
          <p:cNvPr id="6" name="Imagen 5">
            <a:extLst>
              <a:ext uri="{FF2B5EF4-FFF2-40B4-BE49-F238E27FC236}">
                <a16:creationId xmlns:a16="http://schemas.microsoft.com/office/drawing/2014/main" id="{D456A00B-171E-4EF0-8297-58DBC50A31BD}"/>
              </a:ext>
            </a:extLst>
          </p:cNvPr>
          <p:cNvPicPr>
            <a:picLocks noChangeAspect="1"/>
          </p:cNvPicPr>
          <p:nvPr/>
        </p:nvPicPr>
        <p:blipFill>
          <a:blip r:embed="rId3"/>
          <a:stretch>
            <a:fillRect/>
          </a:stretch>
        </p:blipFill>
        <p:spPr>
          <a:xfrm>
            <a:off x="10304255" y="3772157"/>
            <a:ext cx="1737425" cy="2963119"/>
          </a:xfrm>
          <a:prstGeom prst="rect">
            <a:avLst/>
          </a:prstGeom>
        </p:spPr>
      </p:pic>
      <p:pic>
        <p:nvPicPr>
          <p:cNvPr id="7" name="Imagen 6">
            <a:extLst>
              <a:ext uri="{FF2B5EF4-FFF2-40B4-BE49-F238E27FC236}">
                <a16:creationId xmlns:a16="http://schemas.microsoft.com/office/drawing/2014/main" id="{FC0C0D6E-9E26-46FB-AF8E-D6EDAC75F9D8}"/>
              </a:ext>
            </a:extLst>
          </p:cNvPr>
          <p:cNvPicPr>
            <a:picLocks noChangeAspect="1"/>
          </p:cNvPicPr>
          <p:nvPr/>
        </p:nvPicPr>
        <p:blipFill>
          <a:blip r:embed="rId4"/>
          <a:stretch>
            <a:fillRect/>
          </a:stretch>
        </p:blipFill>
        <p:spPr>
          <a:xfrm>
            <a:off x="8090856" y="3784076"/>
            <a:ext cx="2213400" cy="2951200"/>
          </a:xfrm>
          <a:prstGeom prst="rect">
            <a:avLst/>
          </a:prstGeom>
        </p:spPr>
      </p:pic>
    </p:spTree>
    <p:extLst>
      <p:ext uri="{BB962C8B-B14F-4D97-AF65-F5344CB8AC3E}">
        <p14:creationId xmlns:p14="http://schemas.microsoft.com/office/powerpoint/2010/main" val="9917593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4485069"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
        <p:nvSpPr>
          <p:cNvPr id="6" name="Rectángulo 5"/>
          <p:cNvSpPr/>
          <p:nvPr/>
        </p:nvSpPr>
        <p:spPr>
          <a:xfrm>
            <a:off x="2913420" y="413476"/>
            <a:ext cx="7145546" cy="523220"/>
          </a:xfrm>
          <a:prstGeom prst="rect">
            <a:avLst/>
          </a:prstGeom>
        </p:spPr>
        <p:txBody>
          <a:bodyPr wrap="none">
            <a:spAutoFit/>
          </a:bodyPr>
          <a:lstStyle/>
          <a:p>
            <a:r>
              <a:rPr lang="es-ES" sz="2800" b="1" spc="-120" dirty="0" smtClean="0">
                <a:solidFill>
                  <a:schemeClr val="tx2">
                    <a:lumMod val="75000"/>
                  </a:schemeClr>
                </a:solidFill>
                <a:latin typeface="Arial Black" pitchFamily="34" charset="0"/>
              </a:rPr>
              <a:t>COMPOSICIÓN DE JUNTA DIRECTIVA.</a:t>
            </a:r>
            <a:endParaRPr lang="es-ES" sz="2800" b="1" spc="-120" dirty="0">
              <a:solidFill>
                <a:schemeClr val="tx2">
                  <a:lumMod val="75000"/>
                </a:schemeClr>
              </a:solidFill>
              <a:latin typeface="Arial Black" pitchFamily="34" charset="0"/>
            </a:endParaRPr>
          </a:p>
        </p:txBody>
      </p:sp>
      <p:sp>
        <p:nvSpPr>
          <p:cNvPr id="7" name="CuadroTexto 6"/>
          <p:cNvSpPr txBox="1"/>
          <p:nvPr/>
        </p:nvSpPr>
        <p:spPr>
          <a:xfrm>
            <a:off x="1561233" y="1494632"/>
            <a:ext cx="9849920" cy="4401205"/>
          </a:xfrm>
          <a:prstGeom prst="rect">
            <a:avLst/>
          </a:prstGeom>
          <a:noFill/>
        </p:spPr>
        <p:txBody>
          <a:bodyPr wrap="square" rtlCol="0">
            <a:spAutoFit/>
          </a:bodyPr>
          <a:lstStyle/>
          <a:p>
            <a:pPr algn="ctr"/>
            <a:r>
              <a:rPr lang="es-CO" sz="2000" b="1" dirty="0">
                <a:solidFill>
                  <a:schemeClr val="bg2">
                    <a:lumMod val="25000"/>
                  </a:schemeClr>
                </a:solidFill>
                <a:latin typeface="Arial" panose="020B0604020202020204" pitchFamily="34" charset="0"/>
                <a:cs typeface="Arial" panose="020B0604020202020204" pitchFamily="34" charset="0"/>
              </a:rPr>
              <a:t>DRA. ALEXANDRA MARÍA HERRERA QUIJANO -  ALCALDESA  </a:t>
            </a:r>
            <a:endParaRPr lang="es-CO" sz="2000" b="1" dirty="0" smtClean="0">
              <a:solidFill>
                <a:schemeClr val="bg2">
                  <a:lumMod val="25000"/>
                </a:schemeClr>
              </a:solidFill>
              <a:latin typeface="Arial" panose="020B0604020202020204" pitchFamily="34" charset="0"/>
              <a:cs typeface="Arial" panose="020B0604020202020204" pitchFamily="34" charset="0"/>
            </a:endParaRPr>
          </a:p>
          <a:p>
            <a:pPr algn="ctr"/>
            <a:r>
              <a:rPr lang="es-CO" sz="2000" b="1" dirty="0" smtClean="0">
                <a:solidFill>
                  <a:schemeClr val="bg2">
                    <a:lumMod val="25000"/>
                  </a:schemeClr>
                </a:solidFill>
                <a:latin typeface="Arial" panose="020B0604020202020204" pitchFamily="34" charset="0"/>
                <a:cs typeface="Arial" panose="020B0604020202020204" pitchFamily="34" charset="0"/>
              </a:rPr>
              <a:t>Presidente Junta Directiva</a:t>
            </a:r>
          </a:p>
          <a:p>
            <a:pPr algn="ctr"/>
            <a:endParaRPr lang="es-CO" sz="2000" b="1" dirty="0" smtClean="0">
              <a:solidFill>
                <a:schemeClr val="bg2">
                  <a:lumMod val="25000"/>
                </a:schemeClr>
              </a:solidFill>
              <a:latin typeface="Arial" panose="020B0604020202020204" pitchFamily="34" charset="0"/>
              <a:cs typeface="Arial" panose="020B0604020202020204" pitchFamily="34" charset="0"/>
            </a:endParaRPr>
          </a:p>
          <a:p>
            <a:pPr algn="ctr"/>
            <a:r>
              <a:rPr lang="es-CO" sz="2000" b="1" dirty="0" smtClean="0">
                <a:solidFill>
                  <a:schemeClr val="bg2">
                    <a:lumMod val="25000"/>
                  </a:schemeClr>
                </a:solidFill>
                <a:latin typeface="Arial" panose="020B0604020202020204" pitchFamily="34" charset="0"/>
                <a:cs typeface="Arial" panose="020B0604020202020204" pitchFamily="34" charset="0"/>
              </a:rPr>
              <a:t>DRA</a:t>
            </a:r>
            <a:r>
              <a:rPr lang="es-CO" sz="2000" b="1" dirty="0">
                <a:solidFill>
                  <a:schemeClr val="bg2">
                    <a:lumMod val="25000"/>
                  </a:schemeClr>
                </a:solidFill>
                <a:latin typeface="Arial" panose="020B0604020202020204" pitchFamily="34" charset="0"/>
                <a:cs typeface="Arial" panose="020B0604020202020204" pitchFamily="34" charset="0"/>
              </a:rPr>
              <a:t>. JULIANA QUICENO RESTREPO </a:t>
            </a:r>
          </a:p>
          <a:p>
            <a:pPr algn="ctr"/>
            <a:r>
              <a:rPr lang="es-CO" sz="2000" b="1" dirty="0" smtClean="0">
                <a:solidFill>
                  <a:schemeClr val="bg2">
                    <a:lumMod val="25000"/>
                  </a:schemeClr>
                </a:solidFill>
                <a:latin typeface="Arial" panose="020B0604020202020204" pitchFamily="34" charset="0"/>
                <a:cs typeface="Arial" panose="020B0604020202020204" pitchFamily="34" charset="0"/>
              </a:rPr>
              <a:t>Secretaria de Salud</a:t>
            </a:r>
          </a:p>
          <a:p>
            <a:pPr algn="ctr"/>
            <a:endParaRPr lang="es-CO" sz="2000" b="1" dirty="0">
              <a:solidFill>
                <a:schemeClr val="bg2">
                  <a:lumMod val="25000"/>
                </a:schemeClr>
              </a:solidFill>
              <a:latin typeface="Arial" panose="020B0604020202020204" pitchFamily="34" charset="0"/>
              <a:cs typeface="Arial" panose="020B0604020202020204" pitchFamily="34" charset="0"/>
            </a:endParaRPr>
          </a:p>
          <a:p>
            <a:pPr algn="ctr"/>
            <a:r>
              <a:rPr lang="es-CO" sz="2000" b="1" dirty="0">
                <a:solidFill>
                  <a:schemeClr val="bg2">
                    <a:lumMod val="25000"/>
                  </a:schemeClr>
                </a:solidFill>
                <a:latin typeface="Arial" panose="020B0604020202020204" pitchFamily="34" charset="0"/>
                <a:cs typeface="Arial" panose="020B0604020202020204" pitchFamily="34" charset="0"/>
              </a:rPr>
              <a:t>DR.  JUAN CARLOS ALVAREZ ARANGO </a:t>
            </a:r>
            <a:endParaRPr lang="es-CO" sz="2000" b="1" dirty="0" smtClean="0">
              <a:solidFill>
                <a:schemeClr val="bg2">
                  <a:lumMod val="25000"/>
                </a:schemeClr>
              </a:solidFill>
              <a:latin typeface="Arial" panose="020B0604020202020204" pitchFamily="34" charset="0"/>
              <a:cs typeface="Arial" panose="020B0604020202020204" pitchFamily="34" charset="0"/>
            </a:endParaRPr>
          </a:p>
          <a:p>
            <a:pPr algn="ctr"/>
            <a:r>
              <a:rPr lang="es-CO" sz="2000" b="1" dirty="0" smtClean="0">
                <a:solidFill>
                  <a:schemeClr val="bg2">
                    <a:lumMod val="25000"/>
                  </a:schemeClr>
                </a:solidFill>
                <a:latin typeface="Arial" panose="020B0604020202020204" pitchFamily="34" charset="0"/>
                <a:cs typeface="Arial" panose="020B0604020202020204" pitchFamily="34" charset="0"/>
              </a:rPr>
              <a:t>Representante Empleados Administrativos – Secretario</a:t>
            </a:r>
          </a:p>
          <a:p>
            <a:pPr algn="ctr"/>
            <a:endParaRPr lang="es-CO" sz="2000" b="1" dirty="0" smtClean="0">
              <a:solidFill>
                <a:schemeClr val="bg2">
                  <a:lumMod val="25000"/>
                </a:schemeClr>
              </a:solidFill>
              <a:latin typeface="Arial" panose="020B0604020202020204" pitchFamily="34" charset="0"/>
              <a:cs typeface="Arial" panose="020B0604020202020204" pitchFamily="34" charset="0"/>
            </a:endParaRPr>
          </a:p>
          <a:p>
            <a:pPr algn="ctr"/>
            <a:r>
              <a:rPr lang="es-CO" sz="2000" b="1" dirty="0" smtClean="0">
                <a:solidFill>
                  <a:schemeClr val="bg2">
                    <a:lumMod val="25000"/>
                  </a:schemeClr>
                </a:solidFill>
                <a:latin typeface="Arial" panose="020B0604020202020204" pitchFamily="34" charset="0"/>
                <a:cs typeface="Arial" panose="020B0604020202020204" pitchFamily="34" charset="0"/>
              </a:rPr>
              <a:t>SRA</a:t>
            </a:r>
            <a:r>
              <a:rPr lang="es-CO" sz="2000" b="1" dirty="0">
                <a:solidFill>
                  <a:schemeClr val="bg2">
                    <a:lumMod val="25000"/>
                  </a:schemeClr>
                </a:solidFill>
                <a:latin typeface="Arial" panose="020B0604020202020204" pitchFamily="34" charset="0"/>
                <a:cs typeface="Arial" panose="020B0604020202020204" pitchFamily="34" charset="0"/>
              </a:rPr>
              <a:t>. JULIANA CADAVID MESA </a:t>
            </a:r>
            <a:endParaRPr lang="es-CO" sz="2000" b="1" dirty="0" smtClean="0">
              <a:solidFill>
                <a:schemeClr val="bg2">
                  <a:lumMod val="25000"/>
                </a:schemeClr>
              </a:solidFill>
              <a:latin typeface="Arial" panose="020B0604020202020204" pitchFamily="34" charset="0"/>
              <a:cs typeface="Arial" panose="020B0604020202020204" pitchFamily="34" charset="0"/>
            </a:endParaRPr>
          </a:p>
          <a:p>
            <a:pPr algn="ctr"/>
            <a:r>
              <a:rPr lang="es-CO" sz="2000" b="1" dirty="0" smtClean="0">
                <a:solidFill>
                  <a:schemeClr val="bg2">
                    <a:lumMod val="25000"/>
                  </a:schemeClr>
                </a:solidFill>
                <a:latin typeface="Arial" panose="020B0604020202020204" pitchFamily="34" charset="0"/>
                <a:cs typeface="Arial" panose="020B0604020202020204" pitchFamily="34" charset="0"/>
              </a:rPr>
              <a:t>Representante de los Profesionales.</a:t>
            </a:r>
          </a:p>
          <a:p>
            <a:pPr algn="ctr"/>
            <a:endParaRPr lang="es-CO" sz="2000" b="1" dirty="0" smtClean="0">
              <a:solidFill>
                <a:schemeClr val="bg2">
                  <a:lumMod val="25000"/>
                </a:schemeClr>
              </a:solidFill>
              <a:latin typeface="Arial" panose="020B0604020202020204" pitchFamily="34" charset="0"/>
              <a:cs typeface="Arial" panose="020B0604020202020204" pitchFamily="34" charset="0"/>
            </a:endParaRPr>
          </a:p>
          <a:p>
            <a:pPr algn="ctr"/>
            <a:r>
              <a:rPr lang="es-CO" sz="2000" b="1" dirty="0" smtClean="0">
                <a:solidFill>
                  <a:schemeClr val="bg2">
                    <a:lumMod val="25000"/>
                  </a:schemeClr>
                </a:solidFill>
                <a:latin typeface="Arial" panose="020B0604020202020204" pitchFamily="34" charset="0"/>
                <a:cs typeface="Arial" panose="020B0604020202020204" pitchFamily="34" charset="0"/>
              </a:rPr>
              <a:t>SRA</a:t>
            </a:r>
            <a:r>
              <a:rPr lang="es-CO" sz="2000" b="1" dirty="0">
                <a:solidFill>
                  <a:schemeClr val="bg2">
                    <a:lumMod val="25000"/>
                  </a:schemeClr>
                </a:solidFill>
                <a:latin typeface="Arial" panose="020B0604020202020204" pitchFamily="34" charset="0"/>
                <a:cs typeface="Arial" panose="020B0604020202020204" pitchFamily="34" charset="0"/>
              </a:rPr>
              <a:t>. </a:t>
            </a:r>
            <a:r>
              <a:rPr lang="es-CO" sz="2000" b="1" dirty="0" smtClean="0">
                <a:solidFill>
                  <a:schemeClr val="bg2">
                    <a:lumMod val="25000"/>
                  </a:schemeClr>
                </a:solidFill>
                <a:latin typeface="Arial" panose="020B0604020202020204" pitchFamily="34" charset="0"/>
                <a:cs typeface="Arial" panose="020B0604020202020204" pitchFamily="34" charset="0"/>
              </a:rPr>
              <a:t>FLOR DELLY PEREZ FLORES </a:t>
            </a:r>
          </a:p>
          <a:p>
            <a:pPr algn="ctr"/>
            <a:r>
              <a:rPr lang="es-CO" sz="2000" b="1" dirty="0" smtClean="0">
                <a:solidFill>
                  <a:schemeClr val="bg2">
                    <a:lumMod val="25000"/>
                  </a:schemeClr>
                </a:solidFill>
                <a:latin typeface="Arial" panose="020B0604020202020204" pitchFamily="34" charset="0"/>
                <a:cs typeface="Arial" panose="020B0604020202020204" pitchFamily="34" charset="0"/>
              </a:rPr>
              <a:t>Representante de los Usuarios</a:t>
            </a:r>
            <a:endParaRPr lang="es-ES" sz="2000" b="1" dirty="0">
              <a:solidFill>
                <a:schemeClr val="bg2">
                  <a:lumMod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035211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012EF8-96FC-425F-B952-0D11DEE0E899}"/>
              </a:ext>
            </a:extLst>
          </p:cNvPr>
          <p:cNvSpPr>
            <a:spLocks noGrp="1"/>
          </p:cNvSpPr>
          <p:nvPr>
            <p:ph type="title"/>
          </p:nvPr>
        </p:nvSpPr>
        <p:spPr/>
        <p:txBody>
          <a:bodyPr/>
          <a:lstStyle/>
          <a:p>
            <a:r>
              <a:rPr lang="es-CO" dirty="0"/>
              <a:t>CAMBIO EN EL SG-SST</a:t>
            </a:r>
          </a:p>
        </p:txBody>
      </p:sp>
      <p:sp>
        <p:nvSpPr>
          <p:cNvPr id="10" name="Rectangle 1">
            <a:extLst>
              <a:ext uri="{FF2B5EF4-FFF2-40B4-BE49-F238E27FC236}">
                <a16:creationId xmlns:a16="http://schemas.microsoft.com/office/drawing/2014/main" id="{AAF6ADFE-999B-4A08-8F9B-08E3C2EE28E2}"/>
              </a:ext>
            </a:extLst>
          </p:cNvPr>
          <p:cNvSpPr>
            <a:spLocks noGrp="1" noChangeArrowheads="1"/>
          </p:cNvSpPr>
          <p:nvPr>
            <p:ph sz="half" idx="1"/>
          </p:nvPr>
        </p:nvSpPr>
        <p:spPr bwMode="auto">
          <a:xfrm rot="10800000" flipV="1">
            <a:off x="1096963" y="2009785"/>
            <a:ext cx="4640262"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CO" altLang="es-CO" sz="2800" b="0" i="0" u="none" strike="noStrike" cap="none" normalizeH="0" baseline="0" dirty="0">
                <a:ln>
                  <a:noFill/>
                </a:ln>
                <a:solidFill>
                  <a:schemeClr val="bg2">
                    <a:lumMod val="25000"/>
                  </a:schemeClr>
                </a:solidFill>
                <a:effectLst/>
              </a:rPr>
              <a:t>Cambio de profesional SG-SST por decisión de la Gerencia en 2025.</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CO" altLang="es-CO" sz="2800" b="0" i="0" u="none" strike="noStrike" cap="none" normalizeH="0" baseline="0" dirty="0">
                <a:ln>
                  <a:noFill/>
                </a:ln>
                <a:solidFill>
                  <a:schemeClr val="bg2">
                    <a:lumMod val="25000"/>
                  </a:schemeClr>
                </a:solidFill>
                <a:effectLst/>
              </a:rPr>
              <a:t>Designación formal garantizó continuidad del sistema.</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CO" altLang="es-CO" sz="2800" b="0" i="0" u="none" strike="noStrike" cap="none" normalizeH="0" baseline="0" dirty="0">
                <a:ln>
                  <a:noFill/>
                </a:ln>
                <a:solidFill>
                  <a:schemeClr val="bg2">
                    <a:lumMod val="25000"/>
                  </a:schemeClr>
                </a:solidFill>
                <a:effectLst/>
              </a:rPr>
              <a:t>Fortalecimiento de la articulación con la Alta Dirección.</a:t>
            </a:r>
          </a:p>
        </p:txBody>
      </p:sp>
      <p:pic>
        <p:nvPicPr>
          <p:cNvPr id="11" name="Marcador de contenido 10">
            <a:extLst>
              <a:ext uri="{FF2B5EF4-FFF2-40B4-BE49-F238E27FC236}">
                <a16:creationId xmlns:a16="http://schemas.microsoft.com/office/drawing/2014/main" id="{AADAC202-F705-4B10-B85C-FED4448B13A0}"/>
              </a:ext>
            </a:extLst>
          </p:cNvPr>
          <p:cNvPicPr>
            <a:picLocks noGrp="1" noChangeAspect="1"/>
          </p:cNvPicPr>
          <p:nvPr>
            <p:ph sz="half" idx="2"/>
          </p:nvPr>
        </p:nvPicPr>
        <p:blipFill>
          <a:blip r:embed="rId2"/>
          <a:stretch>
            <a:fillRect/>
          </a:stretch>
        </p:blipFill>
        <p:spPr>
          <a:xfrm>
            <a:off x="7584141" y="890665"/>
            <a:ext cx="4260548" cy="5680730"/>
          </a:xfrm>
          <a:prstGeom prst="rect">
            <a:avLst/>
          </a:prstGeom>
        </p:spPr>
      </p:pic>
    </p:spTree>
    <p:extLst>
      <p:ext uri="{BB962C8B-B14F-4D97-AF65-F5344CB8AC3E}">
        <p14:creationId xmlns:p14="http://schemas.microsoft.com/office/powerpoint/2010/main" val="26199863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9EE14F-D91F-4E86-B306-5112725C63CD}"/>
              </a:ext>
            </a:extLst>
          </p:cNvPr>
          <p:cNvSpPr>
            <a:spLocks noGrp="1"/>
          </p:cNvSpPr>
          <p:nvPr>
            <p:ph type="title"/>
          </p:nvPr>
        </p:nvSpPr>
        <p:spPr>
          <a:xfrm>
            <a:off x="609600" y="1885127"/>
            <a:ext cx="3551435" cy="2093975"/>
          </a:xfrm>
        </p:spPr>
        <p:txBody>
          <a:bodyPr/>
          <a:lstStyle/>
          <a:p>
            <a:r>
              <a:rPr lang="es-CO" dirty="0"/>
              <a:t>REVISIÓN AÑO ANTERIOR</a:t>
            </a:r>
          </a:p>
        </p:txBody>
      </p:sp>
      <p:sp>
        <p:nvSpPr>
          <p:cNvPr id="9" name="Rectangle 1">
            <a:extLst>
              <a:ext uri="{FF2B5EF4-FFF2-40B4-BE49-F238E27FC236}">
                <a16:creationId xmlns:a16="http://schemas.microsoft.com/office/drawing/2014/main" id="{5CB82008-3307-4155-91AF-D472F1DD57E8}"/>
              </a:ext>
            </a:extLst>
          </p:cNvPr>
          <p:cNvSpPr>
            <a:spLocks noGrp="1" noChangeArrowheads="1"/>
          </p:cNvSpPr>
          <p:nvPr>
            <p:ph idx="1"/>
          </p:nvPr>
        </p:nvSpPr>
        <p:spPr bwMode="auto">
          <a:xfrm rot="10800000" flipV="1">
            <a:off x="5867399" y="1468283"/>
            <a:ext cx="5943599" cy="2927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buClrTx/>
              <a:buSzTx/>
            </a:pPr>
            <a:r>
              <a:rPr kumimoji="0" lang="es-CO" altLang="es-CO" sz="2800" b="0" i="0" u="none" strike="noStrike" cap="none" normalizeH="0" baseline="0" dirty="0">
                <a:ln>
                  <a:noFill/>
                </a:ln>
                <a:solidFill>
                  <a:schemeClr val="bg2">
                    <a:lumMod val="25000"/>
                  </a:schemeClr>
                </a:solidFill>
                <a:effectLst/>
              </a:rPr>
              <a:t>Vigencia 2024 sin acta documentada de revisión gerencial.</a:t>
            </a:r>
          </a:p>
          <a:p>
            <a:pPr eaLnBrk="0" fontAlgn="base" hangingPunct="0">
              <a:spcBef>
                <a:spcPct val="0"/>
              </a:spcBef>
              <a:spcAft>
                <a:spcPct val="0"/>
              </a:spcAft>
              <a:buClrTx/>
              <a:buSzTx/>
            </a:pPr>
            <a:r>
              <a:rPr kumimoji="0" lang="es-CO" altLang="es-CO" sz="2800" b="0" i="0" u="none" strike="noStrike" cap="none" normalizeH="0" baseline="0" dirty="0">
                <a:ln>
                  <a:noFill/>
                </a:ln>
                <a:solidFill>
                  <a:schemeClr val="bg2">
                    <a:lumMod val="25000"/>
                  </a:schemeClr>
                </a:solidFill>
                <a:effectLst/>
              </a:rPr>
              <a:t>Autoevaluación 2024 reportó cumplimiento.</a:t>
            </a:r>
          </a:p>
          <a:p>
            <a:pPr eaLnBrk="0" fontAlgn="base" hangingPunct="0">
              <a:spcBef>
                <a:spcPct val="0"/>
              </a:spcBef>
              <a:spcAft>
                <a:spcPct val="0"/>
              </a:spcAft>
              <a:buClrTx/>
              <a:buSzTx/>
            </a:pPr>
            <a:r>
              <a:rPr kumimoji="0" lang="es-CO" altLang="es-CO" sz="2800" b="0" i="0" u="none" strike="noStrike" cap="none" normalizeH="0" baseline="0" dirty="0">
                <a:ln>
                  <a:noFill/>
                </a:ln>
                <a:solidFill>
                  <a:schemeClr val="bg2">
                    <a:lumMod val="25000"/>
                  </a:schemeClr>
                </a:solidFill>
                <a:effectLst/>
              </a:rPr>
              <a:t>Se identifica brecha documental.</a:t>
            </a:r>
          </a:p>
          <a:p>
            <a:pPr eaLnBrk="0" fontAlgn="base" hangingPunct="0">
              <a:spcBef>
                <a:spcPct val="0"/>
              </a:spcBef>
              <a:spcAft>
                <a:spcPct val="0"/>
              </a:spcAft>
              <a:buClrTx/>
              <a:buSzTx/>
            </a:pPr>
            <a:r>
              <a:rPr kumimoji="0" lang="es-CO" altLang="es-CO" sz="2800" b="0" i="0" u="none" strike="noStrike" cap="none" normalizeH="0" baseline="0" dirty="0">
                <a:ln>
                  <a:noFill/>
                </a:ln>
                <a:solidFill>
                  <a:schemeClr val="bg2">
                    <a:lumMod val="25000"/>
                  </a:schemeClr>
                </a:solidFill>
                <a:effectLst/>
              </a:rPr>
              <a:t>Acción: fortalecer trazabilidad y registros</a:t>
            </a:r>
          </a:p>
        </p:txBody>
      </p:sp>
    </p:spTree>
    <p:extLst>
      <p:ext uri="{BB962C8B-B14F-4D97-AF65-F5344CB8AC3E}">
        <p14:creationId xmlns:p14="http://schemas.microsoft.com/office/powerpoint/2010/main" val="138244279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50DAE7-EB58-4DA9-A577-2017432EBD94}"/>
              </a:ext>
            </a:extLst>
          </p:cNvPr>
          <p:cNvSpPr>
            <a:spLocks noGrp="1"/>
          </p:cNvSpPr>
          <p:nvPr>
            <p:ph type="title"/>
          </p:nvPr>
        </p:nvSpPr>
        <p:spPr>
          <a:xfrm>
            <a:off x="1800735" y="295275"/>
            <a:ext cx="9601200" cy="600075"/>
          </a:xfrm>
        </p:spPr>
        <p:txBody>
          <a:bodyPr>
            <a:normAutofit fontScale="90000"/>
          </a:bodyPr>
          <a:lstStyle/>
          <a:p>
            <a:pPr algn="ctr"/>
            <a:r>
              <a:rPr lang="es-CO" dirty="0"/>
              <a:t>INDICADORES DE GESTIÓN</a:t>
            </a:r>
          </a:p>
        </p:txBody>
      </p:sp>
      <p:sp>
        <p:nvSpPr>
          <p:cNvPr id="3" name="Rectangle 1">
            <a:extLst>
              <a:ext uri="{FF2B5EF4-FFF2-40B4-BE49-F238E27FC236}">
                <a16:creationId xmlns:a16="http://schemas.microsoft.com/office/drawing/2014/main" id="{968E1A21-CEDE-4E6A-8C4D-06D9F63A0EE4}"/>
              </a:ext>
            </a:extLst>
          </p:cNvPr>
          <p:cNvSpPr>
            <a:spLocks noChangeArrowheads="1"/>
          </p:cNvSpPr>
          <p:nvPr/>
        </p:nvSpPr>
        <p:spPr bwMode="auto">
          <a:xfrm>
            <a:off x="1800735" y="4015064"/>
            <a:ext cx="8365241"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s-CO" altLang="es-CO" sz="2000" dirty="0">
                <a:solidFill>
                  <a:schemeClr val="bg2">
                    <a:lumMod val="25000"/>
                  </a:schemeClr>
                </a:solidFill>
              </a:rPr>
              <a:t>I</a:t>
            </a:r>
            <a:r>
              <a:rPr kumimoji="0" lang="es-CO" altLang="es-CO" sz="2000" b="0" i="0" u="none" strike="noStrike" cap="none" normalizeH="0" baseline="0" dirty="0">
                <a:ln>
                  <a:noFill/>
                </a:ln>
                <a:solidFill>
                  <a:schemeClr val="bg2">
                    <a:lumMod val="25000"/>
                  </a:schemeClr>
                </a:solidFill>
                <a:effectLst/>
              </a:rPr>
              <a:t>ndicadores conforme Decreto 1072 de 2015 y Resolución 0312 de 2019</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CO" altLang="es-CO" sz="2000" b="0" i="0" u="none" strike="noStrike" cap="none" normalizeH="0" baseline="0" dirty="0">
                <a:ln>
                  <a:noFill/>
                </a:ln>
                <a:solidFill>
                  <a:schemeClr val="bg2">
                    <a:lumMod val="25000"/>
                  </a:schemeClr>
                </a:solidFill>
                <a:effectLst/>
              </a:rPr>
              <a:t>Resultado 2025:</a:t>
            </a:r>
          </a:p>
          <a:p>
            <a:pPr marL="742950" lvl="1" indent="-285750" eaLnBrk="0" fontAlgn="base" hangingPunct="0">
              <a:spcBef>
                <a:spcPct val="0"/>
              </a:spcBef>
              <a:spcAft>
                <a:spcPct val="0"/>
              </a:spcAft>
              <a:buFont typeface="Wingdings" panose="05000000000000000000" pitchFamily="2" charset="2"/>
              <a:buChar char="q"/>
            </a:pPr>
            <a:r>
              <a:rPr kumimoji="0" lang="es-CO" altLang="es-CO" sz="2000" b="1" i="0" u="none" strike="noStrike" cap="none" normalizeH="0" baseline="0" dirty="0">
                <a:ln>
                  <a:noFill/>
                </a:ln>
                <a:solidFill>
                  <a:schemeClr val="bg2">
                    <a:lumMod val="25000"/>
                  </a:schemeClr>
                </a:solidFill>
                <a:effectLst/>
              </a:rPr>
              <a:t>Estructura: 100%</a:t>
            </a:r>
            <a:endParaRPr kumimoji="0" lang="es-CO" altLang="es-CO" sz="2000" b="0" i="0" u="none" strike="noStrike" cap="none" normalizeH="0" baseline="0" dirty="0">
              <a:ln>
                <a:noFill/>
              </a:ln>
              <a:solidFill>
                <a:schemeClr val="bg2">
                  <a:lumMod val="25000"/>
                </a:schemeClr>
              </a:solidFill>
              <a:effectLst/>
            </a:endParaRPr>
          </a:p>
          <a:p>
            <a:pPr marL="742950" lvl="1" indent="-285750" eaLnBrk="0" fontAlgn="base" hangingPunct="0">
              <a:spcBef>
                <a:spcPct val="0"/>
              </a:spcBef>
              <a:spcAft>
                <a:spcPct val="0"/>
              </a:spcAft>
              <a:buFont typeface="Wingdings" panose="05000000000000000000" pitchFamily="2" charset="2"/>
              <a:buChar char="q"/>
            </a:pPr>
            <a:r>
              <a:rPr kumimoji="0" lang="es-CO" altLang="es-CO" sz="2000" b="1" i="0" u="none" strike="noStrike" cap="none" normalizeH="0" baseline="0" dirty="0">
                <a:ln>
                  <a:noFill/>
                </a:ln>
                <a:solidFill>
                  <a:schemeClr val="bg2">
                    <a:lumMod val="25000"/>
                  </a:schemeClr>
                </a:solidFill>
                <a:effectLst/>
              </a:rPr>
              <a:t>Proceso: 100%</a:t>
            </a:r>
            <a:endParaRPr kumimoji="0" lang="es-CO" altLang="es-CO" sz="2000" b="0" i="0" u="none" strike="noStrike" cap="none" normalizeH="0" baseline="0" dirty="0">
              <a:ln>
                <a:noFill/>
              </a:ln>
              <a:solidFill>
                <a:schemeClr val="bg2">
                  <a:lumMod val="25000"/>
                </a:schemeClr>
              </a:solidFill>
              <a:effectLst/>
            </a:endParaRPr>
          </a:p>
          <a:p>
            <a:pPr marL="742950" lvl="1" indent="-285750" eaLnBrk="0" fontAlgn="base" hangingPunct="0">
              <a:spcBef>
                <a:spcPct val="0"/>
              </a:spcBef>
              <a:spcAft>
                <a:spcPct val="0"/>
              </a:spcAft>
              <a:buFont typeface="Wingdings" panose="05000000000000000000" pitchFamily="2" charset="2"/>
              <a:buChar char="q"/>
            </a:pPr>
            <a:r>
              <a:rPr kumimoji="0" lang="es-CO" altLang="es-CO" sz="2000" b="1" i="0" u="none" strike="noStrike" cap="none" normalizeH="0" baseline="0" dirty="0">
                <a:ln>
                  <a:noFill/>
                </a:ln>
                <a:solidFill>
                  <a:schemeClr val="bg2">
                    <a:lumMod val="25000"/>
                  </a:schemeClr>
                </a:solidFill>
                <a:effectLst/>
              </a:rPr>
              <a:t>Resultado: 100%</a:t>
            </a:r>
            <a:endParaRPr kumimoji="0" lang="es-CO" altLang="es-CO" sz="2000" b="0" i="0" u="none" strike="noStrike" cap="none" normalizeH="0" baseline="0" dirty="0">
              <a:ln>
                <a:noFill/>
              </a:ln>
              <a:solidFill>
                <a:schemeClr val="bg2">
                  <a:lumMod val="25000"/>
                </a:schemeClr>
              </a:solidFill>
              <a:effectLs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CO" altLang="es-CO" sz="2000" b="0" i="0" u="none" strike="noStrike" cap="none" normalizeH="0" baseline="0" dirty="0">
                <a:ln>
                  <a:noFill/>
                </a:ln>
                <a:solidFill>
                  <a:schemeClr val="bg2">
                    <a:lumMod val="25000"/>
                  </a:schemeClr>
                </a:solidFill>
                <a:effectLst/>
              </a:rPr>
              <a:t>SG-SST sólido, operativo y eficaz</a:t>
            </a:r>
          </a:p>
        </p:txBody>
      </p:sp>
      <p:pic>
        <p:nvPicPr>
          <p:cNvPr id="4" name="Imagen 3">
            <a:extLst>
              <a:ext uri="{FF2B5EF4-FFF2-40B4-BE49-F238E27FC236}">
                <a16:creationId xmlns:a16="http://schemas.microsoft.com/office/drawing/2014/main" id="{39D9275A-40C1-41E0-BA4C-787FA440686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90243" y="1114425"/>
            <a:ext cx="8787307" cy="2900640"/>
          </a:xfrm>
          <a:prstGeom prst="rect">
            <a:avLst/>
          </a:prstGeom>
          <a:noFill/>
        </p:spPr>
      </p:pic>
    </p:spTree>
    <p:extLst>
      <p:ext uri="{BB962C8B-B14F-4D97-AF65-F5344CB8AC3E}">
        <p14:creationId xmlns:p14="http://schemas.microsoft.com/office/powerpoint/2010/main" val="339716434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5317FF-B617-4BDF-B40A-F4724DAB275D}"/>
              </a:ext>
            </a:extLst>
          </p:cNvPr>
          <p:cNvSpPr>
            <a:spLocks noGrp="1"/>
          </p:cNvSpPr>
          <p:nvPr>
            <p:ph type="title"/>
          </p:nvPr>
        </p:nvSpPr>
        <p:spPr>
          <a:xfrm>
            <a:off x="1195668" y="171450"/>
            <a:ext cx="9601200" cy="1485900"/>
          </a:xfrm>
        </p:spPr>
        <p:txBody>
          <a:bodyPr/>
          <a:lstStyle/>
          <a:p>
            <a:pPr algn="ctr"/>
            <a:r>
              <a:rPr lang="es-CO" dirty="0"/>
              <a:t>INDICADORES MÍNIMOS SST</a:t>
            </a:r>
          </a:p>
        </p:txBody>
      </p:sp>
      <p:graphicFrame>
        <p:nvGraphicFramePr>
          <p:cNvPr id="3" name="Tabla 2">
            <a:extLst>
              <a:ext uri="{FF2B5EF4-FFF2-40B4-BE49-F238E27FC236}">
                <a16:creationId xmlns:a16="http://schemas.microsoft.com/office/drawing/2014/main" id="{C1A6D1B0-E231-4C89-A5D6-B09BAFFF49CC}"/>
              </a:ext>
            </a:extLst>
          </p:cNvPr>
          <p:cNvGraphicFramePr>
            <a:graphicFrameLocks noGrp="1"/>
          </p:cNvGraphicFramePr>
          <p:nvPr>
            <p:extLst>
              <p:ext uri="{D42A27DB-BD31-4B8C-83A1-F6EECF244321}">
                <p14:modId xmlns:p14="http://schemas.microsoft.com/office/powerpoint/2010/main" val="2482241736"/>
              </p:ext>
            </p:extLst>
          </p:nvPr>
        </p:nvGraphicFramePr>
        <p:xfrm>
          <a:off x="1819836" y="1009649"/>
          <a:ext cx="9238689" cy="5386980"/>
        </p:xfrm>
        <a:graphic>
          <a:graphicData uri="http://schemas.openxmlformats.org/drawingml/2006/table">
            <a:tbl>
              <a:tblPr firstRow="1" firstCol="1" bandRow="1">
                <a:tableStyleId>{5C22544A-7EE6-4342-B048-85BDC9FD1C3A}</a:tableStyleId>
              </a:tblPr>
              <a:tblGrid>
                <a:gridCol w="1769291">
                  <a:extLst>
                    <a:ext uri="{9D8B030D-6E8A-4147-A177-3AD203B41FA5}">
                      <a16:colId xmlns:a16="http://schemas.microsoft.com/office/drawing/2014/main" val="2466000621"/>
                    </a:ext>
                  </a:extLst>
                </a:gridCol>
                <a:gridCol w="1360011">
                  <a:extLst>
                    <a:ext uri="{9D8B030D-6E8A-4147-A177-3AD203B41FA5}">
                      <a16:colId xmlns:a16="http://schemas.microsoft.com/office/drawing/2014/main" val="2042031448"/>
                    </a:ext>
                  </a:extLst>
                </a:gridCol>
                <a:gridCol w="972045">
                  <a:extLst>
                    <a:ext uri="{9D8B030D-6E8A-4147-A177-3AD203B41FA5}">
                      <a16:colId xmlns:a16="http://schemas.microsoft.com/office/drawing/2014/main" val="2281735940"/>
                    </a:ext>
                  </a:extLst>
                </a:gridCol>
                <a:gridCol w="1398380">
                  <a:extLst>
                    <a:ext uri="{9D8B030D-6E8A-4147-A177-3AD203B41FA5}">
                      <a16:colId xmlns:a16="http://schemas.microsoft.com/office/drawing/2014/main" val="1762937378"/>
                    </a:ext>
                  </a:extLst>
                </a:gridCol>
                <a:gridCol w="3738962">
                  <a:extLst>
                    <a:ext uri="{9D8B030D-6E8A-4147-A177-3AD203B41FA5}">
                      <a16:colId xmlns:a16="http://schemas.microsoft.com/office/drawing/2014/main" val="2542685832"/>
                    </a:ext>
                  </a:extLst>
                </a:gridCol>
              </a:tblGrid>
              <a:tr h="432614">
                <a:tc>
                  <a:txBody>
                    <a:bodyPr/>
                    <a:lstStyle/>
                    <a:p>
                      <a:pPr algn="ctr">
                        <a:lnSpc>
                          <a:spcPct val="107000"/>
                        </a:lnSpc>
                        <a:spcAft>
                          <a:spcPts val="800"/>
                        </a:spcAft>
                      </a:pPr>
                      <a:r>
                        <a:rPr lang="es-CO" sz="1100">
                          <a:effectLst/>
                        </a:rPr>
                        <a:t>Indicador</a:t>
                      </a:r>
                      <a:endParaRPr lang="es-CO" sz="1200">
                        <a:effectLst/>
                        <a:latin typeface="Calibri" panose="020F0502020204030204" pitchFamily="34" charset="0"/>
                        <a:ea typeface="Calibri" panose="020F0502020204030204" pitchFamily="34" charset="0"/>
                        <a:cs typeface="Times New Roman" panose="02020603050405020304" pitchFamily="18" charset="0"/>
                      </a:endParaRPr>
                    </a:p>
                  </a:txBody>
                  <a:tcPr marL="34651" marR="34651" marT="0" marB="0" anchor="ctr"/>
                </a:tc>
                <a:tc>
                  <a:txBody>
                    <a:bodyPr/>
                    <a:lstStyle/>
                    <a:p>
                      <a:pPr algn="ctr">
                        <a:lnSpc>
                          <a:spcPct val="107000"/>
                        </a:lnSpc>
                        <a:spcAft>
                          <a:spcPts val="800"/>
                        </a:spcAft>
                      </a:pPr>
                      <a:r>
                        <a:rPr lang="es-CO" sz="1100">
                          <a:effectLst/>
                        </a:rPr>
                        <a:t>Meta / Límite</a:t>
                      </a:r>
                      <a:endParaRPr lang="es-CO" sz="1200">
                        <a:effectLst/>
                        <a:latin typeface="Calibri" panose="020F0502020204030204" pitchFamily="34" charset="0"/>
                        <a:ea typeface="Calibri" panose="020F0502020204030204" pitchFamily="34" charset="0"/>
                        <a:cs typeface="Times New Roman" panose="02020603050405020304" pitchFamily="18" charset="0"/>
                      </a:endParaRPr>
                    </a:p>
                  </a:txBody>
                  <a:tcPr marL="34651" marR="34651" marT="0" marB="0" anchor="ctr"/>
                </a:tc>
                <a:tc>
                  <a:txBody>
                    <a:bodyPr/>
                    <a:lstStyle/>
                    <a:p>
                      <a:pPr algn="ctr">
                        <a:lnSpc>
                          <a:spcPct val="107000"/>
                        </a:lnSpc>
                        <a:spcAft>
                          <a:spcPts val="800"/>
                        </a:spcAft>
                      </a:pPr>
                      <a:r>
                        <a:rPr lang="es-CO" sz="1100">
                          <a:effectLst/>
                        </a:rPr>
                        <a:t>Resultado Anual</a:t>
                      </a:r>
                      <a:endParaRPr lang="es-CO" sz="1200">
                        <a:effectLst/>
                        <a:latin typeface="Calibri" panose="020F0502020204030204" pitchFamily="34" charset="0"/>
                        <a:ea typeface="Calibri" panose="020F0502020204030204" pitchFamily="34" charset="0"/>
                        <a:cs typeface="Times New Roman" panose="02020603050405020304" pitchFamily="18" charset="0"/>
                      </a:endParaRPr>
                    </a:p>
                  </a:txBody>
                  <a:tcPr marL="34651" marR="34651" marT="0" marB="0" anchor="ctr"/>
                </a:tc>
                <a:tc>
                  <a:txBody>
                    <a:bodyPr/>
                    <a:lstStyle/>
                    <a:p>
                      <a:pPr algn="ctr">
                        <a:lnSpc>
                          <a:spcPct val="107000"/>
                        </a:lnSpc>
                        <a:spcAft>
                          <a:spcPts val="800"/>
                        </a:spcAft>
                      </a:pPr>
                      <a:r>
                        <a:rPr lang="es-CO" sz="1100">
                          <a:effectLst/>
                        </a:rPr>
                        <a:t>Cumplimiento</a:t>
                      </a:r>
                      <a:endParaRPr lang="es-CO" sz="1200">
                        <a:effectLst/>
                        <a:latin typeface="Calibri" panose="020F0502020204030204" pitchFamily="34" charset="0"/>
                        <a:ea typeface="Calibri" panose="020F0502020204030204" pitchFamily="34" charset="0"/>
                        <a:cs typeface="Times New Roman" panose="02020603050405020304" pitchFamily="18" charset="0"/>
                      </a:endParaRPr>
                    </a:p>
                  </a:txBody>
                  <a:tcPr marL="34651" marR="34651" marT="0" marB="0" anchor="ctr"/>
                </a:tc>
                <a:tc>
                  <a:txBody>
                    <a:bodyPr/>
                    <a:lstStyle/>
                    <a:p>
                      <a:pPr algn="ctr">
                        <a:lnSpc>
                          <a:spcPct val="107000"/>
                        </a:lnSpc>
                        <a:spcAft>
                          <a:spcPts val="800"/>
                        </a:spcAft>
                      </a:pPr>
                      <a:r>
                        <a:rPr lang="es-CO" sz="1100">
                          <a:effectLst/>
                        </a:rPr>
                        <a:t>Análisis Técnico</a:t>
                      </a:r>
                      <a:endParaRPr lang="es-CO" sz="1200">
                        <a:effectLst/>
                        <a:latin typeface="Calibri" panose="020F0502020204030204" pitchFamily="34" charset="0"/>
                        <a:ea typeface="Calibri" panose="020F0502020204030204" pitchFamily="34" charset="0"/>
                        <a:cs typeface="Times New Roman" panose="02020603050405020304" pitchFamily="18" charset="0"/>
                      </a:endParaRPr>
                    </a:p>
                  </a:txBody>
                  <a:tcPr marL="34651" marR="34651" marT="0" marB="0" anchor="ctr"/>
                </a:tc>
                <a:extLst>
                  <a:ext uri="{0D108BD9-81ED-4DB2-BD59-A6C34878D82A}">
                    <a16:rowId xmlns:a16="http://schemas.microsoft.com/office/drawing/2014/main" val="92493158"/>
                  </a:ext>
                </a:extLst>
              </a:tr>
              <a:tr h="1333050">
                <a:tc>
                  <a:txBody>
                    <a:bodyPr/>
                    <a:lstStyle/>
                    <a:p>
                      <a:pPr>
                        <a:lnSpc>
                          <a:spcPct val="107000"/>
                        </a:lnSpc>
                        <a:spcAft>
                          <a:spcPts val="800"/>
                        </a:spcAft>
                      </a:pPr>
                      <a:r>
                        <a:rPr lang="es-CO" sz="1100" dirty="0">
                          <a:effectLst/>
                        </a:rPr>
                        <a:t>Severidad de la accidentalidad</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651" marR="34651" marT="0" marB="0" anchor="ctr"/>
                </a:tc>
                <a:tc>
                  <a:txBody>
                    <a:bodyPr/>
                    <a:lstStyle/>
                    <a:p>
                      <a:pPr>
                        <a:lnSpc>
                          <a:spcPct val="107000"/>
                        </a:lnSpc>
                        <a:spcAft>
                          <a:spcPts val="800"/>
                        </a:spcAft>
                      </a:pPr>
                      <a:r>
                        <a:rPr lang="es-CO" sz="1100">
                          <a:effectLst/>
                        </a:rPr>
                        <a:t>≤ 84 anual</a:t>
                      </a:r>
                      <a:endParaRPr lang="es-CO" sz="1200">
                        <a:effectLst/>
                        <a:latin typeface="Calibri" panose="020F0502020204030204" pitchFamily="34" charset="0"/>
                        <a:ea typeface="Calibri" panose="020F0502020204030204" pitchFamily="34" charset="0"/>
                        <a:cs typeface="Times New Roman" panose="02020603050405020304" pitchFamily="18" charset="0"/>
                      </a:endParaRPr>
                    </a:p>
                  </a:txBody>
                  <a:tcPr marL="34651" marR="34651" marT="0" marB="0" anchor="ctr"/>
                </a:tc>
                <a:tc>
                  <a:txBody>
                    <a:bodyPr/>
                    <a:lstStyle/>
                    <a:p>
                      <a:pPr>
                        <a:lnSpc>
                          <a:spcPct val="107000"/>
                        </a:lnSpc>
                        <a:spcAft>
                          <a:spcPts val="800"/>
                        </a:spcAft>
                      </a:pPr>
                      <a:r>
                        <a:rPr lang="es-CO" sz="1100">
                          <a:effectLst/>
                        </a:rPr>
                        <a:t>111,71</a:t>
                      </a:r>
                      <a:endParaRPr lang="es-CO" sz="1200">
                        <a:effectLst/>
                        <a:latin typeface="Calibri" panose="020F0502020204030204" pitchFamily="34" charset="0"/>
                        <a:ea typeface="Calibri" panose="020F0502020204030204" pitchFamily="34" charset="0"/>
                        <a:cs typeface="Times New Roman" panose="02020603050405020304" pitchFamily="18" charset="0"/>
                      </a:endParaRPr>
                    </a:p>
                  </a:txBody>
                  <a:tcPr marL="34651" marR="34651" marT="0" marB="0" anchor="ctr"/>
                </a:tc>
                <a:tc>
                  <a:txBody>
                    <a:bodyPr/>
                    <a:lstStyle/>
                    <a:p>
                      <a:pPr algn="ctr">
                        <a:lnSpc>
                          <a:spcPct val="107000"/>
                        </a:lnSpc>
                        <a:spcAft>
                          <a:spcPts val="800"/>
                        </a:spcAft>
                      </a:pPr>
                      <a:r>
                        <a:rPr lang="es-CO" sz="1100" dirty="0">
                          <a:effectLst/>
                        </a:rPr>
                        <a:t>NO CUMPLE</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651" marR="34651" marT="0" marB="0" anchor="ctr">
                    <a:solidFill>
                      <a:srgbClr val="FF0000"/>
                    </a:solidFill>
                  </a:tcPr>
                </a:tc>
                <a:tc>
                  <a:txBody>
                    <a:bodyPr/>
                    <a:lstStyle/>
                    <a:p>
                      <a:pPr>
                        <a:lnSpc>
                          <a:spcPct val="107000"/>
                        </a:lnSpc>
                        <a:spcAft>
                          <a:spcPts val="800"/>
                        </a:spcAft>
                      </a:pPr>
                      <a:r>
                        <a:rPr lang="es-CO" sz="1100" dirty="0">
                          <a:effectLst/>
                        </a:rPr>
                        <a:t>El resultado de severidad supera la meta debido a la acumulación de 90 días de incapacidad correspondientes a un accidente ocurrido en 2018, asociado a un funcionario que actualmente labora en la entidad, pero cuyo evento se originó en otra institución</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651" marR="34651" marT="0" marB="0" anchor="ctr"/>
                </a:tc>
                <a:extLst>
                  <a:ext uri="{0D108BD9-81ED-4DB2-BD59-A6C34878D82A}">
                    <a16:rowId xmlns:a16="http://schemas.microsoft.com/office/drawing/2014/main" val="3526142146"/>
                  </a:ext>
                </a:extLst>
              </a:tr>
              <a:tr h="1253347">
                <a:tc>
                  <a:txBody>
                    <a:bodyPr/>
                    <a:lstStyle/>
                    <a:p>
                      <a:pPr>
                        <a:lnSpc>
                          <a:spcPct val="107000"/>
                        </a:lnSpc>
                        <a:spcAft>
                          <a:spcPts val="800"/>
                        </a:spcAft>
                      </a:pPr>
                      <a:r>
                        <a:rPr lang="es-CO" sz="1100" dirty="0">
                          <a:effectLst/>
                        </a:rPr>
                        <a:t>Frecuencia de accidentalidad</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651" marR="34651" marT="0" marB="0" anchor="ctr"/>
                </a:tc>
                <a:tc>
                  <a:txBody>
                    <a:bodyPr/>
                    <a:lstStyle/>
                    <a:p>
                      <a:pPr>
                        <a:lnSpc>
                          <a:spcPct val="107000"/>
                        </a:lnSpc>
                        <a:spcAft>
                          <a:spcPts val="800"/>
                        </a:spcAft>
                      </a:pPr>
                      <a:r>
                        <a:rPr lang="es-CO" sz="1100">
                          <a:effectLst/>
                        </a:rPr>
                        <a:t>≤ 12 anual</a:t>
                      </a:r>
                      <a:endParaRPr lang="es-CO" sz="1200">
                        <a:effectLst/>
                        <a:latin typeface="Calibri" panose="020F0502020204030204" pitchFamily="34" charset="0"/>
                        <a:ea typeface="Calibri" panose="020F0502020204030204" pitchFamily="34" charset="0"/>
                        <a:cs typeface="Times New Roman" panose="02020603050405020304" pitchFamily="18" charset="0"/>
                      </a:endParaRPr>
                    </a:p>
                  </a:txBody>
                  <a:tcPr marL="34651" marR="34651" marT="0" marB="0" anchor="ctr"/>
                </a:tc>
                <a:tc>
                  <a:txBody>
                    <a:bodyPr/>
                    <a:lstStyle/>
                    <a:p>
                      <a:pPr>
                        <a:lnSpc>
                          <a:spcPct val="107000"/>
                        </a:lnSpc>
                        <a:spcAft>
                          <a:spcPts val="800"/>
                        </a:spcAft>
                      </a:pPr>
                      <a:r>
                        <a:rPr lang="es-CO" sz="1100">
                          <a:effectLst/>
                        </a:rPr>
                        <a:t>16,12</a:t>
                      </a:r>
                      <a:endParaRPr lang="es-CO" sz="1200">
                        <a:effectLst/>
                        <a:latin typeface="Calibri" panose="020F0502020204030204" pitchFamily="34" charset="0"/>
                        <a:ea typeface="Calibri" panose="020F0502020204030204" pitchFamily="34" charset="0"/>
                        <a:cs typeface="Times New Roman" panose="02020603050405020304" pitchFamily="18" charset="0"/>
                      </a:endParaRPr>
                    </a:p>
                  </a:txBody>
                  <a:tcPr marL="34651" marR="34651" marT="0" marB="0" anchor="ctr"/>
                </a:tc>
                <a:tc>
                  <a:txBody>
                    <a:bodyPr/>
                    <a:lstStyle/>
                    <a:p>
                      <a:pPr algn="ctr">
                        <a:lnSpc>
                          <a:spcPct val="107000"/>
                        </a:lnSpc>
                        <a:spcAft>
                          <a:spcPts val="800"/>
                        </a:spcAft>
                      </a:pPr>
                      <a:r>
                        <a:rPr lang="es-CO" sz="1100" dirty="0">
                          <a:effectLst/>
                        </a:rPr>
                        <a:t>NO CUMPLE</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651" marR="34651" marT="0" marB="0" anchor="ctr">
                    <a:solidFill>
                      <a:srgbClr val="FF0000"/>
                    </a:solidFill>
                  </a:tcPr>
                </a:tc>
                <a:tc>
                  <a:txBody>
                    <a:bodyPr/>
                    <a:lstStyle/>
                    <a:p>
                      <a:pPr>
                        <a:lnSpc>
                          <a:spcPct val="107000"/>
                        </a:lnSpc>
                        <a:spcAft>
                          <a:spcPts val="800"/>
                        </a:spcAft>
                      </a:pPr>
                      <a:r>
                        <a:rPr lang="es-CO" sz="1100" dirty="0">
                          <a:effectLst/>
                        </a:rPr>
                        <a:t>El incremento en la frecuencia de accidentalidad se asocia a la ocurrencia de 14 accidentes de trabajo en total, de los cuales 9 corresponden a personal de planta y 5 a contratistas (4 del Equipo Básico de Salud – </a:t>
                      </a:r>
                      <a:r>
                        <a:rPr lang="es-CO" sz="1100" dirty="0" err="1">
                          <a:effectLst/>
                        </a:rPr>
                        <a:t>EBS</a:t>
                      </a:r>
                      <a:r>
                        <a:rPr lang="es-CO" sz="1100" dirty="0">
                          <a:effectLst/>
                        </a:rPr>
                        <a:t> y 1 del programa de Salud Pública).</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651" marR="34651" marT="0" marB="0" anchor="ctr"/>
                </a:tc>
                <a:extLst>
                  <a:ext uri="{0D108BD9-81ED-4DB2-BD59-A6C34878D82A}">
                    <a16:rowId xmlns:a16="http://schemas.microsoft.com/office/drawing/2014/main" val="4256944346"/>
                  </a:ext>
                </a:extLst>
              </a:tr>
              <a:tr h="497513">
                <a:tc>
                  <a:txBody>
                    <a:bodyPr/>
                    <a:lstStyle/>
                    <a:p>
                      <a:pPr>
                        <a:lnSpc>
                          <a:spcPct val="107000"/>
                        </a:lnSpc>
                        <a:spcAft>
                          <a:spcPts val="800"/>
                        </a:spcAft>
                      </a:pPr>
                      <a:r>
                        <a:rPr lang="es-CO" sz="1100">
                          <a:effectLst/>
                        </a:rPr>
                        <a:t>Proporción de accidentes mortales</a:t>
                      </a:r>
                      <a:endParaRPr lang="es-CO" sz="1200">
                        <a:effectLst/>
                        <a:latin typeface="Calibri" panose="020F0502020204030204" pitchFamily="34" charset="0"/>
                        <a:ea typeface="Calibri" panose="020F0502020204030204" pitchFamily="34" charset="0"/>
                        <a:cs typeface="Times New Roman" panose="02020603050405020304" pitchFamily="18" charset="0"/>
                      </a:endParaRPr>
                    </a:p>
                  </a:txBody>
                  <a:tcPr marL="34651" marR="34651" marT="0" marB="0" anchor="ctr"/>
                </a:tc>
                <a:tc>
                  <a:txBody>
                    <a:bodyPr/>
                    <a:lstStyle/>
                    <a:p>
                      <a:pPr>
                        <a:lnSpc>
                          <a:spcPct val="107000"/>
                        </a:lnSpc>
                        <a:spcAft>
                          <a:spcPts val="800"/>
                        </a:spcAft>
                      </a:pPr>
                      <a:r>
                        <a:rPr lang="es-CO" sz="1100">
                          <a:effectLst/>
                        </a:rPr>
                        <a:t>0%</a:t>
                      </a:r>
                      <a:endParaRPr lang="es-CO" sz="1200">
                        <a:effectLst/>
                        <a:latin typeface="Calibri" panose="020F0502020204030204" pitchFamily="34" charset="0"/>
                        <a:ea typeface="Calibri" panose="020F0502020204030204" pitchFamily="34" charset="0"/>
                        <a:cs typeface="Times New Roman" panose="02020603050405020304" pitchFamily="18" charset="0"/>
                      </a:endParaRPr>
                    </a:p>
                  </a:txBody>
                  <a:tcPr marL="34651" marR="34651" marT="0" marB="0" anchor="ctr"/>
                </a:tc>
                <a:tc>
                  <a:txBody>
                    <a:bodyPr/>
                    <a:lstStyle/>
                    <a:p>
                      <a:pPr>
                        <a:lnSpc>
                          <a:spcPct val="107000"/>
                        </a:lnSpc>
                        <a:spcAft>
                          <a:spcPts val="800"/>
                        </a:spcAft>
                      </a:pPr>
                      <a:r>
                        <a:rPr lang="es-CO" sz="1100" dirty="0">
                          <a:effectLst/>
                        </a:rPr>
                        <a:t>0%</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651" marR="34651" marT="0" marB="0" anchor="ctr"/>
                </a:tc>
                <a:tc>
                  <a:txBody>
                    <a:bodyPr/>
                    <a:lstStyle/>
                    <a:p>
                      <a:pPr algn="ctr">
                        <a:lnSpc>
                          <a:spcPct val="107000"/>
                        </a:lnSpc>
                        <a:spcAft>
                          <a:spcPts val="800"/>
                        </a:spcAft>
                      </a:pPr>
                      <a:r>
                        <a:rPr lang="es-CO" sz="1100">
                          <a:effectLst/>
                        </a:rPr>
                        <a:t>CUMPLE</a:t>
                      </a:r>
                      <a:endParaRPr lang="es-CO" sz="1200">
                        <a:effectLst/>
                        <a:latin typeface="Calibri" panose="020F0502020204030204" pitchFamily="34" charset="0"/>
                        <a:ea typeface="Calibri" panose="020F0502020204030204" pitchFamily="34" charset="0"/>
                        <a:cs typeface="Times New Roman" panose="02020603050405020304" pitchFamily="18" charset="0"/>
                      </a:endParaRPr>
                    </a:p>
                  </a:txBody>
                  <a:tcPr marL="34651" marR="34651" marT="0" marB="0" anchor="ctr"/>
                </a:tc>
                <a:tc>
                  <a:txBody>
                    <a:bodyPr/>
                    <a:lstStyle/>
                    <a:p>
                      <a:pPr>
                        <a:lnSpc>
                          <a:spcPct val="107000"/>
                        </a:lnSpc>
                        <a:spcAft>
                          <a:spcPts val="800"/>
                        </a:spcAft>
                      </a:pPr>
                      <a:r>
                        <a:rPr lang="es-CO" sz="1100">
                          <a:effectLst/>
                        </a:rPr>
                        <a:t>No se presentaron accidentes mortales durante el período evaluado.</a:t>
                      </a:r>
                      <a:endParaRPr lang="es-CO" sz="1200">
                        <a:effectLst/>
                        <a:latin typeface="Calibri" panose="020F0502020204030204" pitchFamily="34" charset="0"/>
                        <a:ea typeface="Calibri" panose="020F0502020204030204" pitchFamily="34" charset="0"/>
                        <a:cs typeface="Times New Roman" panose="02020603050405020304" pitchFamily="18" charset="0"/>
                      </a:endParaRPr>
                    </a:p>
                  </a:txBody>
                  <a:tcPr marL="34651" marR="34651" marT="0" marB="0" anchor="ctr"/>
                </a:tc>
                <a:extLst>
                  <a:ext uri="{0D108BD9-81ED-4DB2-BD59-A6C34878D82A}">
                    <a16:rowId xmlns:a16="http://schemas.microsoft.com/office/drawing/2014/main" val="3171529022"/>
                  </a:ext>
                </a:extLst>
              </a:tr>
              <a:tr h="497513">
                <a:tc>
                  <a:txBody>
                    <a:bodyPr/>
                    <a:lstStyle/>
                    <a:p>
                      <a:pPr>
                        <a:lnSpc>
                          <a:spcPct val="107000"/>
                        </a:lnSpc>
                        <a:spcAft>
                          <a:spcPts val="800"/>
                        </a:spcAft>
                      </a:pPr>
                      <a:r>
                        <a:rPr lang="es-CO" sz="1100">
                          <a:effectLst/>
                        </a:rPr>
                        <a:t>Prevalencia de enfermedad laboral</a:t>
                      </a:r>
                      <a:endParaRPr lang="es-CO" sz="1200">
                        <a:effectLst/>
                        <a:latin typeface="Calibri" panose="020F0502020204030204" pitchFamily="34" charset="0"/>
                        <a:ea typeface="Calibri" panose="020F0502020204030204" pitchFamily="34" charset="0"/>
                        <a:cs typeface="Times New Roman" panose="02020603050405020304" pitchFamily="18" charset="0"/>
                      </a:endParaRPr>
                    </a:p>
                  </a:txBody>
                  <a:tcPr marL="34651" marR="34651" marT="0" marB="0" anchor="ctr"/>
                </a:tc>
                <a:tc>
                  <a:txBody>
                    <a:bodyPr/>
                    <a:lstStyle/>
                    <a:p>
                      <a:pPr>
                        <a:lnSpc>
                          <a:spcPct val="107000"/>
                        </a:lnSpc>
                        <a:spcAft>
                          <a:spcPts val="800"/>
                        </a:spcAft>
                      </a:pPr>
                      <a:r>
                        <a:rPr lang="es-CO" sz="1100">
                          <a:effectLst/>
                        </a:rPr>
                        <a:t>0</a:t>
                      </a:r>
                      <a:endParaRPr lang="es-CO" sz="1200">
                        <a:effectLst/>
                        <a:latin typeface="Calibri" panose="020F0502020204030204" pitchFamily="34" charset="0"/>
                        <a:ea typeface="Calibri" panose="020F0502020204030204" pitchFamily="34" charset="0"/>
                        <a:cs typeface="Times New Roman" panose="02020603050405020304" pitchFamily="18" charset="0"/>
                      </a:endParaRPr>
                    </a:p>
                  </a:txBody>
                  <a:tcPr marL="34651" marR="34651" marT="0" marB="0" anchor="ctr"/>
                </a:tc>
                <a:tc>
                  <a:txBody>
                    <a:bodyPr/>
                    <a:lstStyle/>
                    <a:p>
                      <a:pPr>
                        <a:lnSpc>
                          <a:spcPct val="107000"/>
                        </a:lnSpc>
                        <a:spcAft>
                          <a:spcPts val="800"/>
                        </a:spcAft>
                      </a:pPr>
                      <a:r>
                        <a:rPr lang="es-CO" sz="1100">
                          <a:effectLst/>
                        </a:rPr>
                        <a:t>0,0</a:t>
                      </a:r>
                      <a:endParaRPr lang="es-CO" sz="1200">
                        <a:effectLst/>
                        <a:latin typeface="Calibri" panose="020F0502020204030204" pitchFamily="34" charset="0"/>
                        <a:ea typeface="Calibri" panose="020F0502020204030204" pitchFamily="34" charset="0"/>
                        <a:cs typeface="Times New Roman" panose="02020603050405020304" pitchFamily="18" charset="0"/>
                      </a:endParaRPr>
                    </a:p>
                  </a:txBody>
                  <a:tcPr marL="34651" marR="34651" marT="0" marB="0" anchor="ctr"/>
                </a:tc>
                <a:tc>
                  <a:txBody>
                    <a:bodyPr/>
                    <a:lstStyle/>
                    <a:p>
                      <a:pPr algn="ctr">
                        <a:lnSpc>
                          <a:spcPct val="107000"/>
                        </a:lnSpc>
                        <a:spcAft>
                          <a:spcPts val="800"/>
                        </a:spcAft>
                      </a:pPr>
                      <a:r>
                        <a:rPr lang="es-CO" sz="1100">
                          <a:effectLst/>
                        </a:rPr>
                        <a:t>CUMPLE</a:t>
                      </a:r>
                      <a:endParaRPr lang="es-CO" sz="1200">
                        <a:effectLst/>
                        <a:latin typeface="Calibri" panose="020F0502020204030204" pitchFamily="34" charset="0"/>
                        <a:ea typeface="Calibri" panose="020F0502020204030204" pitchFamily="34" charset="0"/>
                        <a:cs typeface="Times New Roman" panose="02020603050405020304" pitchFamily="18" charset="0"/>
                      </a:endParaRPr>
                    </a:p>
                  </a:txBody>
                  <a:tcPr marL="34651" marR="34651" marT="0" marB="0" anchor="ctr"/>
                </a:tc>
                <a:tc>
                  <a:txBody>
                    <a:bodyPr/>
                    <a:lstStyle/>
                    <a:p>
                      <a:pPr>
                        <a:lnSpc>
                          <a:spcPct val="107000"/>
                        </a:lnSpc>
                        <a:spcAft>
                          <a:spcPts val="800"/>
                        </a:spcAft>
                      </a:pPr>
                      <a:r>
                        <a:rPr lang="es-CO" sz="1100">
                          <a:effectLst/>
                        </a:rPr>
                        <a:t>No se registraron casos de enfermedad laboral.</a:t>
                      </a:r>
                      <a:endParaRPr lang="es-CO" sz="1200">
                        <a:effectLst/>
                        <a:latin typeface="Calibri" panose="020F0502020204030204" pitchFamily="34" charset="0"/>
                        <a:ea typeface="Calibri" panose="020F0502020204030204" pitchFamily="34" charset="0"/>
                        <a:cs typeface="Times New Roman" panose="02020603050405020304" pitchFamily="18" charset="0"/>
                      </a:endParaRPr>
                    </a:p>
                  </a:txBody>
                  <a:tcPr marL="34651" marR="34651" marT="0" marB="0" anchor="ctr"/>
                </a:tc>
                <a:extLst>
                  <a:ext uri="{0D108BD9-81ED-4DB2-BD59-A6C34878D82A}">
                    <a16:rowId xmlns:a16="http://schemas.microsoft.com/office/drawing/2014/main" val="4055193245"/>
                  </a:ext>
                </a:extLst>
              </a:tr>
              <a:tr h="497513">
                <a:tc>
                  <a:txBody>
                    <a:bodyPr/>
                    <a:lstStyle/>
                    <a:p>
                      <a:pPr>
                        <a:lnSpc>
                          <a:spcPct val="107000"/>
                        </a:lnSpc>
                        <a:spcAft>
                          <a:spcPts val="800"/>
                        </a:spcAft>
                      </a:pPr>
                      <a:r>
                        <a:rPr lang="es-CO" sz="1100">
                          <a:effectLst/>
                        </a:rPr>
                        <a:t>Incidencia de enfermedad laboral</a:t>
                      </a:r>
                      <a:endParaRPr lang="es-CO" sz="1200">
                        <a:effectLst/>
                        <a:latin typeface="Calibri" panose="020F0502020204030204" pitchFamily="34" charset="0"/>
                        <a:ea typeface="Calibri" panose="020F0502020204030204" pitchFamily="34" charset="0"/>
                        <a:cs typeface="Times New Roman" panose="02020603050405020304" pitchFamily="18" charset="0"/>
                      </a:endParaRPr>
                    </a:p>
                  </a:txBody>
                  <a:tcPr marL="34651" marR="34651" marT="0" marB="0" anchor="ctr"/>
                </a:tc>
                <a:tc>
                  <a:txBody>
                    <a:bodyPr/>
                    <a:lstStyle/>
                    <a:p>
                      <a:pPr>
                        <a:lnSpc>
                          <a:spcPct val="107000"/>
                        </a:lnSpc>
                        <a:spcAft>
                          <a:spcPts val="800"/>
                        </a:spcAft>
                      </a:pPr>
                      <a:r>
                        <a:rPr lang="es-CO" sz="1100">
                          <a:effectLst/>
                        </a:rPr>
                        <a:t>0</a:t>
                      </a:r>
                      <a:endParaRPr lang="es-CO" sz="1200">
                        <a:effectLst/>
                        <a:latin typeface="Calibri" panose="020F0502020204030204" pitchFamily="34" charset="0"/>
                        <a:ea typeface="Calibri" panose="020F0502020204030204" pitchFamily="34" charset="0"/>
                        <a:cs typeface="Times New Roman" panose="02020603050405020304" pitchFamily="18" charset="0"/>
                      </a:endParaRPr>
                    </a:p>
                  </a:txBody>
                  <a:tcPr marL="34651" marR="34651" marT="0" marB="0" anchor="ctr"/>
                </a:tc>
                <a:tc>
                  <a:txBody>
                    <a:bodyPr/>
                    <a:lstStyle/>
                    <a:p>
                      <a:pPr>
                        <a:lnSpc>
                          <a:spcPct val="107000"/>
                        </a:lnSpc>
                        <a:spcAft>
                          <a:spcPts val="800"/>
                        </a:spcAft>
                      </a:pPr>
                      <a:r>
                        <a:rPr lang="es-CO" sz="1100">
                          <a:effectLst/>
                        </a:rPr>
                        <a:t>0,0</a:t>
                      </a:r>
                      <a:endParaRPr lang="es-CO" sz="1200">
                        <a:effectLst/>
                        <a:latin typeface="Calibri" panose="020F0502020204030204" pitchFamily="34" charset="0"/>
                        <a:ea typeface="Calibri" panose="020F0502020204030204" pitchFamily="34" charset="0"/>
                        <a:cs typeface="Times New Roman" panose="02020603050405020304" pitchFamily="18" charset="0"/>
                      </a:endParaRPr>
                    </a:p>
                  </a:txBody>
                  <a:tcPr marL="34651" marR="34651" marT="0" marB="0" anchor="ctr"/>
                </a:tc>
                <a:tc>
                  <a:txBody>
                    <a:bodyPr/>
                    <a:lstStyle/>
                    <a:p>
                      <a:pPr algn="ctr">
                        <a:lnSpc>
                          <a:spcPct val="107000"/>
                        </a:lnSpc>
                        <a:spcAft>
                          <a:spcPts val="800"/>
                        </a:spcAft>
                      </a:pPr>
                      <a:r>
                        <a:rPr lang="es-CO" sz="1100">
                          <a:effectLst/>
                        </a:rPr>
                        <a:t>CUMPLE</a:t>
                      </a:r>
                      <a:endParaRPr lang="es-CO" sz="1200">
                        <a:effectLst/>
                        <a:latin typeface="Calibri" panose="020F0502020204030204" pitchFamily="34" charset="0"/>
                        <a:ea typeface="Calibri" panose="020F0502020204030204" pitchFamily="34" charset="0"/>
                        <a:cs typeface="Times New Roman" panose="02020603050405020304" pitchFamily="18" charset="0"/>
                      </a:endParaRPr>
                    </a:p>
                  </a:txBody>
                  <a:tcPr marL="34651" marR="34651" marT="0" marB="0" anchor="ctr"/>
                </a:tc>
                <a:tc>
                  <a:txBody>
                    <a:bodyPr/>
                    <a:lstStyle/>
                    <a:p>
                      <a:pPr>
                        <a:lnSpc>
                          <a:spcPct val="107000"/>
                        </a:lnSpc>
                        <a:spcAft>
                          <a:spcPts val="800"/>
                        </a:spcAft>
                      </a:pPr>
                      <a:r>
                        <a:rPr lang="es-CO" sz="1100">
                          <a:effectLst/>
                        </a:rPr>
                        <a:t>No se presentaron casos nuevos de enfermedad laboral.</a:t>
                      </a:r>
                      <a:endParaRPr lang="es-CO" sz="1200">
                        <a:effectLst/>
                        <a:latin typeface="Calibri" panose="020F0502020204030204" pitchFamily="34" charset="0"/>
                        <a:ea typeface="Calibri" panose="020F0502020204030204" pitchFamily="34" charset="0"/>
                        <a:cs typeface="Times New Roman" panose="02020603050405020304" pitchFamily="18" charset="0"/>
                      </a:endParaRPr>
                    </a:p>
                  </a:txBody>
                  <a:tcPr marL="34651" marR="34651" marT="0" marB="0" anchor="ctr"/>
                </a:tc>
                <a:extLst>
                  <a:ext uri="{0D108BD9-81ED-4DB2-BD59-A6C34878D82A}">
                    <a16:rowId xmlns:a16="http://schemas.microsoft.com/office/drawing/2014/main" val="1607104119"/>
                  </a:ext>
                </a:extLst>
              </a:tr>
              <a:tr h="875430">
                <a:tc>
                  <a:txBody>
                    <a:bodyPr/>
                    <a:lstStyle/>
                    <a:p>
                      <a:pPr>
                        <a:lnSpc>
                          <a:spcPct val="107000"/>
                        </a:lnSpc>
                        <a:spcAft>
                          <a:spcPts val="800"/>
                        </a:spcAft>
                      </a:pPr>
                      <a:r>
                        <a:rPr lang="es-CO" sz="1100">
                          <a:effectLst/>
                        </a:rPr>
                        <a:t>Ausentismo por incapacidades</a:t>
                      </a:r>
                      <a:endParaRPr lang="es-CO" sz="1200">
                        <a:effectLst/>
                        <a:latin typeface="Calibri" panose="020F0502020204030204" pitchFamily="34" charset="0"/>
                        <a:ea typeface="Calibri" panose="020F0502020204030204" pitchFamily="34" charset="0"/>
                        <a:cs typeface="Times New Roman" panose="02020603050405020304" pitchFamily="18" charset="0"/>
                      </a:endParaRPr>
                    </a:p>
                  </a:txBody>
                  <a:tcPr marL="34651" marR="34651" marT="0" marB="0" anchor="ctr"/>
                </a:tc>
                <a:tc>
                  <a:txBody>
                    <a:bodyPr/>
                    <a:lstStyle/>
                    <a:p>
                      <a:pPr>
                        <a:lnSpc>
                          <a:spcPct val="107000"/>
                        </a:lnSpc>
                        <a:spcAft>
                          <a:spcPts val="800"/>
                        </a:spcAft>
                      </a:pPr>
                      <a:r>
                        <a:rPr lang="es-CO" sz="1100">
                          <a:effectLst/>
                        </a:rPr>
                        <a:t>≤ 2,5%</a:t>
                      </a:r>
                      <a:endParaRPr lang="es-CO" sz="1200">
                        <a:effectLst/>
                        <a:latin typeface="Calibri" panose="020F0502020204030204" pitchFamily="34" charset="0"/>
                        <a:ea typeface="Calibri" panose="020F0502020204030204" pitchFamily="34" charset="0"/>
                        <a:cs typeface="Times New Roman" panose="02020603050405020304" pitchFamily="18" charset="0"/>
                      </a:endParaRPr>
                    </a:p>
                  </a:txBody>
                  <a:tcPr marL="34651" marR="34651" marT="0" marB="0" anchor="ctr"/>
                </a:tc>
                <a:tc>
                  <a:txBody>
                    <a:bodyPr/>
                    <a:lstStyle/>
                    <a:p>
                      <a:pPr>
                        <a:lnSpc>
                          <a:spcPct val="107000"/>
                        </a:lnSpc>
                        <a:spcAft>
                          <a:spcPts val="800"/>
                        </a:spcAft>
                      </a:pPr>
                      <a:r>
                        <a:rPr lang="es-CO" sz="1100">
                          <a:effectLst/>
                        </a:rPr>
                        <a:t>0,13%</a:t>
                      </a:r>
                      <a:endParaRPr lang="es-CO" sz="1200">
                        <a:effectLst/>
                        <a:latin typeface="Calibri" panose="020F0502020204030204" pitchFamily="34" charset="0"/>
                        <a:ea typeface="Calibri" panose="020F0502020204030204" pitchFamily="34" charset="0"/>
                        <a:cs typeface="Times New Roman" panose="02020603050405020304" pitchFamily="18" charset="0"/>
                      </a:endParaRPr>
                    </a:p>
                  </a:txBody>
                  <a:tcPr marL="34651" marR="34651" marT="0" marB="0" anchor="ctr"/>
                </a:tc>
                <a:tc>
                  <a:txBody>
                    <a:bodyPr/>
                    <a:lstStyle/>
                    <a:p>
                      <a:pPr algn="ctr">
                        <a:lnSpc>
                          <a:spcPct val="107000"/>
                        </a:lnSpc>
                        <a:spcAft>
                          <a:spcPts val="800"/>
                        </a:spcAft>
                      </a:pPr>
                      <a:r>
                        <a:rPr lang="es-CO" sz="1100">
                          <a:effectLst/>
                        </a:rPr>
                        <a:t>CUMPLE</a:t>
                      </a:r>
                      <a:endParaRPr lang="es-CO" sz="1200">
                        <a:effectLst/>
                        <a:latin typeface="Calibri" panose="020F0502020204030204" pitchFamily="34" charset="0"/>
                        <a:ea typeface="Calibri" panose="020F0502020204030204" pitchFamily="34" charset="0"/>
                        <a:cs typeface="Times New Roman" panose="02020603050405020304" pitchFamily="18" charset="0"/>
                      </a:endParaRPr>
                    </a:p>
                  </a:txBody>
                  <a:tcPr marL="34651" marR="34651" marT="0" marB="0" anchor="ctr"/>
                </a:tc>
                <a:tc>
                  <a:txBody>
                    <a:bodyPr/>
                    <a:lstStyle/>
                    <a:p>
                      <a:pPr>
                        <a:lnSpc>
                          <a:spcPct val="107000"/>
                        </a:lnSpc>
                        <a:spcAft>
                          <a:spcPts val="800"/>
                        </a:spcAft>
                      </a:pPr>
                      <a:r>
                        <a:rPr lang="es-CO" sz="1100" dirty="0">
                          <a:effectLst/>
                        </a:rPr>
                        <a:t>El ausentismo se mantiene muy por debajo del límite establecido, evidenciando un impacto positivo del SG-SST en la continuidad operativa y el bienestar del talento humano.</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651" marR="34651" marT="0" marB="0" anchor="ctr"/>
                </a:tc>
                <a:extLst>
                  <a:ext uri="{0D108BD9-81ED-4DB2-BD59-A6C34878D82A}">
                    <a16:rowId xmlns:a16="http://schemas.microsoft.com/office/drawing/2014/main" val="230166896"/>
                  </a:ext>
                </a:extLst>
              </a:tr>
            </a:tbl>
          </a:graphicData>
        </a:graphic>
      </p:graphicFrame>
    </p:spTree>
    <p:extLst>
      <p:ext uri="{BB962C8B-B14F-4D97-AF65-F5344CB8AC3E}">
        <p14:creationId xmlns:p14="http://schemas.microsoft.com/office/powerpoint/2010/main" val="39152821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9663EE-6EB0-4B21-9067-8DF74FC6C70F}"/>
              </a:ext>
            </a:extLst>
          </p:cNvPr>
          <p:cNvSpPr>
            <a:spLocks noGrp="1"/>
          </p:cNvSpPr>
          <p:nvPr>
            <p:ph type="title"/>
          </p:nvPr>
        </p:nvSpPr>
        <p:spPr/>
        <p:txBody>
          <a:bodyPr/>
          <a:lstStyle/>
          <a:p>
            <a:r>
              <a:rPr lang="es-CO" dirty="0"/>
              <a:t>AUDITORÍA SG-SST</a:t>
            </a:r>
          </a:p>
        </p:txBody>
      </p:sp>
      <p:sp>
        <p:nvSpPr>
          <p:cNvPr id="3" name="Rectangle 1">
            <a:extLst>
              <a:ext uri="{FF2B5EF4-FFF2-40B4-BE49-F238E27FC236}">
                <a16:creationId xmlns:a16="http://schemas.microsoft.com/office/drawing/2014/main" id="{35BDF86A-9B30-4297-AA90-C2557D7A810E}"/>
              </a:ext>
            </a:extLst>
          </p:cNvPr>
          <p:cNvSpPr>
            <a:spLocks noChangeArrowheads="1"/>
          </p:cNvSpPr>
          <p:nvPr/>
        </p:nvSpPr>
        <p:spPr bwMode="auto">
          <a:xfrm>
            <a:off x="6505575" y="937027"/>
            <a:ext cx="5567082"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CO" altLang="es-CO" sz="2400" b="0" i="0" u="none" strike="noStrike" cap="none" normalizeH="0" baseline="0" dirty="0">
                <a:ln>
                  <a:noFill/>
                </a:ln>
                <a:solidFill>
                  <a:schemeClr val="bg2">
                    <a:lumMod val="25000"/>
                  </a:schemeClr>
                </a:solidFill>
                <a:effectLst/>
              </a:rPr>
              <a:t>Auditoría interna realizada: 28/11/2025.</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CO" altLang="es-CO" sz="2400" b="0" i="0" u="none" strike="noStrike" cap="none" normalizeH="0" baseline="0" dirty="0">
                <a:ln>
                  <a:noFill/>
                </a:ln>
                <a:solidFill>
                  <a:schemeClr val="bg2">
                    <a:lumMod val="25000"/>
                  </a:schemeClr>
                </a:solidFill>
                <a:effectLst/>
              </a:rPr>
              <a:t>Alto cumplimiento en política y planificación.</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CO" altLang="es-CO" sz="2400" b="0" i="0" u="none" strike="noStrike" cap="none" normalizeH="0" baseline="0" dirty="0">
                <a:ln>
                  <a:noFill/>
                </a:ln>
                <a:solidFill>
                  <a:schemeClr val="bg2">
                    <a:lumMod val="25000"/>
                  </a:schemeClr>
                </a:solidFill>
                <a:effectLst/>
              </a:rPr>
              <a:t>Cumplimientos parciales en:</a:t>
            </a:r>
          </a:p>
          <a:p>
            <a:pPr marL="742950" lvl="1" indent="-285750" eaLnBrk="0" fontAlgn="base" hangingPunct="0">
              <a:spcBef>
                <a:spcPct val="0"/>
              </a:spcBef>
              <a:spcAft>
                <a:spcPct val="0"/>
              </a:spcAft>
              <a:buFont typeface="Wingdings" panose="05000000000000000000" pitchFamily="2" charset="2"/>
              <a:buChar char="q"/>
            </a:pPr>
            <a:r>
              <a:rPr kumimoji="0" lang="es-CO" altLang="es-CO" sz="2400" b="0" i="0" u="none" strike="noStrike" cap="none" normalizeH="0" baseline="0" dirty="0">
                <a:ln>
                  <a:noFill/>
                </a:ln>
                <a:solidFill>
                  <a:schemeClr val="bg2">
                    <a:lumMod val="25000"/>
                  </a:schemeClr>
                </a:solidFill>
                <a:effectLst/>
              </a:rPr>
              <a:t>Control operativo.</a:t>
            </a:r>
          </a:p>
          <a:p>
            <a:pPr marL="742950" lvl="1" indent="-285750" eaLnBrk="0" fontAlgn="base" hangingPunct="0">
              <a:spcBef>
                <a:spcPct val="0"/>
              </a:spcBef>
              <a:spcAft>
                <a:spcPct val="0"/>
              </a:spcAft>
              <a:buFont typeface="Wingdings" panose="05000000000000000000" pitchFamily="2" charset="2"/>
              <a:buChar char="q"/>
            </a:pPr>
            <a:r>
              <a:rPr kumimoji="0" lang="es-CO" altLang="es-CO" sz="2400" b="0" i="0" u="none" strike="noStrike" cap="none" normalizeH="0" baseline="0" dirty="0">
                <a:ln>
                  <a:noFill/>
                </a:ln>
                <a:solidFill>
                  <a:schemeClr val="bg2">
                    <a:lumMod val="25000"/>
                  </a:schemeClr>
                </a:solidFill>
                <a:effectLst/>
              </a:rPr>
              <a:t>Capacitación.</a:t>
            </a:r>
          </a:p>
          <a:p>
            <a:pPr marL="742950" lvl="1" indent="-285750" eaLnBrk="0" fontAlgn="base" hangingPunct="0">
              <a:spcBef>
                <a:spcPct val="0"/>
              </a:spcBef>
              <a:spcAft>
                <a:spcPct val="0"/>
              </a:spcAft>
              <a:buFont typeface="Wingdings" panose="05000000000000000000" pitchFamily="2" charset="2"/>
              <a:buChar char="q"/>
            </a:pPr>
            <a:r>
              <a:rPr kumimoji="0" lang="es-CO" altLang="es-CO" sz="2400" b="0" i="0" u="none" strike="noStrike" cap="none" normalizeH="0" baseline="0" dirty="0">
                <a:ln>
                  <a:noFill/>
                </a:ln>
                <a:solidFill>
                  <a:schemeClr val="bg2">
                    <a:lumMod val="25000"/>
                  </a:schemeClr>
                </a:solidFill>
                <a:effectLst/>
              </a:rPr>
              <a:t>Contratistas.</a:t>
            </a:r>
          </a:p>
          <a:p>
            <a:pPr marL="742950" lvl="1" indent="-285750" eaLnBrk="0" fontAlgn="base" hangingPunct="0">
              <a:spcBef>
                <a:spcPct val="0"/>
              </a:spcBef>
              <a:spcAft>
                <a:spcPct val="0"/>
              </a:spcAft>
              <a:buFont typeface="Wingdings" panose="05000000000000000000" pitchFamily="2" charset="2"/>
              <a:buChar char="q"/>
            </a:pPr>
            <a:r>
              <a:rPr kumimoji="0" lang="es-CO" altLang="es-CO" sz="2400" b="0" i="0" u="none" strike="noStrike" cap="none" normalizeH="0" baseline="0" dirty="0">
                <a:ln>
                  <a:noFill/>
                </a:ln>
                <a:solidFill>
                  <a:schemeClr val="bg2">
                    <a:lumMod val="25000"/>
                  </a:schemeClr>
                </a:solidFill>
                <a:effectLst/>
              </a:rPr>
              <a:t>Vigilancia de la salud.</a:t>
            </a:r>
          </a:p>
          <a:p>
            <a:pPr marL="742950" lvl="1" indent="-285750" eaLnBrk="0" fontAlgn="base" hangingPunct="0">
              <a:spcBef>
                <a:spcPct val="0"/>
              </a:spcBef>
              <a:spcAft>
                <a:spcPct val="0"/>
              </a:spcAft>
              <a:buFont typeface="Wingdings" panose="05000000000000000000" pitchFamily="2" charset="2"/>
              <a:buChar char="q"/>
            </a:pPr>
            <a:r>
              <a:rPr kumimoji="0" lang="es-CO" altLang="es-CO" sz="2400" b="0" i="0" u="none" strike="noStrike" cap="none" normalizeH="0" baseline="0" dirty="0">
                <a:ln>
                  <a:noFill/>
                </a:ln>
                <a:solidFill>
                  <a:schemeClr val="bg2">
                    <a:lumMod val="25000"/>
                  </a:schemeClr>
                </a:solidFill>
                <a:effectLst/>
              </a:rPr>
              <a:t>Revisión gerencial.</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CO" altLang="es-CO" sz="2400" b="0" i="0" u="none" strike="noStrike" cap="none" normalizeH="0" baseline="0" dirty="0">
                <a:ln>
                  <a:noFill/>
                </a:ln>
                <a:solidFill>
                  <a:schemeClr val="bg2">
                    <a:lumMod val="25000"/>
                  </a:schemeClr>
                </a:solidFill>
                <a:effectLst/>
              </a:rPr>
              <a:t>SG-SST conveniente y suficiente.</a:t>
            </a:r>
          </a:p>
        </p:txBody>
      </p:sp>
      <p:sp>
        <p:nvSpPr>
          <p:cNvPr id="4" name="CuadroTexto 3">
            <a:extLst>
              <a:ext uri="{FF2B5EF4-FFF2-40B4-BE49-F238E27FC236}">
                <a16:creationId xmlns:a16="http://schemas.microsoft.com/office/drawing/2014/main" id="{98C251EE-065A-441C-AB15-5ABA6DB7B386}"/>
              </a:ext>
            </a:extLst>
          </p:cNvPr>
          <p:cNvSpPr txBox="1"/>
          <p:nvPr/>
        </p:nvSpPr>
        <p:spPr>
          <a:xfrm>
            <a:off x="1036320" y="5963458"/>
            <a:ext cx="10492292" cy="461665"/>
          </a:xfrm>
          <a:prstGeom prst="rect">
            <a:avLst/>
          </a:prstGeom>
          <a:noFill/>
        </p:spPr>
        <p:txBody>
          <a:bodyPr wrap="square" rtlCol="0">
            <a:spAutoFit/>
          </a:bodyPr>
          <a:lstStyle/>
          <a:p>
            <a:r>
              <a:rPr lang="es-CO" sz="2400" dirty="0">
                <a:solidFill>
                  <a:schemeClr val="bg2">
                    <a:lumMod val="25000"/>
                  </a:schemeClr>
                </a:solidFill>
              </a:rPr>
              <a:t>Seguimientos al plan de trabajo en los meses de julio y noviembre de 2025.</a:t>
            </a:r>
          </a:p>
        </p:txBody>
      </p:sp>
      <p:pic>
        <p:nvPicPr>
          <p:cNvPr id="5" name="Imagen 4">
            <a:extLst>
              <a:ext uri="{FF2B5EF4-FFF2-40B4-BE49-F238E27FC236}">
                <a16:creationId xmlns:a16="http://schemas.microsoft.com/office/drawing/2014/main" id="{3B7B785C-E761-478F-B2B5-E53FC3EA5A89}"/>
              </a:ext>
            </a:extLst>
          </p:cNvPr>
          <p:cNvPicPr>
            <a:picLocks noChangeAspect="1"/>
          </p:cNvPicPr>
          <p:nvPr/>
        </p:nvPicPr>
        <p:blipFill>
          <a:blip r:embed="rId2"/>
          <a:stretch>
            <a:fillRect/>
          </a:stretch>
        </p:blipFill>
        <p:spPr>
          <a:xfrm>
            <a:off x="1036320" y="1932155"/>
            <a:ext cx="4791871" cy="3188484"/>
          </a:xfrm>
          <a:prstGeom prst="rect">
            <a:avLst/>
          </a:prstGeom>
        </p:spPr>
      </p:pic>
    </p:spTree>
    <p:extLst>
      <p:ext uri="{BB962C8B-B14F-4D97-AF65-F5344CB8AC3E}">
        <p14:creationId xmlns:p14="http://schemas.microsoft.com/office/powerpoint/2010/main" val="268066911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55058E-D642-45FF-9305-21CBB8519B15}"/>
              </a:ext>
            </a:extLst>
          </p:cNvPr>
          <p:cNvSpPr>
            <a:spLocks noGrp="1"/>
          </p:cNvSpPr>
          <p:nvPr>
            <p:ph type="title"/>
          </p:nvPr>
        </p:nvSpPr>
        <p:spPr>
          <a:xfrm>
            <a:off x="1371600" y="323850"/>
            <a:ext cx="9601200" cy="1485900"/>
          </a:xfrm>
        </p:spPr>
        <p:txBody>
          <a:bodyPr/>
          <a:lstStyle/>
          <a:p>
            <a:pPr algn="ctr"/>
            <a:r>
              <a:rPr lang="es-CO" dirty="0"/>
              <a:t>POLÍTICAS</a:t>
            </a:r>
          </a:p>
        </p:txBody>
      </p:sp>
      <p:sp>
        <p:nvSpPr>
          <p:cNvPr id="4" name="CuadroTexto 3">
            <a:extLst>
              <a:ext uri="{FF2B5EF4-FFF2-40B4-BE49-F238E27FC236}">
                <a16:creationId xmlns:a16="http://schemas.microsoft.com/office/drawing/2014/main" id="{731CE49C-B703-4EC6-8973-91556838DEE3}"/>
              </a:ext>
            </a:extLst>
          </p:cNvPr>
          <p:cNvSpPr txBox="1"/>
          <p:nvPr/>
        </p:nvSpPr>
        <p:spPr>
          <a:xfrm>
            <a:off x="1183005" y="1510964"/>
            <a:ext cx="10237470" cy="4139595"/>
          </a:xfrm>
          <a:prstGeom prst="rect">
            <a:avLst/>
          </a:prstGeom>
          <a:noFill/>
        </p:spPr>
        <p:txBody>
          <a:bodyPr wrap="square">
            <a:spAutoFit/>
          </a:bodyPr>
          <a:lstStyle/>
          <a:p>
            <a:pPr algn="just">
              <a:lnSpc>
                <a:spcPct val="107000"/>
              </a:lnSpc>
              <a:spcAft>
                <a:spcPts val="800"/>
              </a:spcAft>
              <a:tabLst>
                <a:tab pos="630555" algn="l"/>
              </a:tabLst>
            </a:pPr>
            <a:r>
              <a:rPr lang="es-ES" sz="2800" dirty="0">
                <a:solidFill>
                  <a:schemeClr val="bg2">
                    <a:lumMod val="25000"/>
                  </a:schemeClr>
                </a:solidFill>
                <a:effectLst/>
                <a:latin typeface="Arial" panose="020B0604020202020204" pitchFamily="34" charset="0"/>
                <a:ea typeface="Times New Roman" panose="02020603050405020304" pitchFamily="18" charset="0"/>
              </a:rPr>
              <a:t>La ESE cuenta con 6 políticas que soportan el SG-SST</a:t>
            </a:r>
            <a:endParaRPr lang="es-CO" sz="2400" dirty="0">
              <a:solidFill>
                <a:schemeClr val="bg2">
                  <a:lumMod val="25000"/>
                </a:schemeClr>
              </a:solidFill>
              <a:effectLst/>
              <a:latin typeface="Calibri" panose="020F0502020204030204" pitchFamily="34" charset="0"/>
              <a:ea typeface="Calibri" panose="020F0502020204030204" pitchFamily="34" charset="0"/>
            </a:endParaRPr>
          </a:p>
          <a:p>
            <a:pPr marL="342900" lvl="0" indent="-342900" algn="just">
              <a:lnSpc>
                <a:spcPct val="107000"/>
              </a:lnSpc>
              <a:spcBef>
                <a:spcPts val="200"/>
              </a:spcBef>
              <a:spcAft>
                <a:spcPts val="200"/>
              </a:spcAft>
              <a:buFont typeface="Wingdings" panose="05000000000000000000" pitchFamily="2" charset="2"/>
              <a:buChar char=""/>
              <a:tabLst>
                <a:tab pos="982345" algn="l"/>
              </a:tabLst>
            </a:pPr>
            <a:r>
              <a:rPr lang="es-ES" sz="2800" dirty="0" smtClean="0">
                <a:solidFill>
                  <a:schemeClr val="bg2">
                    <a:lumMod val="25000"/>
                  </a:schemeClr>
                </a:solidFill>
                <a:effectLst/>
                <a:latin typeface="Arial" panose="020B0604020202020204" pitchFamily="34" charset="0"/>
                <a:ea typeface="Times New Roman" panose="02020603050405020304" pitchFamily="18" charset="0"/>
              </a:rPr>
              <a:t>Política De Seguridad Y Salud En El Trabajo</a:t>
            </a:r>
            <a:endParaRPr lang="es-CO" sz="2400" dirty="0" smtClean="0">
              <a:solidFill>
                <a:schemeClr val="bg2">
                  <a:lumMod val="25000"/>
                </a:schemeClr>
              </a:solidFill>
              <a:effectLst/>
              <a:latin typeface="Calibri" panose="020F0502020204030204" pitchFamily="34" charset="0"/>
              <a:ea typeface="Calibri" panose="020F0502020204030204" pitchFamily="34" charset="0"/>
            </a:endParaRPr>
          </a:p>
          <a:p>
            <a:pPr marL="342900" lvl="0" indent="-342900" algn="just">
              <a:lnSpc>
                <a:spcPct val="107000"/>
              </a:lnSpc>
              <a:spcBef>
                <a:spcPts val="200"/>
              </a:spcBef>
              <a:spcAft>
                <a:spcPts val="200"/>
              </a:spcAft>
              <a:buFont typeface="Wingdings" panose="05000000000000000000" pitchFamily="2" charset="2"/>
              <a:buChar char=""/>
              <a:tabLst>
                <a:tab pos="982345" algn="l"/>
              </a:tabLst>
            </a:pPr>
            <a:r>
              <a:rPr lang="es-ES" sz="2800" dirty="0" smtClean="0">
                <a:solidFill>
                  <a:schemeClr val="bg2">
                    <a:lumMod val="25000"/>
                  </a:schemeClr>
                </a:solidFill>
                <a:effectLst/>
                <a:latin typeface="Arial" panose="020B0604020202020204" pitchFamily="34" charset="0"/>
                <a:ea typeface="Times New Roman" panose="02020603050405020304" pitchFamily="18" charset="0"/>
              </a:rPr>
              <a:t>Política De Prevención Del Acoso Laboral</a:t>
            </a:r>
            <a:endParaRPr lang="es-CO" sz="2400" dirty="0" smtClean="0">
              <a:solidFill>
                <a:schemeClr val="bg2">
                  <a:lumMod val="25000"/>
                </a:schemeClr>
              </a:solidFill>
              <a:effectLst/>
              <a:latin typeface="Calibri" panose="020F0502020204030204" pitchFamily="34" charset="0"/>
              <a:ea typeface="Calibri" panose="020F0502020204030204" pitchFamily="34" charset="0"/>
            </a:endParaRPr>
          </a:p>
          <a:p>
            <a:pPr marL="342900" lvl="0" indent="-342900" algn="just">
              <a:lnSpc>
                <a:spcPct val="107000"/>
              </a:lnSpc>
              <a:spcBef>
                <a:spcPts val="200"/>
              </a:spcBef>
              <a:spcAft>
                <a:spcPts val="200"/>
              </a:spcAft>
              <a:buFont typeface="Wingdings" panose="05000000000000000000" pitchFamily="2" charset="2"/>
              <a:buChar char=""/>
              <a:tabLst>
                <a:tab pos="982345" algn="l"/>
              </a:tabLst>
            </a:pPr>
            <a:r>
              <a:rPr lang="es-ES" sz="2800" dirty="0" smtClean="0">
                <a:solidFill>
                  <a:schemeClr val="bg2">
                    <a:lumMod val="25000"/>
                  </a:schemeClr>
                </a:solidFill>
                <a:effectLst/>
                <a:latin typeface="Arial" panose="020B0604020202020204" pitchFamily="34" charset="0"/>
                <a:ea typeface="Times New Roman" panose="02020603050405020304" pitchFamily="18" charset="0"/>
              </a:rPr>
              <a:t>Política En Prevención De Consumo De Alcohol, Tabaco Y Sustancias Psicoactivas Ilegales</a:t>
            </a:r>
            <a:endParaRPr lang="es-CO" sz="2400" dirty="0" smtClean="0">
              <a:solidFill>
                <a:schemeClr val="bg2">
                  <a:lumMod val="25000"/>
                </a:schemeClr>
              </a:solidFill>
              <a:effectLst/>
              <a:latin typeface="Calibri" panose="020F0502020204030204" pitchFamily="34" charset="0"/>
              <a:ea typeface="Calibri" panose="020F0502020204030204" pitchFamily="34" charset="0"/>
            </a:endParaRPr>
          </a:p>
          <a:p>
            <a:pPr marL="342900" lvl="0" indent="-342900" algn="just">
              <a:lnSpc>
                <a:spcPct val="107000"/>
              </a:lnSpc>
              <a:spcBef>
                <a:spcPts val="200"/>
              </a:spcBef>
              <a:spcAft>
                <a:spcPts val="200"/>
              </a:spcAft>
              <a:buFont typeface="Wingdings" panose="05000000000000000000" pitchFamily="2" charset="2"/>
              <a:buChar char=""/>
              <a:tabLst>
                <a:tab pos="982345" algn="l"/>
              </a:tabLst>
            </a:pPr>
            <a:r>
              <a:rPr lang="es-ES" sz="2800" b="1" dirty="0" smtClean="0">
                <a:solidFill>
                  <a:schemeClr val="bg2">
                    <a:lumMod val="25000"/>
                  </a:schemeClr>
                </a:solidFill>
                <a:effectLst/>
                <a:latin typeface="Arial" panose="020B0604020202020204" pitchFamily="34" charset="0"/>
                <a:ea typeface="Times New Roman" panose="02020603050405020304" pitchFamily="18" charset="0"/>
              </a:rPr>
              <a:t>Política De Prevención Del Acoso Sexual</a:t>
            </a:r>
            <a:endParaRPr lang="es-CO" sz="2400" b="1" dirty="0" smtClean="0">
              <a:solidFill>
                <a:schemeClr val="bg2">
                  <a:lumMod val="25000"/>
                </a:schemeClr>
              </a:solidFill>
              <a:effectLst/>
              <a:latin typeface="Calibri" panose="020F0502020204030204" pitchFamily="34" charset="0"/>
              <a:ea typeface="Calibri" panose="020F0502020204030204" pitchFamily="34" charset="0"/>
            </a:endParaRPr>
          </a:p>
          <a:p>
            <a:pPr marL="342900" lvl="0" indent="-342900" algn="just">
              <a:lnSpc>
                <a:spcPct val="107000"/>
              </a:lnSpc>
              <a:spcBef>
                <a:spcPts val="200"/>
              </a:spcBef>
              <a:spcAft>
                <a:spcPts val="200"/>
              </a:spcAft>
              <a:buFont typeface="Wingdings" panose="05000000000000000000" pitchFamily="2" charset="2"/>
              <a:buChar char=""/>
              <a:tabLst>
                <a:tab pos="982345" algn="l"/>
              </a:tabLst>
            </a:pPr>
            <a:r>
              <a:rPr lang="es-ES" sz="2800" dirty="0" smtClean="0">
                <a:solidFill>
                  <a:schemeClr val="bg2">
                    <a:lumMod val="25000"/>
                  </a:schemeClr>
                </a:solidFill>
                <a:effectLst/>
                <a:latin typeface="Arial" panose="020B0604020202020204" pitchFamily="34" charset="0"/>
                <a:ea typeface="Times New Roman" panose="02020603050405020304" pitchFamily="18" charset="0"/>
              </a:rPr>
              <a:t>Política De Seguridad Vial.</a:t>
            </a:r>
            <a:endParaRPr lang="es-CO" sz="2400" dirty="0" smtClean="0">
              <a:solidFill>
                <a:schemeClr val="bg2">
                  <a:lumMod val="25000"/>
                </a:schemeClr>
              </a:solidFill>
              <a:effectLst/>
              <a:latin typeface="Calibri" panose="020F0502020204030204" pitchFamily="34" charset="0"/>
              <a:ea typeface="Calibri" panose="020F0502020204030204" pitchFamily="34" charset="0"/>
            </a:endParaRPr>
          </a:p>
          <a:p>
            <a:pPr marL="342900" lvl="0" indent="-342900" algn="just">
              <a:lnSpc>
                <a:spcPct val="107000"/>
              </a:lnSpc>
              <a:spcAft>
                <a:spcPts val="800"/>
              </a:spcAft>
              <a:buFont typeface="Wingdings" panose="05000000000000000000" pitchFamily="2" charset="2"/>
              <a:buChar char=""/>
              <a:tabLst>
                <a:tab pos="982345" algn="l"/>
              </a:tabLst>
            </a:pPr>
            <a:r>
              <a:rPr lang="es-ES" sz="2800" dirty="0" smtClean="0">
                <a:solidFill>
                  <a:schemeClr val="bg2">
                    <a:lumMod val="25000"/>
                  </a:schemeClr>
                </a:solidFill>
                <a:effectLst/>
                <a:latin typeface="Arial" panose="020B0604020202020204" pitchFamily="34" charset="0"/>
                <a:ea typeface="Times New Roman" panose="02020603050405020304" pitchFamily="18" charset="0"/>
              </a:rPr>
              <a:t>Política De Emergencias En Salud Y Desastres – </a:t>
            </a:r>
            <a:r>
              <a:rPr lang="es-ES" sz="2800" dirty="0" err="1" smtClean="0">
                <a:solidFill>
                  <a:schemeClr val="bg2">
                    <a:lumMod val="25000"/>
                  </a:schemeClr>
                </a:solidFill>
                <a:effectLst/>
                <a:latin typeface="Arial" panose="020B0604020202020204" pitchFamily="34" charset="0"/>
                <a:ea typeface="Times New Roman" panose="02020603050405020304" pitchFamily="18" charset="0"/>
              </a:rPr>
              <a:t>Rhe</a:t>
            </a:r>
            <a:endParaRPr lang="es-CO" sz="2400" dirty="0">
              <a:solidFill>
                <a:schemeClr val="bg2">
                  <a:lumMod val="25000"/>
                </a:schemeClr>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4953032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CCBBE2-EBB3-443E-BEE2-D00050E0F1CB}"/>
              </a:ext>
            </a:extLst>
          </p:cNvPr>
          <p:cNvSpPr>
            <a:spLocks noGrp="1"/>
          </p:cNvSpPr>
          <p:nvPr>
            <p:ph type="title"/>
          </p:nvPr>
        </p:nvSpPr>
        <p:spPr/>
        <p:txBody>
          <a:bodyPr/>
          <a:lstStyle/>
          <a:p>
            <a:r>
              <a:rPr lang="es-CO" dirty="0"/>
              <a:t>OBJETIVOS Y METAS</a:t>
            </a:r>
          </a:p>
        </p:txBody>
      </p:sp>
      <p:sp>
        <p:nvSpPr>
          <p:cNvPr id="8" name="Rectangle 1">
            <a:extLst>
              <a:ext uri="{FF2B5EF4-FFF2-40B4-BE49-F238E27FC236}">
                <a16:creationId xmlns:a16="http://schemas.microsoft.com/office/drawing/2014/main" id="{6283DB03-5958-4D9A-9333-EC358984A9BD}"/>
              </a:ext>
            </a:extLst>
          </p:cNvPr>
          <p:cNvSpPr>
            <a:spLocks noGrp="1" noChangeArrowheads="1"/>
          </p:cNvSpPr>
          <p:nvPr>
            <p:ph idx="1"/>
          </p:nvPr>
        </p:nvSpPr>
        <p:spPr bwMode="auto">
          <a:xfrm rot="10800000" flipV="1">
            <a:off x="5705475" y="2123847"/>
            <a:ext cx="5848350" cy="2333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s-CO" altLang="es-CO" sz="2800" b="0" i="0" u="none" strike="noStrike" cap="none" normalizeH="0" baseline="0" dirty="0">
                <a:ln>
                  <a:noFill/>
                </a:ln>
                <a:solidFill>
                  <a:schemeClr val="bg2">
                    <a:lumMod val="25000"/>
                  </a:schemeClr>
                </a:solidFill>
                <a:effectLst/>
              </a:rPr>
              <a:t>Objetivos medibles y alineados con riesgos.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s-CO" altLang="es-CO" sz="2800" b="0" i="0" u="none" strike="noStrike" cap="none" normalizeH="0" baseline="0" dirty="0">
                <a:ln>
                  <a:noFill/>
                </a:ln>
                <a:solidFill>
                  <a:schemeClr val="bg2">
                    <a:lumMod val="25000"/>
                  </a:schemeClr>
                </a:solidFill>
                <a:effectLst/>
              </a:rPr>
              <a:t>5 de 6 objetivos superan la meta.</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s-CO" altLang="es-CO" sz="2800" b="0" i="0" u="none" strike="noStrike" cap="none" normalizeH="0" baseline="0" dirty="0">
                <a:ln>
                  <a:noFill/>
                </a:ln>
                <a:solidFill>
                  <a:schemeClr val="bg2">
                    <a:lumMod val="25000"/>
                  </a:schemeClr>
                </a:solidFill>
                <a:effectLst/>
              </a:rPr>
              <a:t>Aspecto crítico: reducción de accidentalidad.</a:t>
            </a:r>
          </a:p>
        </p:txBody>
      </p:sp>
    </p:spTree>
    <p:extLst>
      <p:ext uri="{BB962C8B-B14F-4D97-AF65-F5344CB8AC3E}">
        <p14:creationId xmlns:p14="http://schemas.microsoft.com/office/powerpoint/2010/main" val="67923291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AB5701-7123-4B73-9117-D75B1DA04DB8}"/>
              </a:ext>
            </a:extLst>
          </p:cNvPr>
          <p:cNvSpPr>
            <a:spLocks noGrp="1"/>
          </p:cNvSpPr>
          <p:nvPr>
            <p:ph type="title"/>
          </p:nvPr>
        </p:nvSpPr>
        <p:spPr>
          <a:xfrm>
            <a:off x="1559858" y="3641504"/>
            <a:ext cx="8839201" cy="634336"/>
          </a:xfrm>
        </p:spPr>
        <p:txBody>
          <a:bodyPr/>
          <a:lstStyle/>
          <a:p>
            <a:r>
              <a:rPr lang="es-CO" dirty="0">
                <a:solidFill>
                  <a:schemeClr val="bg2">
                    <a:lumMod val="25000"/>
                  </a:schemeClr>
                </a:solidFill>
              </a:rPr>
              <a:t>IDENTIFICACIÓN DE PELIGROS</a:t>
            </a:r>
          </a:p>
        </p:txBody>
      </p:sp>
      <p:sp>
        <p:nvSpPr>
          <p:cNvPr id="7" name="Rectangle 1">
            <a:extLst>
              <a:ext uri="{FF2B5EF4-FFF2-40B4-BE49-F238E27FC236}">
                <a16:creationId xmlns:a16="http://schemas.microsoft.com/office/drawing/2014/main" id="{EE8811D8-FF63-420D-9E0D-96FDEAE9CA47}"/>
              </a:ext>
            </a:extLst>
          </p:cNvPr>
          <p:cNvSpPr>
            <a:spLocks noChangeArrowheads="1"/>
          </p:cNvSpPr>
          <p:nvPr/>
        </p:nvSpPr>
        <p:spPr bwMode="auto">
          <a:xfrm rot="10800000" flipV="1">
            <a:off x="1559858" y="4275840"/>
            <a:ext cx="883920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CO" altLang="es-CO" sz="2000" b="0" i="0" u="none" strike="noStrike" cap="none" normalizeH="0" baseline="0" dirty="0">
                <a:ln>
                  <a:noFill/>
                </a:ln>
                <a:solidFill>
                  <a:schemeClr val="bg2">
                    <a:lumMod val="25000"/>
                  </a:schemeClr>
                </a:solidFill>
                <a:effectLst/>
              </a:rPr>
              <a:t>Matriz </a:t>
            </a:r>
            <a:r>
              <a:rPr kumimoji="0" lang="es-CO" altLang="es-CO" sz="2000" b="0" i="0" u="none" strike="noStrike" cap="none" normalizeH="0" baseline="0" dirty="0" err="1">
                <a:ln>
                  <a:noFill/>
                </a:ln>
                <a:solidFill>
                  <a:schemeClr val="bg2">
                    <a:lumMod val="25000"/>
                  </a:schemeClr>
                </a:solidFill>
                <a:effectLst/>
              </a:rPr>
              <a:t>IPEVR</a:t>
            </a:r>
            <a:r>
              <a:rPr kumimoji="0" lang="es-CO" altLang="es-CO" sz="2000" b="0" i="0" u="none" strike="noStrike" cap="none" normalizeH="0" baseline="0" dirty="0">
                <a:ln>
                  <a:noFill/>
                </a:ln>
                <a:solidFill>
                  <a:schemeClr val="bg2">
                    <a:lumMod val="25000"/>
                  </a:schemeClr>
                </a:solidFill>
                <a:effectLst/>
              </a:rPr>
              <a:t> actualizada agosto 2025.</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CO" altLang="es-CO" sz="2000" b="0" i="0" u="none" strike="noStrike" cap="none" normalizeH="0" baseline="0" dirty="0">
                <a:ln>
                  <a:noFill/>
                </a:ln>
                <a:solidFill>
                  <a:schemeClr val="bg2">
                    <a:lumMod val="25000"/>
                  </a:schemeClr>
                </a:solidFill>
                <a:effectLst/>
              </a:rPr>
              <a:t>Participación activa de trabajadores.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CO" altLang="es-CO" sz="2000" b="0" i="0" u="none" strike="noStrike" cap="none" normalizeH="0" baseline="0" dirty="0">
                <a:ln>
                  <a:noFill/>
                </a:ln>
                <a:solidFill>
                  <a:schemeClr val="bg2">
                    <a:lumMod val="25000"/>
                  </a:schemeClr>
                </a:solidFill>
                <a:effectLst/>
              </a:rPr>
              <a:t>Evaluación por centros de trabajo.</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CO" altLang="es-CO" sz="2000" b="0" i="0" u="none" strike="noStrike" cap="none" normalizeH="0" baseline="0" dirty="0">
                <a:ln>
                  <a:noFill/>
                </a:ln>
                <a:solidFill>
                  <a:schemeClr val="bg2">
                    <a:lumMod val="25000"/>
                  </a:schemeClr>
                </a:solidFill>
                <a:effectLst/>
              </a:rPr>
              <a:t>Controles definidos y aplicados.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CO" altLang="es-CO" sz="2000" b="0" i="0" u="none" strike="noStrike" cap="none" normalizeH="0" baseline="0" dirty="0">
                <a:ln>
                  <a:noFill/>
                </a:ln>
                <a:solidFill>
                  <a:schemeClr val="bg2">
                    <a:lumMod val="25000"/>
                  </a:schemeClr>
                </a:solidFill>
                <a:effectLst/>
              </a:rPr>
              <a:t>No se requieren decisiones urgentes.</a:t>
            </a:r>
          </a:p>
        </p:txBody>
      </p:sp>
      <p:pic>
        <p:nvPicPr>
          <p:cNvPr id="13" name="Picture 2" descr="https://www.hospital-concordia.gov.co/wp-content/uploads/2023/01/image-1.jpg">
            <a:extLst>
              <a:ext uri="{FF2B5EF4-FFF2-40B4-BE49-F238E27FC236}">
                <a16:creationId xmlns:a16="http://schemas.microsoft.com/office/drawing/2014/main" id="{7F352BD2-8982-4C16-B5DB-80F3A8722BCB}"/>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t="28127" b="28127"/>
          <a:stretch>
            <a:fillRect/>
          </a:stretch>
        </p:blipFill>
        <p:spPr bwMode="auto">
          <a:xfrm>
            <a:off x="0" y="0"/>
            <a:ext cx="12192000" cy="3541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42934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7D351B-99F1-40A9-9CF8-7E1362271397}"/>
              </a:ext>
            </a:extLst>
          </p:cNvPr>
          <p:cNvSpPr>
            <a:spLocks noGrp="1"/>
          </p:cNvSpPr>
          <p:nvPr>
            <p:ph type="title"/>
          </p:nvPr>
        </p:nvSpPr>
        <p:spPr/>
        <p:txBody>
          <a:bodyPr/>
          <a:lstStyle/>
          <a:p>
            <a:r>
              <a:rPr lang="es-CO" dirty="0"/>
              <a:t>PARTICIPACIÓN DE LOS TRABAJADORES</a:t>
            </a:r>
          </a:p>
        </p:txBody>
      </p:sp>
      <p:sp>
        <p:nvSpPr>
          <p:cNvPr id="4" name="CuadroTexto 3">
            <a:extLst>
              <a:ext uri="{FF2B5EF4-FFF2-40B4-BE49-F238E27FC236}">
                <a16:creationId xmlns:a16="http://schemas.microsoft.com/office/drawing/2014/main" id="{790C67CD-31C6-4824-B857-75A0B89DB59F}"/>
              </a:ext>
            </a:extLst>
          </p:cNvPr>
          <p:cNvSpPr txBox="1"/>
          <p:nvPr/>
        </p:nvSpPr>
        <p:spPr>
          <a:xfrm>
            <a:off x="6056780" y="2041388"/>
            <a:ext cx="5487520" cy="3416320"/>
          </a:xfrm>
          <a:prstGeom prst="rect">
            <a:avLst/>
          </a:prstGeom>
          <a:noFill/>
        </p:spPr>
        <p:txBody>
          <a:bodyPr wrap="square">
            <a:spAutoFit/>
          </a:bodyPr>
          <a:lstStyle/>
          <a:p>
            <a:pPr marL="285750" indent="-285750">
              <a:buFont typeface="Arial" panose="020B0604020202020204" pitchFamily="34" charset="0"/>
              <a:buChar char="•"/>
            </a:pPr>
            <a:r>
              <a:rPr lang="es-MX" sz="2400" dirty="0">
                <a:solidFill>
                  <a:schemeClr val="bg2">
                    <a:lumMod val="25000"/>
                  </a:schemeClr>
                </a:solidFill>
              </a:rPr>
              <a:t>Capacitación y simulacros.</a:t>
            </a:r>
          </a:p>
          <a:p>
            <a:pPr marL="285750" indent="-285750">
              <a:buFont typeface="Arial" panose="020B0604020202020204" pitchFamily="34" charset="0"/>
              <a:buChar char="•"/>
            </a:pPr>
            <a:r>
              <a:rPr lang="es-MX" sz="2400" dirty="0">
                <a:solidFill>
                  <a:schemeClr val="bg2">
                    <a:lumMod val="25000"/>
                  </a:schemeClr>
                </a:solidFill>
              </a:rPr>
              <a:t>Participación en COPASST, COCOLAB y brigadas.</a:t>
            </a:r>
          </a:p>
          <a:p>
            <a:pPr marL="285750" indent="-285750">
              <a:buFont typeface="Arial" panose="020B0604020202020204" pitchFamily="34" charset="0"/>
              <a:buChar char="•"/>
            </a:pPr>
            <a:r>
              <a:rPr lang="es-MX" sz="2400" dirty="0">
                <a:solidFill>
                  <a:schemeClr val="bg2">
                    <a:lumMod val="25000"/>
                  </a:schemeClr>
                </a:solidFill>
              </a:rPr>
              <a:t>Reporte oportuno de accidentes y condiciones inseguras.</a:t>
            </a:r>
          </a:p>
          <a:p>
            <a:pPr marL="285750" indent="-285750">
              <a:buFont typeface="Arial" panose="020B0604020202020204" pitchFamily="34" charset="0"/>
              <a:buChar char="•"/>
            </a:pPr>
            <a:r>
              <a:rPr lang="es-MX" sz="2400" dirty="0">
                <a:solidFill>
                  <a:schemeClr val="bg2">
                    <a:lumMod val="25000"/>
                  </a:schemeClr>
                </a:solidFill>
              </a:rPr>
              <a:t>Aporte activo en actualización de la </a:t>
            </a:r>
            <a:r>
              <a:rPr lang="es-MX" sz="2400" dirty="0" err="1">
                <a:solidFill>
                  <a:schemeClr val="bg2">
                    <a:lumMod val="25000"/>
                  </a:schemeClr>
                </a:solidFill>
              </a:rPr>
              <a:t>IPEVR</a:t>
            </a:r>
            <a:r>
              <a:rPr lang="es-MX" sz="2400" dirty="0">
                <a:solidFill>
                  <a:schemeClr val="bg2">
                    <a:lumMod val="25000"/>
                  </a:schemeClr>
                </a:solidFill>
              </a:rPr>
              <a:t>.</a:t>
            </a:r>
          </a:p>
          <a:p>
            <a:pPr marL="285750" indent="-285750">
              <a:buFont typeface="Arial" panose="020B0604020202020204" pitchFamily="34" charset="0"/>
              <a:buChar char="•"/>
            </a:pPr>
            <a:r>
              <a:rPr lang="es-MX" sz="2400" dirty="0">
                <a:solidFill>
                  <a:schemeClr val="bg2">
                    <a:lumMod val="25000"/>
                  </a:schemeClr>
                </a:solidFill>
              </a:rPr>
              <a:t>Participación en la aplicación de las baterías de riesgo psicosocial.</a:t>
            </a:r>
          </a:p>
        </p:txBody>
      </p:sp>
      <p:pic>
        <p:nvPicPr>
          <p:cNvPr id="5" name="Imagen 4">
            <a:extLst>
              <a:ext uri="{FF2B5EF4-FFF2-40B4-BE49-F238E27FC236}">
                <a16:creationId xmlns:a16="http://schemas.microsoft.com/office/drawing/2014/main" id="{976680A8-B124-4266-939C-45D5599D05D7}"/>
              </a:ext>
            </a:extLst>
          </p:cNvPr>
          <p:cNvPicPr>
            <a:picLocks noChangeAspect="1"/>
          </p:cNvPicPr>
          <p:nvPr/>
        </p:nvPicPr>
        <p:blipFill>
          <a:blip r:embed="rId2"/>
          <a:stretch>
            <a:fillRect/>
          </a:stretch>
        </p:blipFill>
        <p:spPr>
          <a:xfrm>
            <a:off x="475130" y="2041388"/>
            <a:ext cx="5486400" cy="4114800"/>
          </a:xfrm>
          <a:prstGeom prst="rect">
            <a:avLst/>
          </a:prstGeom>
        </p:spPr>
      </p:pic>
    </p:spTree>
    <p:extLst>
      <p:ext uri="{BB962C8B-B14F-4D97-AF65-F5344CB8AC3E}">
        <p14:creationId xmlns:p14="http://schemas.microsoft.com/office/powerpoint/2010/main" val="118090906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460342-3B0E-4C3A-9AD5-2EE058999E53}"/>
              </a:ext>
            </a:extLst>
          </p:cNvPr>
          <p:cNvSpPr>
            <a:spLocks noGrp="1"/>
          </p:cNvSpPr>
          <p:nvPr>
            <p:ph type="title"/>
          </p:nvPr>
        </p:nvSpPr>
        <p:spPr/>
        <p:txBody>
          <a:bodyPr/>
          <a:lstStyle/>
          <a:p>
            <a:r>
              <a:rPr lang="es-CO" dirty="0"/>
              <a:t>REQUISITOS LEGALES</a:t>
            </a:r>
          </a:p>
        </p:txBody>
      </p:sp>
      <p:sp>
        <p:nvSpPr>
          <p:cNvPr id="6" name="Rectangle 1">
            <a:extLst>
              <a:ext uri="{FF2B5EF4-FFF2-40B4-BE49-F238E27FC236}">
                <a16:creationId xmlns:a16="http://schemas.microsoft.com/office/drawing/2014/main" id="{AADFF7F4-0A9A-47AE-9C17-EBDB1F8B632A}"/>
              </a:ext>
            </a:extLst>
          </p:cNvPr>
          <p:cNvSpPr>
            <a:spLocks noGrp="1" noChangeArrowheads="1"/>
          </p:cNvSpPr>
          <p:nvPr>
            <p:ph idx="1"/>
          </p:nvPr>
        </p:nvSpPr>
        <p:spPr bwMode="auto">
          <a:xfrm>
            <a:off x="5688013" y="1262842"/>
            <a:ext cx="5713412"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CO" altLang="es-CO" b="0" i="0" u="none" strike="noStrike" cap="none" normalizeH="0" baseline="0" dirty="0">
                <a:ln>
                  <a:noFill/>
                </a:ln>
                <a:solidFill>
                  <a:schemeClr val="bg2">
                    <a:lumMod val="25000"/>
                  </a:schemeClr>
                </a:solidFill>
                <a:effectLst/>
              </a:rPr>
              <a:t>Alto nivel de cumplimiento normativo.</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CO" altLang="es-CO" b="0" i="0" u="none" strike="noStrike" cap="none" normalizeH="0" baseline="0" dirty="0">
                <a:ln>
                  <a:noFill/>
                </a:ln>
                <a:solidFill>
                  <a:schemeClr val="bg2">
                    <a:lumMod val="25000"/>
                  </a:schemeClr>
                </a:solidFill>
                <a:effectLst/>
              </a:rPr>
              <a:t>Oportunidad de mejora:</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CO" altLang="es-CO" b="0" i="0" u="none" strike="noStrike" cap="none" normalizeH="0" baseline="0" dirty="0">
                <a:ln>
                  <a:noFill/>
                </a:ln>
                <a:solidFill>
                  <a:schemeClr val="bg2">
                    <a:lumMod val="25000"/>
                  </a:schemeClr>
                </a:solidFill>
                <a:effectLst/>
              </a:rPr>
              <a:t>Mayor socialización.</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CO" altLang="es-CO" b="0" i="0" u="none" strike="noStrike" cap="none" normalizeH="0" baseline="0" dirty="0">
                <a:ln>
                  <a:noFill/>
                </a:ln>
                <a:solidFill>
                  <a:schemeClr val="bg2">
                    <a:lumMod val="25000"/>
                  </a:schemeClr>
                </a:solidFill>
                <a:effectLst/>
              </a:rPr>
              <a:t>Apropiación por áreas y líderes.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s-CO" altLang="es-CO"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758393015"/>
      </p:ext>
    </p:extLst>
  </p:cSld>
  <p:clrMapOvr>
    <a:masterClrMapping/>
  </p:clrMapOvr>
  <p:timing>
    <p:tnLst>
      <p:par>
        <p:cTn id="1" dur="indefinite" restart="never" nodeType="tmRoot"/>
      </p:par>
    </p:tnLst>
  </p:timing>
</p:sld>
</file>

<file path=ppt/theme/theme1.xml><?xml version="1.0" encoding="utf-8"?>
<a:theme xmlns:a="http://schemas.openxmlformats.org/drawingml/2006/main" name="Recorte">
  <a:themeElements>
    <a:clrScheme name="Personalizados 6">
      <a:dk1>
        <a:srgbClr val="000000"/>
      </a:dk1>
      <a:lt1>
        <a:srgbClr val="FFFFFF"/>
      </a:lt1>
      <a:dk2>
        <a:srgbClr val="43904F"/>
      </a:dk2>
      <a:lt2>
        <a:srgbClr val="F2FFF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Recorte">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ecort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Personalizados 1">
    <a:dk1>
      <a:srgbClr val="000000"/>
    </a:dk1>
    <a:lt1>
      <a:srgbClr val="FFFFFF"/>
    </a:lt1>
    <a:dk2>
      <a:srgbClr val="455F51"/>
    </a:dk2>
    <a:lt2>
      <a:srgbClr val="E3DED1"/>
    </a:lt2>
    <a:accent1>
      <a:srgbClr val="549E39"/>
    </a:accent1>
    <a:accent2>
      <a:srgbClr val="8AB833"/>
    </a:accent2>
    <a:accent3>
      <a:srgbClr val="6DCF68"/>
    </a:accent3>
    <a:accent4>
      <a:srgbClr val="029676"/>
    </a:accent4>
    <a:accent5>
      <a:srgbClr val="4AB5C4"/>
    </a:accent5>
    <a:accent6>
      <a:srgbClr val="0989B1"/>
    </a:accent6>
    <a:hlink>
      <a:srgbClr val="6B9F25"/>
    </a:hlink>
    <a:folHlink>
      <a:srgbClr val="BA6906"/>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Override>
</file>

<file path=docProps/app.xml><?xml version="1.0" encoding="utf-8"?>
<Properties xmlns="http://schemas.openxmlformats.org/officeDocument/2006/extended-properties" xmlns:vt="http://schemas.openxmlformats.org/officeDocument/2006/docPropsVTypes">
  <Template>{2FE81563-0D5C-8D46-B81D-454991E3C508}tf10001072_mac</Template>
  <TotalTime>7527</TotalTime>
  <Words>7933</Words>
  <Application>Microsoft Office PowerPoint</Application>
  <PresentationFormat>Panorámica</PresentationFormat>
  <Paragraphs>2430</Paragraphs>
  <Slides>152</Slides>
  <Notes>2</Notes>
  <HiddenSlides>1</HiddenSlides>
  <MMClips>0</MMClips>
  <ScaleCrop>false</ScaleCrop>
  <HeadingPairs>
    <vt:vector size="8" baseType="variant">
      <vt:variant>
        <vt:lpstr>Fuentes usadas</vt:lpstr>
      </vt:variant>
      <vt:variant>
        <vt:i4>15</vt:i4>
      </vt:variant>
      <vt:variant>
        <vt:lpstr>Tema</vt:lpstr>
      </vt:variant>
      <vt:variant>
        <vt:i4>1</vt:i4>
      </vt:variant>
      <vt:variant>
        <vt:lpstr>Servidores OLE incrustados</vt:lpstr>
      </vt:variant>
      <vt:variant>
        <vt:i4>1</vt:i4>
      </vt:variant>
      <vt:variant>
        <vt:lpstr>Títulos de diapositiva</vt:lpstr>
      </vt:variant>
      <vt:variant>
        <vt:i4>152</vt:i4>
      </vt:variant>
    </vt:vector>
  </HeadingPairs>
  <TitlesOfParts>
    <vt:vector size="169" baseType="lpstr">
      <vt:lpstr>Aptos Narrow</vt:lpstr>
      <vt:lpstr>Arial</vt:lpstr>
      <vt:lpstr>Arial Black</vt:lpstr>
      <vt:lpstr>Arial Narrow</vt:lpstr>
      <vt:lpstr>Arial Rounded MT Bold</vt:lpstr>
      <vt:lpstr>Calibri</vt:lpstr>
      <vt:lpstr>Franklin Gothic Book</vt:lpstr>
      <vt:lpstr>Franklin Gothic Book (Cuerpo)</vt:lpstr>
      <vt:lpstr>Franklin Gothic Demi Cond</vt:lpstr>
      <vt:lpstr>Franklin Gothic Medium</vt:lpstr>
      <vt:lpstr>MS Mincho</vt:lpstr>
      <vt:lpstr>Symbol</vt:lpstr>
      <vt:lpstr>Times New Roman</vt:lpstr>
      <vt:lpstr>Trebuchet MS</vt:lpstr>
      <vt:lpstr>Wingdings</vt:lpstr>
      <vt:lpstr>Recorte</vt:lpstr>
      <vt:lpstr>Hoja de cálculo de Microsoft Excel</vt:lpstr>
      <vt:lpstr>AUDIENCIA PÚBLICA DE RENDICIÓN DE CUENTAS</vt:lpstr>
      <vt:lpstr>INFORME DE GESTIÓN ESE HOSPITAL SAN JUAN DE DIOS  DE CONCORDIA -  ANTIOQUIA. Año 2025</vt:lpstr>
      <vt:lpstr>Presentación de PowerPoint</vt:lpstr>
      <vt:lpstr>RESEÑA HISTORICA:</vt:lpstr>
      <vt:lpstr>MISIÓN:</vt:lpstr>
      <vt:lpstr>VISIÓN:</vt:lpstr>
      <vt:lpstr>VALORES Y PRINCIPIOS INSTITUCIONALES:</vt:lpstr>
      <vt:lpstr>OBJETIVOS CORPORATIVOS O ESTRATÉGICOS: </vt:lpstr>
      <vt:lpstr>Presentación de PowerPoint</vt:lpstr>
      <vt:lpstr>INFORME DE GESTIÓN ESE HOSPITAL SAN JUAN DE DIOS  DE CONCORDIA -  ANTIOQUIA. </vt:lpstr>
      <vt:lpstr>Procesos Misionales  Informe área asistenciaL.  Producción de servicios</vt:lpstr>
      <vt:lpstr>LOS SERVICIOS MAS PRESTADOS DEL AÑO 2.025.</vt:lpstr>
      <vt:lpstr>TOTAL DE CONSULTAS POR SERVICIOS PRESTADOS AL AÑO 2.025. </vt:lpstr>
      <vt:lpstr>COMPARATIVO DE LOS 4 ÚLTIMOS AÑOS EN ACTIVIDADES REALIZADAS </vt:lpstr>
      <vt:lpstr>COMPARATIVO DE LOS 4 ÚLTIMOS AÑOS EN ACTIVIDADES REALIZADAS </vt:lpstr>
      <vt:lpstr>COMPARATIVO  DE LOS 4 ÚLTIMOS AÑOS EN ACTIVIDADES REALIZADAS </vt:lpstr>
      <vt:lpstr>COMPARATIVO DE LOS 4 ÚLTIMOS AÑOS EN ACTIVIDADES REALIZADAS </vt:lpstr>
      <vt:lpstr>COMPARATIVO  DE LOS 4 ÚLTIMOS AÑOS EN ACTIVIDADES REALIZADAS </vt:lpstr>
      <vt:lpstr>OTROS SERVICIOS DE HABILITACION   </vt:lpstr>
      <vt:lpstr>Procesos de apoyo  Informe DE TALENTO HUMANO . </vt:lpstr>
      <vt:lpstr>CUADRO CONSOLIDADO POR NIVEL Y VINCULACIÓN AÑO 2025:</vt:lpstr>
      <vt:lpstr>TALENTO HUMANO POR ÁREA DE SERVICIO AÑO 2025:</vt:lpstr>
      <vt:lpstr>NÚMERO DE CARGOS POR NIVEL AÑO 2025:</vt:lpstr>
      <vt:lpstr>Procesos de apoyo  Informe DE GESTIÓN FINANCIERA. </vt:lpstr>
      <vt:lpstr>Presentación de PowerPoint</vt:lpstr>
      <vt:lpstr>Presentación de PowerPoint</vt:lpstr>
      <vt:lpstr>Facturación Comparativo año 2.024 vs 2.025.</vt:lpstr>
      <vt:lpstr>RECAUDO TODAS LAS ENTIDADES A 31 DE DICIEMBRE DE 2025 </vt:lpstr>
      <vt:lpstr>Presentación de PowerPoint</vt:lpstr>
      <vt:lpstr>Presentación de PowerPoint</vt:lpstr>
      <vt:lpstr>PRINCIPALES ENTIDADES - CARTERA POR EDADES</vt:lpstr>
      <vt:lpstr>CARTERA POR EDADES</vt:lpstr>
      <vt:lpstr>CUENTAS POR PAGAR COMPARATIVO AÑOS 2024 vs 2025.</vt:lpstr>
      <vt:lpstr>Presentación de PowerPoint</vt:lpstr>
      <vt:lpstr>ESTADO DE SITUACION FINANCIERA – BALANCE 2025 vs 2024.</vt:lpstr>
      <vt:lpstr>Presentación de PowerPoint</vt:lpstr>
      <vt:lpstr>Presentación de PowerPoint</vt:lpstr>
      <vt:lpstr>Procesos ESTRATÉGICOS.  Informe DE PLANEACIÓN ESTRATÉGICA.</vt:lpstr>
      <vt:lpstr>Presentación de PowerPoint</vt:lpstr>
      <vt:lpstr>Cumplimiento Plan Operativo Anual – POA:</vt:lpstr>
      <vt:lpstr>% Cumplimiento por Líneas Estratégicas: </vt:lpstr>
      <vt:lpstr>EVALUACIÓN DE LOS PLANES ESTRATÉGICOS. </vt:lpstr>
      <vt:lpstr>RESULTADO DE REUNIONES DE COMITÉS 2.025</vt:lpstr>
      <vt:lpstr>Procesos ESTRATÉGICOS.  Informe DEL SISTEMA DE INFORMACIÓN.</vt:lpstr>
      <vt:lpstr>Aspectos generales del sistema de información</vt:lpstr>
      <vt:lpstr>A través de esta oficina usted puede recibir apoyo en los siguientes procesos:</vt:lpstr>
      <vt:lpstr>Canales de comunicación de la Oficina:</vt:lpstr>
      <vt:lpstr>Canales de comunicación PARA ASIGNACION DE CITAS:</vt:lpstr>
      <vt:lpstr>Estadísticas de citas inasistentes</vt:lpstr>
      <vt:lpstr>RESULTADO DE LAS PQRSDF RECIBIDAS POR SERVICIOS AL AÑO 2.025:</vt:lpstr>
      <vt:lpstr>COMPARATIVO AL 1o SEMESTRE DE 2.025 VS 2o SEMESTRE 2.025 .</vt:lpstr>
      <vt:lpstr>COMPARACIÓN DE LAS PQRSF DE LOS CUATRO ÚLTIMOS AÑOS.</vt:lpstr>
      <vt:lpstr>MOTIVOS MAS FRECUENTES PARA LAS PQRS:</vt:lpstr>
      <vt:lpstr>MOTIVOS MAS FRECUENTES PARA LAS PQRS:</vt:lpstr>
      <vt:lpstr>RESULTADO DE LAS ENCUESTAS DE SATISFACCIÓN 2º SEMESTRE DEL AÑO 2.025.</vt:lpstr>
      <vt:lpstr>TOTAL ENCUESTAS POR SERVICIOS 2 semestre AÑO 2.025:</vt:lpstr>
      <vt:lpstr>TOTAL ENCUESTAS POR SERVICIOS 2 semestre AÑO 2.025:</vt:lpstr>
      <vt:lpstr>RENDICIÓN DE CUENTAS SST  2025 </vt:lpstr>
      <vt:lpstr>Presentación de PowerPoint</vt:lpstr>
      <vt:lpstr>¿Cómo cumplieron los trabajadores con sus responsabilidades en SST?</vt:lpstr>
      <vt:lpstr>¿Cómo cumplieron los trabajadores con sus responsabilidades en SST?</vt:lpstr>
      <vt:lpstr>¿Cómo cumplieron los trabajadores con sus responsabilidades en SST?</vt:lpstr>
      <vt:lpstr>COPASST</vt:lpstr>
      <vt:lpstr>Rendición de cuentas COPASST</vt:lpstr>
      <vt:lpstr>Presentación de PowerPoint</vt:lpstr>
      <vt:lpstr>Presentación de PowerPoint</vt:lpstr>
      <vt:lpstr>COCOLAB</vt:lpstr>
      <vt:lpstr>Rendición de cuentas - Comité de convivencia laboral COCOLAB</vt:lpstr>
      <vt:lpstr>Rendición de cuentas COCOLAB</vt:lpstr>
      <vt:lpstr>Rendición de cuentas COCOLAB</vt:lpstr>
      <vt:lpstr>BRIGADA EMERGENCIAS</vt:lpstr>
      <vt:lpstr>Rendición de cuentas Brigada de Emergencias</vt:lpstr>
      <vt:lpstr>Rendición de cuentas Brigada de Emergencias</vt:lpstr>
      <vt:lpstr>ALTA DIRECCIÓN</vt:lpstr>
      <vt:lpstr>Rendición de cuentas Alta Dirección</vt:lpstr>
      <vt:lpstr>Rendición de cuentas Alta Dirección</vt:lpstr>
      <vt:lpstr>Rendición de cuentas Alta Dirección</vt:lpstr>
      <vt:lpstr>RESPONSABLE SG-SST</vt:lpstr>
      <vt:lpstr>Rendición de cuentas Responsable SG-SST</vt:lpstr>
      <vt:lpstr>Rendición de cuentas Responsable SG-SST</vt:lpstr>
      <vt:lpstr>Rendición de cuentas Responsable SG-SST</vt:lpstr>
      <vt:lpstr>Rendición de cuentas Responsable SG-SST</vt:lpstr>
      <vt:lpstr>Presentación de PowerPoint</vt:lpstr>
      <vt:lpstr>Revisión por la Alta Dirección 2025  Sistema de Gestión de la Seguridad y Salud en el Trabajo </vt:lpstr>
      <vt:lpstr>Presentación de PowerPoint</vt:lpstr>
      <vt:lpstr>ESTRATEGIAS IMPLEMENTADAS</vt:lpstr>
      <vt:lpstr>CUMPLIMIENTO PLAN DE TRABAJO</vt:lpstr>
      <vt:lpstr>PLAN DE CAPACITACIÓN</vt:lpstr>
      <vt:lpstr>ASIGNACIÓN DE RECURSOS</vt:lpstr>
      <vt:lpstr>CAMBIO EN EL SG-SST</vt:lpstr>
      <vt:lpstr>REVISIÓN AÑO ANTERIOR</vt:lpstr>
      <vt:lpstr>INDICADORES DE GESTIÓN</vt:lpstr>
      <vt:lpstr>INDICADORES MÍNIMOS SST</vt:lpstr>
      <vt:lpstr>AUDITORÍA SG-SST</vt:lpstr>
      <vt:lpstr>POLÍTICAS</vt:lpstr>
      <vt:lpstr>OBJETIVOS Y METAS</vt:lpstr>
      <vt:lpstr>IDENTIFICACIÓN DE PELIGROS</vt:lpstr>
      <vt:lpstr>PARTICIPACIÓN DE LOS TRABAJADORES</vt:lpstr>
      <vt:lpstr>REQUISITOS LEGALES</vt:lpstr>
      <vt:lpstr>RENDICIÓN DE CUENTAS</vt:lpstr>
      <vt:lpstr>ACCIDENTALIDAD</vt:lpstr>
      <vt:lpstr>AUSENTISMO POR CAUSA MÉDICA</vt:lpstr>
      <vt:lpstr>AUSENTISMO POR CAUSA MÉDICA</vt:lpstr>
      <vt:lpstr>AUSENTISMO POR CAUSA MÉDICA</vt:lpstr>
      <vt:lpstr>ESTÁNDARES MÍNIMOS</vt:lpstr>
      <vt:lpstr>VISITA MINISTERIO DE TRABAJO</vt:lpstr>
      <vt:lpstr>PLAN DE ACCIÓN</vt:lpstr>
      <vt:lpstr>Procesos ESTRATÉGICOS.  Informe DE GESTIÓN DE LA CALIDAD.</vt:lpstr>
      <vt:lpstr>SISTEMA UNICO DE HABILITACIÓN</vt:lpstr>
      <vt:lpstr>Los servicios se mantienen habilitados ante la dirección Seccional de Salud, según la resolución 3100 de 2019: </vt:lpstr>
      <vt:lpstr>ACTIVIDADES REALIZADAS</vt:lpstr>
      <vt:lpstr>PROGRAMA DE AUDITORIA PARA EL MEJORAMIENTO DE LA CALIDAD - PAMEC</vt:lpstr>
      <vt:lpstr>ACTIVIDADES PREVIAS AÑO 2025</vt:lpstr>
      <vt:lpstr>ACTIVIDADES PREVIAS</vt:lpstr>
      <vt:lpstr>AUTOEVALUACION</vt:lpstr>
      <vt:lpstr>SELECCIÓN DE PROCESOS</vt:lpstr>
      <vt:lpstr>ESTANDARES PRIORIZADOS</vt:lpstr>
      <vt:lpstr>ESTANDARES PRIORIZADOS</vt:lpstr>
      <vt:lpstr>ESTANDARES PRIORIZADOS</vt:lpstr>
      <vt:lpstr>DEFINCION DE CALIDAD ESPERADA</vt:lpstr>
      <vt:lpstr>MEDICIÓN INICIAL DEL DESEMPEÑO  </vt:lpstr>
      <vt:lpstr>APRENDIZAJE ORGANIZACIONAL</vt:lpstr>
      <vt:lpstr>COMITÉS DE CALIDAD</vt:lpstr>
      <vt:lpstr>Campaña SEMANA DE LA HUMANIZACION (EQUIPO PAMEC)</vt:lpstr>
      <vt:lpstr>Presentación de PowerPoint</vt:lpstr>
      <vt:lpstr>Presentación de PowerPoint</vt:lpstr>
      <vt:lpstr>Presentación de PowerPoint</vt:lpstr>
      <vt:lpstr>Presentación de PowerPoint</vt:lpstr>
      <vt:lpstr>Procesos de EVALUACIÓN  Informe DE CONTROL INTERNO. </vt:lpstr>
      <vt:lpstr>Objetivo General:</vt:lpstr>
      <vt:lpstr>METODOLOGÍA:</vt:lpstr>
      <vt:lpstr>Plan Anual de Auditorías Internas 2.025.</vt:lpstr>
      <vt:lpstr>            ACCIONES DE LA OFICINA DE CONTROL INTERNO 2025  1. Elaboración mapa de riesgos – seguimiento 2. Plan de acción 3. Plan anual de auditorias 4. Planes de mejoramiento y seguimiento 5. Estructuración, revisión, socialización y seguimiento de los planes estratégicos decreto  612 de 2018.  6. Informe del sistema de control interno contable 7. Informe de software legal y derechos de autor 8. Informe ITA 9. Rendición FURAG 10. Participación en los diferentes comités, donde se fue invitado, con la finalidad de asesorar y apoyar las decisiones que se tomen en conjunto.</vt:lpstr>
      <vt:lpstr>QUE ES EL MIPG: Modelo Integrado de Planeación y Gestión - MIPG  </vt:lpstr>
      <vt:lpstr>OBJETIVOS ESPECÍFICOS DEL MIPG: </vt:lpstr>
      <vt:lpstr>DIMENSIONES OPERATIVAS DEL MIPG: </vt:lpstr>
      <vt:lpstr>QUE ES EL FURAG: Formulario único de reporte de avances de la gestión.  </vt:lpstr>
      <vt:lpstr>Presentación de PowerPoint</vt:lpstr>
      <vt:lpstr>Resultados del FURAG II (Índice de Desempeño Institucional) vigencia 2,024 </vt:lpstr>
      <vt:lpstr>Presentación de PowerPoint</vt:lpstr>
      <vt:lpstr>Resultado por cada Política</vt:lpstr>
      <vt:lpstr>Resultado del Índice de Control interno 2.024</vt:lpstr>
      <vt:lpstr>Presentación de PowerPoint</vt:lpstr>
      <vt:lpstr>Presentación de PowerPoint</vt:lpstr>
      <vt:lpstr>Procesos ESTRATÉGICOS.  Informe DE GESTIÓN JURÍDICA.</vt:lpstr>
      <vt:lpstr>Gestión Jurídica:</vt:lpstr>
      <vt:lpstr>Gestión Jurídica:</vt:lpstr>
      <vt:lpstr>Gestión Jurídica:</vt:lpstr>
      <vt:lpstr>Gestión Jurídica:</vt:lpstr>
      <vt:lpstr>Gestión Jurídica:</vt:lpstr>
      <vt:lpstr>Gestión Jurídica:</vt:lpstr>
      <vt:lpstr>Gestión Jurídica: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CONTROL INTERNO</cp:lastModifiedBy>
  <cp:revision>298</cp:revision>
  <dcterms:created xsi:type="dcterms:W3CDTF">2022-01-31T17:26:13Z</dcterms:created>
  <dcterms:modified xsi:type="dcterms:W3CDTF">2026-04-07T20:10:19Z</dcterms:modified>
</cp:coreProperties>
</file>