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9" r:id="rId1"/>
  </p:sldMasterIdLst>
  <p:notesMasterIdLst>
    <p:notesMasterId r:id="rId104"/>
  </p:notesMasterIdLst>
  <p:sldIdLst>
    <p:sldId id="258" r:id="rId2"/>
    <p:sldId id="256" r:id="rId3"/>
    <p:sldId id="257" r:id="rId4"/>
    <p:sldId id="262" r:id="rId5"/>
    <p:sldId id="260" r:id="rId6"/>
    <p:sldId id="261" r:id="rId7"/>
    <p:sldId id="263" r:id="rId8"/>
    <p:sldId id="640" r:id="rId9"/>
    <p:sldId id="641" r:id="rId10"/>
    <p:sldId id="643" r:id="rId11"/>
    <p:sldId id="644" r:id="rId12"/>
    <p:sldId id="645" r:id="rId13"/>
    <p:sldId id="646" r:id="rId14"/>
    <p:sldId id="651" r:id="rId15"/>
    <p:sldId id="648" r:id="rId16"/>
    <p:sldId id="547" r:id="rId17"/>
    <p:sldId id="548" r:id="rId18"/>
    <p:sldId id="562" r:id="rId19"/>
    <p:sldId id="563" r:id="rId20"/>
    <p:sldId id="564" r:id="rId21"/>
    <p:sldId id="565" r:id="rId22"/>
    <p:sldId id="572" r:id="rId23"/>
    <p:sldId id="566" r:id="rId24"/>
    <p:sldId id="649" r:id="rId25"/>
    <p:sldId id="568" r:id="rId26"/>
    <p:sldId id="570" r:id="rId27"/>
    <p:sldId id="571" r:id="rId28"/>
    <p:sldId id="578" r:id="rId29"/>
    <p:sldId id="577" r:id="rId30"/>
    <p:sldId id="653" r:id="rId31"/>
    <p:sldId id="627" r:id="rId32"/>
    <p:sldId id="635" r:id="rId33"/>
    <p:sldId id="636" r:id="rId34"/>
    <p:sldId id="637" r:id="rId35"/>
    <p:sldId id="326" r:id="rId36"/>
    <p:sldId id="285" r:id="rId37"/>
    <p:sldId id="286" r:id="rId38"/>
    <p:sldId id="259" r:id="rId39"/>
    <p:sldId id="479" r:id="rId40"/>
    <p:sldId id="287" r:id="rId41"/>
    <p:sldId id="288" r:id="rId42"/>
    <p:sldId id="289" r:id="rId43"/>
    <p:sldId id="290" r:id="rId44"/>
    <p:sldId id="291" r:id="rId45"/>
    <p:sldId id="292" r:id="rId46"/>
    <p:sldId id="293" r:id="rId47"/>
    <p:sldId id="294" r:id="rId48"/>
    <p:sldId id="295" r:id="rId49"/>
    <p:sldId id="477" r:id="rId50"/>
    <p:sldId id="579" r:id="rId51"/>
    <p:sldId id="580" r:id="rId52"/>
    <p:sldId id="581" r:id="rId53"/>
    <p:sldId id="582" r:id="rId54"/>
    <p:sldId id="583" r:id="rId55"/>
    <p:sldId id="584" r:id="rId56"/>
    <p:sldId id="585" r:id="rId57"/>
    <p:sldId id="587" r:id="rId58"/>
    <p:sldId id="590" r:id="rId59"/>
    <p:sldId id="481" r:id="rId60"/>
    <p:sldId id="482" r:id="rId61"/>
    <p:sldId id="483" r:id="rId62"/>
    <p:sldId id="484" r:id="rId63"/>
    <p:sldId id="485" r:id="rId64"/>
    <p:sldId id="486" r:id="rId65"/>
    <p:sldId id="487" r:id="rId66"/>
    <p:sldId id="488" r:id="rId67"/>
    <p:sldId id="489" r:id="rId68"/>
    <p:sldId id="494" r:id="rId69"/>
    <p:sldId id="495" r:id="rId70"/>
    <p:sldId id="496" r:id="rId71"/>
    <p:sldId id="508" r:id="rId72"/>
    <p:sldId id="513" r:id="rId73"/>
    <p:sldId id="514" r:id="rId74"/>
    <p:sldId id="594" r:id="rId75"/>
    <p:sldId id="595" r:id="rId76"/>
    <p:sldId id="596" r:id="rId77"/>
    <p:sldId id="597" r:id="rId78"/>
    <p:sldId id="598" r:id="rId79"/>
    <p:sldId id="599" r:id="rId80"/>
    <p:sldId id="600" r:id="rId81"/>
    <p:sldId id="601" r:id="rId82"/>
    <p:sldId id="602" r:id="rId83"/>
    <p:sldId id="605" r:id="rId84"/>
    <p:sldId id="606" r:id="rId85"/>
    <p:sldId id="607" r:id="rId86"/>
    <p:sldId id="610" r:id="rId87"/>
    <p:sldId id="612" r:id="rId88"/>
    <p:sldId id="613" r:id="rId89"/>
    <p:sldId id="622" r:id="rId90"/>
    <p:sldId id="623" r:id="rId91"/>
    <p:sldId id="624" r:id="rId92"/>
    <p:sldId id="625" r:id="rId93"/>
    <p:sldId id="626" r:id="rId94"/>
    <p:sldId id="614" r:id="rId95"/>
    <p:sldId id="615" r:id="rId96"/>
    <p:sldId id="616" r:id="rId97"/>
    <p:sldId id="617" r:id="rId98"/>
    <p:sldId id="618" r:id="rId99"/>
    <p:sldId id="619" r:id="rId100"/>
    <p:sldId id="620" r:id="rId101"/>
    <p:sldId id="621" r:id="rId102"/>
    <p:sldId id="652" r:id="rId10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DD322EDE-7517-4942-8EDF-22731BB505A9}">
          <p14:sldIdLst>
            <p14:sldId id="258"/>
            <p14:sldId id="256"/>
            <p14:sldId id="257"/>
            <p14:sldId id="262"/>
            <p14:sldId id="260"/>
            <p14:sldId id="261"/>
            <p14:sldId id="263"/>
            <p14:sldId id="640"/>
            <p14:sldId id="641"/>
            <p14:sldId id="643"/>
            <p14:sldId id="644"/>
            <p14:sldId id="645"/>
            <p14:sldId id="646"/>
            <p14:sldId id="651"/>
            <p14:sldId id="648"/>
            <p14:sldId id="547"/>
            <p14:sldId id="548"/>
            <p14:sldId id="562"/>
            <p14:sldId id="563"/>
            <p14:sldId id="564"/>
            <p14:sldId id="565"/>
            <p14:sldId id="572"/>
            <p14:sldId id="566"/>
            <p14:sldId id="649"/>
            <p14:sldId id="568"/>
            <p14:sldId id="570"/>
            <p14:sldId id="571"/>
            <p14:sldId id="578"/>
            <p14:sldId id="577"/>
            <p14:sldId id="653"/>
            <p14:sldId id="627"/>
            <p14:sldId id="635"/>
            <p14:sldId id="636"/>
            <p14:sldId id="637"/>
            <p14:sldId id="326"/>
            <p14:sldId id="285"/>
            <p14:sldId id="286"/>
            <p14:sldId id="259"/>
            <p14:sldId id="479"/>
            <p14:sldId id="287"/>
            <p14:sldId id="288"/>
            <p14:sldId id="289"/>
            <p14:sldId id="290"/>
            <p14:sldId id="291"/>
            <p14:sldId id="292"/>
            <p14:sldId id="293"/>
            <p14:sldId id="294"/>
            <p14:sldId id="295"/>
            <p14:sldId id="477"/>
            <p14:sldId id="579"/>
            <p14:sldId id="580"/>
            <p14:sldId id="581"/>
            <p14:sldId id="582"/>
            <p14:sldId id="583"/>
            <p14:sldId id="584"/>
            <p14:sldId id="585"/>
            <p14:sldId id="587"/>
            <p14:sldId id="590"/>
            <p14:sldId id="481"/>
            <p14:sldId id="482"/>
            <p14:sldId id="483"/>
            <p14:sldId id="484"/>
            <p14:sldId id="485"/>
            <p14:sldId id="486"/>
            <p14:sldId id="487"/>
            <p14:sldId id="488"/>
            <p14:sldId id="489"/>
            <p14:sldId id="494"/>
            <p14:sldId id="495"/>
            <p14:sldId id="496"/>
            <p14:sldId id="508"/>
            <p14:sldId id="513"/>
            <p14:sldId id="514"/>
            <p14:sldId id="594"/>
            <p14:sldId id="595"/>
            <p14:sldId id="596"/>
            <p14:sldId id="597"/>
            <p14:sldId id="598"/>
            <p14:sldId id="599"/>
            <p14:sldId id="600"/>
            <p14:sldId id="601"/>
            <p14:sldId id="602"/>
            <p14:sldId id="605"/>
            <p14:sldId id="606"/>
            <p14:sldId id="607"/>
            <p14:sldId id="610"/>
            <p14:sldId id="612"/>
            <p14:sldId id="613"/>
            <p14:sldId id="622"/>
            <p14:sldId id="623"/>
            <p14:sldId id="624"/>
            <p14:sldId id="625"/>
            <p14:sldId id="626"/>
            <p14:sldId id="614"/>
            <p14:sldId id="615"/>
            <p14:sldId id="616"/>
            <p14:sldId id="617"/>
            <p14:sldId id="618"/>
            <p14:sldId id="619"/>
            <p14:sldId id="620"/>
            <p14:sldId id="621"/>
            <p14:sldId id="65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3447" autoAdjust="0"/>
  </p:normalViewPr>
  <p:slideViewPr>
    <p:cSldViewPr snapToGrid="0" snapToObjects="1">
      <p:cViewPr varScale="1">
        <p:scale>
          <a:sx n="103" d="100"/>
          <a:sy n="103" d="100"/>
        </p:scale>
        <p:origin x="888"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oleObject" Target="file:///E:\DOCUMENTOS%20HS%202026\RENDICION%20PUBLICA%20DE%20CUENTAS%202025\graficos%20producci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servidor\PUBLICA\CALIDAD\2026\consolidado%20plan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servidor\PUBLICA\CALIDAD\2026\consolidado%20plane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oleObject" Target="file:///E:\DOCUMENTOS%20HS%202026\INFORME%20SIAU%202025\INFORMES%20SIAU%202%20SEMESTRE\CALCUL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Hoja1!$B$7</c:f>
              <c:strCache>
                <c:ptCount val="1"/>
                <c:pt idx="0">
                  <c:v>Año 2022</c:v>
                </c:pt>
              </c:strCache>
            </c:strRef>
          </c:tx>
          <c:spPr>
            <a:solidFill>
              <a:schemeClr val="accent1"/>
            </a:solidFill>
            <a:ln>
              <a:noFill/>
            </a:ln>
            <a:effectLst/>
          </c:spPr>
          <c:invertIfNegative val="0"/>
          <c:cat>
            <c:strRef>
              <c:f>Hoja1!$A$8:$A$13</c:f>
              <c:strCache>
                <c:ptCount val="6"/>
                <c:pt idx="0">
                  <c:v>CONSULTA MEDICA GENERAL</c:v>
                </c:pt>
                <c:pt idx="1">
                  <c:v>CONSULTA DE PRIMERA VEZ</c:v>
                </c:pt>
                <c:pt idx="2">
                  <c:v>TRANSCRIPCION DE FORMULAS</c:v>
                </c:pt>
                <c:pt idx="3">
                  <c:v>REVISION DE EXAMENES</c:v>
                </c:pt>
                <c:pt idx="4">
                  <c:v>CONSULTA ODONTIOLOGICA URGENTE</c:v>
                </c:pt>
                <c:pt idx="5">
                  <c:v>SESIONES ODONTOLOGICAS</c:v>
                </c:pt>
              </c:strCache>
            </c:strRef>
          </c:cat>
          <c:val>
            <c:numRef>
              <c:f>Hoja1!$B$8:$B$13</c:f>
              <c:numCache>
                <c:formatCode>_(* #,##0_);_(* \(#,##0\);_(* "-"_);_(@_)</c:formatCode>
                <c:ptCount val="6"/>
                <c:pt idx="0">
                  <c:v>12764</c:v>
                </c:pt>
                <c:pt idx="1">
                  <c:v>8498</c:v>
                </c:pt>
                <c:pt idx="2">
                  <c:v>552</c:v>
                </c:pt>
                <c:pt idx="3">
                  <c:v>1576</c:v>
                </c:pt>
                <c:pt idx="4">
                  <c:v>79</c:v>
                </c:pt>
                <c:pt idx="5">
                  <c:v>1917</c:v>
                </c:pt>
              </c:numCache>
            </c:numRef>
          </c:val>
          <c:extLst>
            <c:ext xmlns:c16="http://schemas.microsoft.com/office/drawing/2014/chart" uri="{C3380CC4-5D6E-409C-BE32-E72D297353CC}">
              <c16:uniqueId val="{00000000-5C57-4F93-8261-C40B5E020EFE}"/>
            </c:ext>
          </c:extLst>
        </c:ser>
        <c:ser>
          <c:idx val="1"/>
          <c:order val="1"/>
          <c:tx>
            <c:strRef>
              <c:f>Hoja1!$C$7</c:f>
              <c:strCache>
                <c:ptCount val="1"/>
                <c:pt idx="0">
                  <c:v>Año 2023</c:v>
                </c:pt>
              </c:strCache>
            </c:strRef>
          </c:tx>
          <c:spPr>
            <a:solidFill>
              <a:schemeClr val="accent2"/>
            </a:solidFill>
            <a:ln>
              <a:noFill/>
            </a:ln>
            <a:effectLst/>
          </c:spPr>
          <c:invertIfNegative val="0"/>
          <c:cat>
            <c:strRef>
              <c:f>Hoja1!$A$8:$A$13</c:f>
              <c:strCache>
                <c:ptCount val="6"/>
                <c:pt idx="0">
                  <c:v>CONSULTA MEDICA GENERAL</c:v>
                </c:pt>
                <c:pt idx="1">
                  <c:v>CONSULTA DE PRIMERA VEZ</c:v>
                </c:pt>
                <c:pt idx="2">
                  <c:v>TRANSCRIPCION DE FORMULAS</c:v>
                </c:pt>
                <c:pt idx="3">
                  <c:v>REVISION DE EXAMENES</c:v>
                </c:pt>
                <c:pt idx="4">
                  <c:v>CONSULTA ODONTIOLOGICA URGENTE</c:v>
                </c:pt>
                <c:pt idx="5">
                  <c:v>SESIONES ODONTOLOGICAS</c:v>
                </c:pt>
              </c:strCache>
            </c:strRef>
          </c:cat>
          <c:val>
            <c:numRef>
              <c:f>Hoja1!$C$8:$C$13</c:f>
              <c:numCache>
                <c:formatCode>_(* #,##0_);_(* \(#,##0\);_(* "-"_);_(@_)</c:formatCode>
                <c:ptCount val="6"/>
                <c:pt idx="0">
                  <c:v>13068</c:v>
                </c:pt>
                <c:pt idx="1">
                  <c:v>9181</c:v>
                </c:pt>
                <c:pt idx="2">
                  <c:v>205</c:v>
                </c:pt>
                <c:pt idx="3">
                  <c:v>2117</c:v>
                </c:pt>
                <c:pt idx="4">
                  <c:v>75</c:v>
                </c:pt>
                <c:pt idx="5">
                  <c:v>2029</c:v>
                </c:pt>
              </c:numCache>
            </c:numRef>
          </c:val>
          <c:extLst>
            <c:ext xmlns:c16="http://schemas.microsoft.com/office/drawing/2014/chart" uri="{C3380CC4-5D6E-409C-BE32-E72D297353CC}">
              <c16:uniqueId val="{00000001-5C57-4F93-8261-C40B5E020EFE}"/>
            </c:ext>
          </c:extLst>
        </c:ser>
        <c:ser>
          <c:idx val="2"/>
          <c:order val="2"/>
          <c:tx>
            <c:strRef>
              <c:f>Hoja1!$D$7</c:f>
              <c:strCache>
                <c:ptCount val="1"/>
                <c:pt idx="0">
                  <c:v>Año 2024</c:v>
                </c:pt>
              </c:strCache>
            </c:strRef>
          </c:tx>
          <c:spPr>
            <a:solidFill>
              <a:schemeClr val="accent3"/>
            </a:solidFill>
            <a:ln>
              <a:noFill/>
            </a:ln>
            <a:effectLst/>
          </c:spPr>
          <c:invertIfNegative val="0"/>
          <c:cat>
            <c:strRef>
              <c:f>Hoja1!$A$8:$A$13</c:f>
              <c:strCache>
                <c:ptCount val="6"/>
                <c:pt idx="0">
                  <c:v>CONSULTA MEDICA GENERAL</c:v>
                </c:pt>
                <c:pt idx="1">
                  <c:v>CONSULTA DE PRIMERA VEZ</c:v>
                </c:pt>
                <c:pt idx="2">
                  <c:v>TRANSCRIPCION DE FORMULAS</c:v>
                </c:pt>
                <c:pt idx="3">
                  <c:v>REVISION DE EXAMENES</c:v>
                </c:pt>
                <c:pt idx="4">
                  <c:v>CONSULTA ODONTIOLOGICA URGENTE</c:v>
                </c:pt>
                <c:pt idx="5">
                  <c:v>SESIONES ODONTOLOGICAS</c:v>
                </c:pt>
              </c:strCache>
            </c:strRef>
          </c:cat>
          <c:val>
            <c:numRef>
              <c:f>Hoja1!$D$8:$D$13</c:f>
              <c:numCache>
                <c:formatCode>_(* #,##0_);_(* \(#,##0\);_(* "-"_);_(@_)</c:formatCode>
                <c:ptCount val="6"/>
                <c:pt idx="0">
                  <c:v>11428</c:v>
                </c:pt>
                <c:pt idx="1">
                  <c:v>8871</c:v>
                </c:pt>
                <c:pt idx="2">
                  <c:v>355</c:v>
                </c:pt>
                <c:pt idx="3">
                  <c:v>4376</c:v>
                </c:pt>
                <c:pt idx="4">
                  <c:v>61</c:v>
                </c:pt>
                <c:pt idx="5">
                  <c:v>2168</c:v>
                </c:pt>
              </c:numCache>
            </c:numRef>
          </c:val>
          <c:extLst>
            <c:ext xmlns:c16="http://schemas.microsoft.com/office/drawing/2014/chart" uri="{C3380CC4-5D6E-409C-BE32-E72D297353CC}">
              <c16:uniqueId val="{00000002-5C57-4F93-8261-C40B5E020EFE}"/>
            </c:ext>
          </c:extLst>
        </c:ser>
        <c:ser>
          <c:idx val="3"/>
          <c:order val="3"/>
          <c:tx>
            <c:strRef>
              <c:f>Hoja1!$E$7</c:f>
              <c:strCache>
                <c:ptCount val="1"/>
                <c:pt idx="0">
                  <c:v>Año 2025</c:v>
                </c:pt>
              </c:strCache>
            </c:strRef>
          </c:tx>
          <c:spPr>
            <a:solidFill>
              <a:schemeClr val="accent4"/>
            </a:solidFill>
            <a:ln>
              <a:noFill/>
            </a:ln>
            <a:effectLst/>
          </c:spPr>
          <c:invertIfNegative val="0"/>
          <c:cat>
            <c:strRef>
              <c:f>Hoja1!$A$8:$A$13</c:f>
              <c:strCache>
                <c:ptCount val="6"/>
                <c:pt idx="0">
                  <c:v>CONSULTA MEDICA GENERAL</c:v>
                </c:pt>
                <c:pt idx="1">
                  <c:v>CONSULTA DE PRIMERA VEZ</c:v>
                </c:pt>
                <c:pt idx="2">
                  <c:v>TRANSCRIPCION DE FORMULAS</c:v>
                </c:pt>
                <c:pt idx="3">
                  <c:v>REVISION DE EXAMENES</c:v>
                </c:pt>
                <c:pt idx="4">
                  <c:v>CONSULTA ODONTIOLOGICA URGENTE</c:v>
                </c:pt>
                <c:pt idx="5">
                  <c:v>SESIONES ODONTOLOGICAS</c:v>
                </c:pt>
              </c:strCache>
            </c:strRef>
          </c:cat>
          <c:val>
            <c:numRef>
              <c:f>Hoja1!$E$8:$E$13</c:f>
              <c:numCache>
                <c:formatCode>_(* #,##0_);_(* \(#,##0\);_(* "-"_);_(@_)</c:formatCode>
                <c:ptCount val="6"/>
                <c:pt idx="0">
                  <c:v>11796</c:v>
                </c:pt>
                <c:pt idx="1">
                  <c:v>7949</c:v>
                </c:pt>
                <c:pt idx="2">
                  <c:v>91</c:v>
                </c:pt>
                <c:pt idx="3">
                  <c:v>4239</c:v>
                </c:pt>
                <c:pt idx="4">
                  <c:v>69</c:v>
                </c:pt>
                <c:pt idx="5">
                  <c:v>3183</c:v>
                </c:pt>
              </c:numCache>
            </c:numRef>
          </c:val>
          <c:extLst>
            <c:ext xmlns:c16="http://schemas.microsoft.com/office/drawing/2014/chart" uri="{C3380CC4-5D6E-409C-BE32-E72D297353CC}">
              <c16:uniqueId val="{00000003-5C57-4F93-8261-C40B5E020EFE}"/>
            </c:ext>
          </c:extLst>
        </c:ser>
        <c:dLbls>
          <c:showLegendKey val="0"/>
          <c:showVal val="0"/>
          <c:showCatName val="0"/>
          <c:showSerName val="0"/>
          <c:showPercent val="0"/>
          <c:showBubbleSize val="0"/>
        </c:dLbls>
        <c:gapWidth val="219"/>
        <c:overlap val="-27"/>
        <c:axId val="814311808"/>
        <c:axId val="814308528"/>
      </c:barChart>
      <c:catAx>
        <c:axId val="814311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14308528"/>
        <c:crosses val="autoZero"/>
        <c:auto val="1"/>
        <c:lblAlgn val="ctr"/>
        <c:lblOffset val="100"/>
        <c:noMultiLvlLbl val="0"/>
      </c:catAx>
      <c:valAx>
        <c:axId val="81430852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143118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Hoja1!$B$23</c:f>
              <c:strCache>
                <c:ptCount val="1"/>
                <c:pt idx="0">
                  <c:v>Año 2022</c:v>
                </c:pt>
              </c:strCache>
            </c:strRef>
          </c:tx>
          <c:spPr>
            <a:solidFill>
              <a:schemeClr val="accent1"/>
            </a:solidFill>
            <a:ln>
              <a:noFill/>
            </a:ln>
            <a:effectLst/>
          </c:spPr>
          <c:invertIfNegative val="0"/>
          <c:cat>
            <c:strRef>
              <c:f>Hoja1!$A$24:$A$31</c:f>
              <c:strCache>
                <c:ptCount val="8"/>
                <c:pt idx="0">
                  <c:v>SUPERFICIES OBTURADAS</c:v>
                </c:pt>
                <c:pt idx="1">
                  <c:v>SELLANTES</c:v>
                </c:pt>
                <c:pt idx="2">
                  <c:v>APLICACIÓN FLUOR</c:v>
                </c:pt>
                <c:pt idx="3">
                  <c:v>CONTROL DE PLACA</c:v>
                </c:pt>
                <c:pt idx="4">
                  <c:v>DETARTRAJE</c:v>
                </c:pt>
                <c:pt idx="5">
                  <c:v>EXODONCIAS</c:v>
                </c:pt>
                <c:pt idx="6">
                  <c:v>CONSULTA ODONTOLOGICA PRIMERA VEZ</c:v>
                </c:pt>
                <c:pt idx="7">
                  <c:v>GESTANTE VALORACION ODONTOLOGICA</c:v>
                </c:pt>
              </c:strCache>
            </c:strRef>
          </c:cat>
          <c:val>
            <c:numRef>
              <c:f>Hoja1!$B$24:$B$31</c:f>
              <c:numCache>
                <c:formatCode>_(* #,##0_);_(* \(#,##0\);_(* "-"_);_(@_)</c:formatCode>
                <c:ptCount val="8"/>
                <c:pt idx="0">
                  <c:v>3183</c:v>
                </c:pt>
                <c:pt idx="1">
                  <c:v>3352</c:v>
                </c:pt>
                <c:pt idx="2">
                  <c:v>2188</c:v>
                </c:pt>
                <c:pt idx="3">
                  <c:v>3236</c:v>
                </c:pt>
                <c:pt idx="4">
                  <c:v>2095</c:v>
                </c:pt>
                <c:pt idx="5">
                  <c:v>486</c:v>
                </c:pt>
                <c:pt idx="6">
                  <c:v>977</c:v>
                </c:pt>
                <c:pt idx="7">
                  <c:v>143</c:v>
                </c:pt>
              </c:numCache>
            </c:numRef>
          </c:val>
          <c:extLst>
            <c:ext xmlns:c16="http://schemas.microsoft.com/office/drawing/2014/chart" uri="{C3380CC4-5D6E-409C-BE32-E72D297353CC}">
              <c16:uniqueId val="{00000000-F38B-482A-A13C-2479435E94E1}"/>
            </c:ext>
          </c:extLst>
        </c:ser>
        <c:ser>
          <c:idx val="1"/>
          <c:order val="1"/>
          <c:tx>
            <c:strRef>
              <c:f>Hoja1!$C$23</c:f>
              <c:strCache>
                <c:ptCount val="1"/>
                <c:pt idx="0">
                  <c:v>Año 2023</c:v>
                </c:pt>
              </c:strCache>
            </c:strRef>
          </c:tx>
          <c:spPr>
            <a:solidFill>
              <a:schemeClr val="accent2"/>
            </a:solidFill>
            <a:ln>
              <a:noFill/>
            </a:ln>
            <a:effectLst/>
          </c:spPr>
          <c:invertIfNegative val="0"/>
          <c:cat>
            <c:strRef>
              <c:f>Hoja1!$A$24:$A$31</c:f>
              <c:strCache>
                <c:ptCount val="8"/>
                <c:pt idx="0">
                  <c:v>SUPERFICIES OBTURADAS</c:v>
                </c:pt>
                <c:pt idx="1">
                  <c:v>SELLANTES</c:v>
                </c:pt>
                <c:pt idx="2">
                  <c:v>APLICACIÓN FLUOR</c:v>
                </c:pt>
                <c:pt idx="3">
                  <c:v>CONTROL DE PLACA</c:v>
                </c:pt>
                <c:pt idx="4">
                  <c:v>DETARTRAJE</c:v>
                </c:pt>
                <c:pt idx="5">
                  <c:v>EXODONCIAS</c:v>
                </c:pt>
                <c:pt idx="6">
                  <c:v>CONSULTA ODONTOLOGICA PRIMERA VEZ</c:v>
                </c:pt>
                <c:pt idx="7">
                  <c:v>GESTANTE VALORACION ODONTOLOGICA</c:v>
                </c:pt>
              </c:strCache>
            </c:strRef>
          </c:cat>
          <c:val>
            <c:numRef>
              <c:f>Hoja1!$C$24:$C$31</c:f>
              <c:numCache>
                <c:formatCode>_(* #,##0_);_(* \(#,##0\);_(* "-"_);_(@_)</c:formatCode>
                <c:ptCount val="8"/>
                <c:pt idx="0">
                  <c:v>3169</c:v>
                </c:pt>
                <c:pt idx="1">
                  <c:v>3476</c:v>
                </c:pt>
                <c:pt idx="2">
                  <c:v>2331</c:v>
                </c:pt>
                <c:pt idx="3">
                  <c:v>3439</c:v>
                </c:pt>
                <c:pt idx="4">
                  <c:v>1963</c:v>
                </c:pt>
                <c:pt idx="5">
                  <c:v>647</c:v>
                </c:pt>
                <c:pt idx="6">
                  <c:v>1021</c:v>
                </c:pt>
                <c:pt idx="7">
                  <c:v>121</c:v>
                </c:pt>
              </c:numCache>
            </c:numRef>
          </c:val>
          <c:extLst>
            <c:ext xmlns:c16="http://schemas.microsoft.com/office/drawing/2014/chart" uri="{C3380CC4-5D6E-409C-BE32-E72D297353CC}">
              <c16:uniqueId val="{00000001-F38B-482A-A13C-2479435E94E1}"/>
            </c:ext>
          </c:extLst>
        </c:ser>
        <c:ser>
          <c:idx val="2"/>
          <c:order val="2"/>
          <c:tx>
            <c:strRef>
              <c:f>Hoja1!$D$23</c:f>
              <c:strCache>
                <c:ptCount val="1"/>
                <c:pt idx="0">
                  <c:v>Año 2024</c:v>
                </c:pt>
              </c:strCache>
            </c:strRef>
          </c:tx>
          <c:spPr>
            <a:solidFill>
              <a:schemeClr val="accent3"/>
            </a:solidFill>
            <a:ln>
              <a:noFill/>
            </a:ln>
            <a:effectLst/>
          </c:spPr>
          <c:invertIfNegative val="0"/>
          <c:cat>
            <c:strRef>
              <c:f>Hoja1!$A$24:$A$31</c:f>
              <c:strCache>
                <c:ptCount val="8"/>
                <c:pt idx="0">
                  <c:v>SUPERFICIES OBTURADAS</c:v>
                </c:pt>
                <c:pt idx="1">
                  <c:v>SELLANTES</c:v>
                </c:pt>
                <c:pt idx="2">
                  <c:v>APLICACIÓN FLUOR</c:v>
                </c:pt>
                <c:pt idx="3">
                  <c:v>CONTROL DE PLACA</c:v>
                </c:pt>
                <c:pt idx="4">
                  <c:v>DETARTRAJE</c:v>
                </c:pt>
                <c:pt idx="5">
                  <c:v>EXODONCIAS</c:v>
                </c:pt>
                <c:pt idx="6">
                  <c:v>CONSULTA ODONTOLOGICA PRIMERA VEZ</c:v>
                </c:pt>
                <c:pt idx="7">
                  <c:v>GESTANTE VALORACION ODONTOLOGICA</c:v>
                </c:pt>
              </c:strCache>
            </c:strRef>
          </c:cat>
          <c:val>
            <c:numRef>
              <c:f>Hoja1!$D$24:$D$31</c:f>
              <c:numCache>
                <c:formatCode>_(* #,##0_);_(* \(#,##0\);_(* "-"_);_(@_)</c:formatCode>
                <c:ptCount val="8"/>
                <c:pt idx="0">
                  <c:v>3662</c:v>
                </c:pt>
                <c:pt idx="1">
                  <c:v>2255</c:v>
                </c:pt>
                <c:pt idx="2">
                  <c:v>1782</c:v>
                </c:pt>
                <c:pt idx="3">
                  <c:v>2923</c:v>
                </c:pt>
                <c:pt idx="4">
                  <c:v>1721</c:v>
                </c:pt>
                <c:pt idx="5">
                  <c:v>504</c:v>
                </c:pt>
                <c:pt idx="6">
                  <c:v>1027</c:v>
                </c:pt>
                <c:pt idx="7">
                  <c:v>129</c:v>
                </c:pt>
              </c:numCache>
            </c:numRef>
          </c:val>
          <c:extLst>
            <c:ext xmlns:c16="http://schemas.microsoft.com/office/drawing/2014/chart" uri="{C3380CC4-5D6E-409C-BE32-E72D297353CC}">
              <c16:uniqueId val="{00000002-F38B-482A-A13C-2479435E94E1}"/>
            </c:ext>
          </c:extLst>
        </c:ser>
        <c:ser>
          <c:idx val="3"/>
          <c:order val="3"/>
          <c:tx>
            <c:strRef>
              <c:f>Hoja1!$E$23</c:f>
              <c:strCache>
                <c:ptCount val="1"/>
                <c:pt idx="0">
                  <c:v>Año 2025</c:v>
                </c:pt>
              </c:strCache>
            </c:strRef>
          </c:tx>
          <c:spPr>
            <a:solidFill>
              <a:schemeClr val="accent4"/>
            </a:solidFill>
            <a:ln>
              <a:noFill/>
            </a:ln>
            <a:effectLst/>
          </c:spPr>
          <c:invertIfNegative val="0"/>
          <c:cat>
            <c:strRef>
              <c:f>Hoja1!$A$24:$A$31</c:f>
              <c:strCache>
                <c:ptCount val="8"/>
                <c:pt idx="0">
                  <c:v>SUPERFICIES OBTURADAS</c:v>
                </c:pt>
                <c:pt idx="1">
                  <c:v>SELLANTES</c:v>
                </c:pt>
                <c:pt idx="2">
                  <c:v>APLICACIÓN FLUOR</c:v>
                </c:pt>
                <c:pt idx="3">
                  <c:v>CONTROL DE PLACA</c:v>
                </c:pt>
                <c:pt idx="4">
                  <c:v>DETARTRAJE</c:v>
                </c:pt>
                <c:pt idx="5">
                  <c:v>EXODONCIAS</c:v>
                </c:pt>
                <c:pt idx="6">
                  <c:v>CONSULTA ODONTOLOGICA PRIMERA VEZ</c:v>
                </c:pt>
                <c:pt idx="7">
                  <c:v>GESTANTE VALORACION ODONTOLOGICA</c:v>
                </c:pt>
              </c:strCache>
            </c:strRef>
          </c:cat>
          <c:val>
            <c:numRef>
              <c:f>Hoja1!$E$24:$E$31</c:f>
              <c:numCache>
                <c:formatCode>_(* #,##0_);_(* \(#,##0\);_(* "-"_);_(@_)</c:formatCode>
                <c:ptCount val="8"/>
                <c:pt idx="0">
                  <c:v>4600</c:v>
                </c:pt>
                <c:pt idx="1">
                  <c:v>1139</c:v>
                </c:pt>
                <c:pt idx="2">
                  <c:v>2060</c:v>
                </c:pt>
                <c:pt idx="3">
                  <c:v>3316</c:v>
                </c:pt>
                <c:pt idx="4">
                  <c:v>1679</c:v>
                </c:pt>
                <c:pt idx="5">
                  <c:v>548</c:v>
                </c:pt>
                <c:pt idx="6">
                  <c:v>1331</c:v>
                </c:pt>
                <c:pt idx="7">
                  <c:v>114</c:v>
                </c:pt>
              </c:numCache>
            </c:numRef>
          </c:val>
          <c:extLst>
            <c:ext xmlns:c16="http://schemas.microsoft.com/office/drawing/2014/chart" uri="{C3380CC4-5D6E-409C-BE32-E72D297353CC}">
              <c16:uniqueId val="{00000003-F38B-482A-A13C-2479435E94E1}"/>
            </c:ext>
          </c:extLst>
        </c:ser>
        <c:dLbls>
          <c:showLegendKey val="0"/>
          <c:showVal val="0"/>
          <c:showCatName val="0"/>
          <c:showSerName val="0"/>
          <c:showPercent val="0"/>
          <c:showBubbleSize val="0"/>
        </c:dLbls>
        <c:gapWidth val="219"/>
        <c:overlap val="-27"/>
        <c:axId val="814397088"/>
        <c:axId val="814397416"/>
      </c:barChart>
      <c:catAx>
        <c:axId val="814397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14397416"/>
        <c:crosses val="autoZero"/>
        <c:auto val="1"/>
        <c:lblAlgn val="ctr"/>
        <c:lblOffset val="100"/>
        <c:noMultiLvlLbl val="0"/>
      </c:catAx>
      <c:valAx>
        <c:axId val="81439741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143970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Hoja1!$B$40</c:f>
              <c:strCache>
                <c:ptCount val="1"/>
                <c:pt idx="0">
                  <c:v>Año 2022</c:v>
                </c:pt>
              </c:strCache>
            </c:strRef>
          </c:tx>
          <c:spPr>
            <a:solidFill>
              <a:schemeClr val="accent1"/>
            </a:solidFill>
            <a:ln>
              <a:noFill/>
            </a:ln>
            <a:effectLst/>
          </c:spPr>
          <c:invertIfNegative val="0"/>
          <c:cat>
            <c:strRef>
              <c:f>Hoja1!$A$41:$A$47</c:f>
              <c:strCache>
                <c:ptCount val="7"/>
                <c:pt idx="0">
                  <c:v>CONTROL MEDICO PLANIFICACION FAMILIAR</c:v>
                </c:pt>
                <c:pt idx="1">
                  <c:v>INGRESO Y CONTROL MEDICO PRENATAL</c:v>
                </c:pt>
                <c:pt idx="2">
                  <c:v>CONTROL MEDICO RIESGO CARDIOVASCULAR</c:v>
                </c:pt>
                <c:pt idx="3">
                  <c:v>CONTROL ENFERMERIA PLANIFICACION</c:v>
                </c:pt>
                <c:pt idx="4">
                  <c:v>CONTROL ENFERMERIA RIESGO CARDIOVASCULAR</c:v>
                </c:pt>
                <c:pt idx="5">
                  <c:v>CITOLOGIA</c:v>
                </c:pt>
                <c:pt idx="6">
                  <c:v>VACUNACION</c:v>
                </c:pt>
              </c:strCache>
            </c:strRef>
          </c:cat>
          <c:val>
            <c:numRef>
              <c:f>Hoja1!$B$41:$B$47</c:f>
              <c:numCache>
                <c:formatCode>_(* #,##0_);_(* \(#,##0\);_(* "-"_);_(@_)</c:formatCode>
                <c:ptCount val="7"/>
                <c:pt idx="0">
                  <c:v>593</c:v>
                </c:pt>
                <c:pt idx="1">
                  <c:v>1025</c:v>
                </c:pt>
                <c:pt idx="2">
                  <c:v>5594</c:v>
                </c:pt>
                <c:pt idx="3">
                  <c:v>577</c:v>
                </c:pt>
                <c:pt idx="4">
                  <c:v>1861</c:v>
                </c:pt>
                <c:pt idx="5">
                  <c:v>1200</c:v>
                </c:pt>
                <c:pt idx="6">
                  <c:v>2844</c:v>
                </c:pt>
              </c:numCache>
            </c:numRef>
          </c:val>
          <c:extLst>
            <c:ext xmlns:c16="http://schemas.microsoft.com/office/drawing/2014/chart" uri="{C3380CC4-5D6E-409C-BE32-E72D297353CC}">
              <c16:uniqueId val="{00000000-D241-4242-996D-09FD622E88A5}"/>
            </c:ext>
          </c:extLst>
        </c:ser>
        <c:ser>
          <c:idx val="1"/>
          <c:order val="1"/>
          <c:tx>
            <c:strRef>
              <c:f>Hoja1!$C$40</c:f>
              <c:strCache>
                <c:ptCount val="1"/>
                <c:pt idx="0">
                  <c:v>Año 2023</c:v>
                </c:pt>
              </c:strCache>
            </c:strRef>
          </c:tx>
          <c:spPr>
            <a:solidFill>
              <a:schemeClr val="accent2"/>
            </a:solidFill>
            <a:ln>
              <a:noFill/>
            </a:ln>
            <a:effectLst/>
          </c:spPr>
          <c:invertIfNegative val="0"/>
          <c:cat>
            <c:strRef>
              <c:f>Hoja1!$A$41:$A$47</c:f>
              <c:strCache>
                <c:ptCount val="7"/>
                <c:pt idx="0">
                  <c:v>CONTROL MEDICO PLANIFICACION FAMILIAR</c:v>
                </c:pt>
                <c:pt idx="1">
                  <c:v>INGRESO Y CONTROL MEDICO PRENATAL</c:v>
                </c:pt>
                <c:pt idx="2">
                  <c:v>CONTROL MEDICO RIESGO CARDIOVASCULAR</c:v>
                </c:pt>
                <c:pt idx="3">
                  <c:v>CONTROL ENFERMERIA PLANIFICACION</c:v>
                </c:pt>
                <c:pt idx="4">
                  <c:v>CONTROL ENFERMERIA RIESGO CARDIOVASCULAR</c:v>
                </c:pt>
                <c:pt idx="5">
                  <c:v>CITOLOGIA</c:v>
                </c:pt>
                <c:pt idx="6">
                  <c:v>VACUNACION</c:v>
                </c:pt>
              </c:strCache>
            </c:strRef>
          </c:cat>
          <c:val>
            <c:numRef>
              <c:f>Hoja1!$C$41:$C$47</c:f>
              <c:numCache>
                <c:formatCode>_(* #,##0_);_(* \(#,##0\);_(* "-"_);_(@_)</c:formatCode>
                <c:ptCount val="7"/>
                <c:pt idx="0">
                  <c:v>351</c:v>
                </c:pt>
                <c:pt idx="1">
                  <c:v>837</c:v>
                </c:pt>
                <c:pt idx="2">
                  <c:v>5301</c:v>
                </c:pt>
                <c:pt idx="3">
                  <c:v>918</c:v>
                </c:pt>
                <c:pt idx="4">
                  <c:v>1568</c:v>
                </c:pt>
                <c:pt idx="5">
                  <c:v>1239</c:v>
                </c:pt>
                <c:pt idx="6">
                  <c:v>2715</c:v>
                </c:pt>
              </c:numCache>
            </c:numRef>
          </c:val>
          <c:extLst>
            <c:ext xmlns:c16="http://schemas.microsoft.com/office/drawing/2014/chart" uri="{C3380CC4-5D6E-409C-BE32-E72D297353CC}">
              <c16:uniqueId val="{00000001-D241-4242-996D-09FD622E88A5}"/>
            </c:ext>
          </c:extLst>
        </c:ser>
        <c:ser>
          <c:idx val="2"/>
          <c:order val="2"/>
          <c:tx>
            <c:strRef>
              <c:f>Hoja1!$D$40</c:f>
              <c:strCache>
                <c:ptCount val="1"/>
                <c:pt idx="0">
                  <c:v>Año 2024</c:v>
                </c:pt>
              </c:strCache>
            </c:strRef>
          </c:tx>
          <c:spPr>
            <a:solidFill>
              <a:schemeClr val="accent3"/>
            </a:solidFill>
            <a:ln>
              <a:noFill/>
            </a:ln>
            <a:effectLst/>
          </c:spPr>
          <c:invertIfNegative val="0"/>
          <c:cat>
            <c:strRef>
              <c:f>Hoja1!$A$41:$A$47</c:f>
              <c:strCache>
                <c:ptCount val="7"/>
                <c:pt idx="0">
                  <c:v>CONTROL MEDICO PLANIFICACION FAMILIAR</c:v>
                </c:pt>
                <c:pt idx="1">
                  <c:v>INGRESO Y CONTROL MEDICO PRENATAL</c:v>
                </c:pt>
                <c:pt idx="2">
                  <c:v>CONTROL MEDICO RIESGO CARDIOVASCULAR</c:v>
                </c:pt>
                <c:pt idx="3">
                  <c:v>CONTROL ENFERMERIA PLANIFICACION</c:v>
                </c:pt>
                <c:pt idx="4">
                  <c:v>CONTROL ENFERMERIA RIESGO CARDIOVASCULAR</c:v>
                </c:pt>
                <c:pt idx="5">
                  <c:v>CITOLOGIA</c:v>
                </c:pt>
                <c:pt idx="6">
                  <c:v>VACUNACION</c:v>
                </c:pt>
              </c:strCache>
            </c:strRef>
          </c:cat>
          <c:val>
            <c:numRef>
              <c:f>Hoja1!$D$41:$D$47</c:f>
              <c:numCache>
                <c:formatCode>_(* #,##0_);_(* \(#,##0\);_(* "-"_);_(@_)</c:formatCode>
                <c:ptCount val="7"/>
                <c:pt idx="0">
                  <c:v>223</c:v>
                </c:pt>
                <c:pt idx="1">
                  <c:v>712</c:v>
                </c:pt>
                <c:pt idx="2">
                  <c:v>5225</c:v>
                </c:pt>
                <c:pt idx="3">
                  <c:v>870</c:v>
                </c:pt>
                <c:pt idx="4">
                  <c:v>1378</c:v>
                </c:pt>
                <c:pt idx="5">
                  <c:v>886</c:v>
                </c:pt>
                <c:pt idx="6">
                  <c:v>1990</c:v>
                </c:pt>
              </c:numCache>
            </c:numRef>
          </c:val>
          <c:extLst>
            <c:ext xmlns:c16="http://schemas.microsoft.com/office/drawing/2014/chart" uri="{C3380CC4-5D6E-409C-BE32-E72D297353CC}">
              <c16:uniqueId val="{00000002-D241-4242-996D-09FD622E88A5}"/>
            </c:ext>
          </c:extLst>
        </c:ser>
        <c:ser>
          <c:idx val="3"/>
          <c:order val="3"/>
          <c:tx>
            <c:strRef>
              <c:f>Hoja1!$E$40</c:f>
              <c:strCache>
                <c:ptCount val="1"/>
                <c:pt idx="0">
                  <c:v>Año 2025</c:v>
                </c:pt>
              </c:strCache>
            </c:strRef>
          </c:tx>
          <c:spPr>
            <a:solidFill>
              <a:schemeClr val="accent4"/>
            </a:solidFill>
            <a:ln>
              <a:noFill/>
            </a:ln>
            <a:effectLst/>
          </c:spPr>
          <c:invertIfNegative val="0"/>
          <c:cat>
            <c:strRef>
              <c:f>Hoja1!$A$41:$A$47</c:f>
              <c:strCache>
                <c:ptCount val="7"/>
                <c:pt idx="0">
                  <c:v>CONTROL MEDICO PLANIFICACION FAMILIAR</c:v>
                </c:pt>
                <c:pt idx="1">
                  <c:v>INGRESO Y CONTROL MEDICO PRENATAL</c:v>
                </c:pt>
                <c:pt idx="2">
                  <c:v>CONTROL MEDICO RIESGO CARDIOVASCULAR</c:v>
                </c:pt>
                <c:pt idx="3">
                  <c:v>CONTROL ENFERMERIA PLANIFICACION</c:v>
                </c:pt>
                <c:pt idx="4">
                  <c:v>CONTROL ENFERMERIA RIESGO CARDIOVASCULAR</c:v>
                </c:pt>
                <c:pt idx="5">
                  <c:v>CITOLOGIA</c:v>
                </c:pt>
                <c:pt idx="6">
                  <c:v>VACUNACION</c:v>
                </c:pt>
              </c:strCache>
            </c:strRef>
          </c:cat>
          <c:val>
            <c:numRef>
              <c:f>Hoja1!$E$41:$E$47</c:f>
              <c:numCache>
                <c:formatCode>_(* #,##0_);_(* \(#,##0\);_(* "-"_);_(@_)</c:formatCode>
                <c:ptCount val="7"/>
                <c:pt idx="0">
                  <c:v>260</c:v>
                </c:pt>
                <c:pt idx="1">
                  <c:v>719</c:v>
                </c:pt>
                <c:pt idx="2">
                  <c:v>4548</c:v>
                </c:pt>
                <c:pt idx="3">
                  <c:v>776</c:v>
                </c:pt>
                <c:pt idx="4">
                  <c:v>1124</c:v>
                </c:pt>
                <c:pt idx="5">
                  <c:v>573</c:v>
                </c:pt>
                <c:pt idx="6">
                  <c:v>2242</c:v>
                </c:pt>
              </c:numCache>
            </c:numRef>
          </c:val>
          <c:extLst>
            <c:ext xmlns:c16="http://schemas.microsoft.com/office/drawing/2014/chart" uri="{C3380CC4-5D6E-409C-BE32-E72D297353CC}">
              <c16:uniqueId val="{00000003-D241-4242-996D-09FD622E88A5}"/>
            </c:ext>
          </c:extLst>
        </c:ser>
        <c:dLbls>
          <c:showLegendKey val="0"/>
          <c:showVal val="0"/>
          <c:showCatName val="0"/>
          <c:showSerName val="0"/>
          <c:showPercent val="0"/>
          <c:showBubbleSize val="0"/>
        </c:dLbls>
        <c:gapWidth val="219"/>
        <c:overlap val="-27"/>
        <c:axId val="491260440"/>
        <c:axId val="491261752"/>
      </c:barChart>
      <c:catAx>
        <c:axId val="491260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91261752"/>
        <c:crosses val="autoZero"/>
        <c:auto val="1"/>
        <c:lblAlgn val="ctr"/>
        <c:lblOffset val="100"/>
        <c:noMultiLvlLbl val="0"/>
      </c:catAx>
      <c:valAx>
        <c:axId val="49126175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912604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Hoja1!$B$58</c:f>
              <c:strCache>
                <c:ptCount val="1"/>
                <c:pt idx="0">
                  <c:v>Año 2022</c:v>
                </c:pt>
              </c:strCache>
            </c:strRef>
          </c:tx>
          <c:spPr>
            <a:solidFill>
              <a:schemeClr val="accent1"/>
            </a:solidFill>
            <a:ln>
              <a:noFill/>
            </a:ln>
            <a:effectLst/>
          </c:spPr>
          <c:invertIfNegative val="0"/>
          <c:cat>
            <c:strRef>
              <c:f>Hoja1!$A$59:$A$65</c:f>
              <c:strCache>
                <c:ptCount val="7"/>
                <c:pt idx="0">
                  <c:v>CONSULTA MEDICA URGENCIAS</c:v>
                </c:pt>
                <c:pt idx="1">
                  <c:v>PACIENTES EN OBSERVACION</c:v>
                </c:pt>
                <c:pt idx="2">
                  <c:v>EGRESO HOSPITALARIO</c:v>
                </c:pt>
                <c:pt idx="3">
                  <c:v>NUMERO DE DIAS ESTANCIAS DEL PERIODO</c:v>
                </c:pt>
                <c:pt idx="4">
                  <c:v>TOTAL DIAS CAMAS OCUPADOS</c:v>
                </c:pt>
                <c:pt idx="5">
                  <c:v>PROMEDIO DE DIA ESTANCIA</c:v>
                </c:pt>
                <c:pt idx="6">
                  <c:v>PARTO INSTITUCIONAL</c:v>
                </c:pt>
              </c:strCache>
            </c:strRef>
          </c:cat>
          <c:val>
            <c:numRef>
              <c:f>Hoja1!$B$59:$B$65</c:f>
              <c:numCache>
                <c:formatCode>_(* #,##0_);_(* \(#,##0\);_(* "-"_);_(@_)</c:formatCode>
                <c:ptCount val="7"/>
                <c:pt idx="0">
                  <c:v>8291</c:v>
                </c:pt>
                <c:pt idx="1">
                  <c:v>640</c:v>
                </c:pt>
                <c:pt idx="2">
                  <c:v>179</c:v>
                </c:pt>
                <c:pt idx="3">
                  <c:v>500</c:v>
                </c:pt>
                <c:pt idx="4">
                  <c:v>537</c:v>
                </c:pt>
                <c:pt idx="5">
                  <c:v>35.299999999999997</c:v>
                </c:pt>
                <c:pt idx="6">
                  <c:v>49</c:v>
                </c:pt>
              </c:numCache>
            </c:numRef>
          </c:val>
          <c:extLst>
            <c:ext xmlns:c16="http://schemas.microsoft.com/office/drawing/2014/chart" uri="{C3380CC4-5D6E-409C-BE32-E72D297353CC}">
              <c16:uniqueId val="{00000000-0463-4E9F-829D-C32AB436FCF3}"/>
            </c:ext>
          </c:extLst>
        </c:ser>
        <c:ser>
          <c:idx val="1"/>
          <c:order val="1"/>
          <c:tx>
            <c:strRef>
              <c:f>Hoja1!$C$58</c:f>
              <c:strCache>
                <c:ptCount val="1"/>
                <c:pt idx="0">
                  <c:v>Año 2023</c:v>
                </c:pt>
              </c:strCache>
            </c:strRef>
          </c:tx>
          <c:spPr>
            <a:solidFill>
              <a:schemeClr val="accent2"/>
            </a:solidFill>
            <a:ln>
              <a:noFill/>
            </a:ln>
            <a:effectLst/>
          </c:spPr>
          <c:invertIfNegative val="0"/>
          <c:cat>
            <c:strRef>
              <c:f>Hoja1!$A$59:$A$65</c:f>
              <c:strCache>
                <c:ptCount val="7"/>
                <c:pt idx="0">
                  <c:v>CONSULTA MEDICA URGENCIAS</c:v>
                </c:pt>
                <c:pt idx="1">
                  <c:v>PACIENTES EN OBSERVACION</c:v>
                </c:pt>
                <c:pt idx="2">
                  <c:v>EGRESO HOSPITALARIO</c:v>
                </c:pt>
                <c:pt idx="3">
                  <c:v>NUMERO DE DIAS ESTANCIAS DEL PERIODO</c:v>
                </c:pt>
                <c:pt idx="4">
                  <c:v>TOTAL DIAS CAMAS OCUPADOS</c:v>
                </c:pt>
                <c:pt idx="5">
                  <c:v>PROMEDIO DE DIA ESTANCIA</c:v>
                </c:pt>
                <c:pt idx="6">
                  <c:v>PARTO INSTITUCIONAL</c:v>
                </c:pt>
              </c:strCache>
            </c:strRef>
          </c:cat>
          <c:val>
            <c:numRef>
              <c:f>Hoja1!$C$59:$C$65</c:f>
              <c:numCache>
                <c:formatCode>_(* #,##0_);_(* \(#,##0\);_(* "-"_);_(@_)</c:formatCode>
                <c:ptCount val="7"/>
                <c:pt idx="0">
                  <c:v>8121</c:v>
                </c:pt>
                <c:pt idx="1">
                  <c:v>895</c:v>
                </c:pt>
                <c:pt idx="2">
                  <c:v>198</c:v>
                </c:pt>
                <c:pt idx="3">
                  <c:v>884</c:v>
                </c:pt>
                <c:pt idx="4">
                  <c:v>813</c:v>
                </c:pt>
                <c:pt idx="5">
                  <c:v>53</c:v>
                </c:pt>
                <c:pt idx="6">
                  <c:v>38</c:v>
                </c:pt>
              </c:numCache>
            </c:numRef>
          </c:val>
          <c:extLst>
            <c:ext xmlns:c16="http://schemas.microsoft.com/office/drawing/2014/chart" uri="{C3380CC4-5D6E-409C-BE32-E72D297353CC}">
              <c16:uniqueId val="{00000001-0463-4E9F-829D-C32AB436FCF3}"/>
            </c:ext>
          </c:extLst>
        </c:ser>
        <c:ser>
          <c:idx val="2"/>
          <c:order val="2"/>
          <c:tx>
            <c:strRef>
              <c:f>Hoja1!$D$58</c:f>
              <c:strCache>
                <c:ptCount val="1"/>
                <c:pt idx="0">
                  <c:v>Año 2024</c:v>
                </c:pt>
              </c:strCache>
            </c:strRef>
          </c:tx>
          <c:spPr>
            <a:solidFill>
              <a:schemeClr val="accent3"/>
            </a:solidFill>
            <a:ln>
              <a:noFill/>
            </a:ln>
            <a:effectLst/>
          </c:spPr>
          <c:invertIfNegative val="0"/>
          <c:cat>
            <c:strRef>
              <c:f>Hoja1!$A$59:$A$65</c:f>
              <c:strCache>
                <c:ptCount val="7"/>
                <c:pt idx="0">
                  <c:v>CONSULTA MEDICA URGENCIAS</c:v>
                </c:pt>
                <c:pt idx="1">
                  <c:v>PACIENTES EN OBSERVACION</c:v>
                </c:pt>
                <c:pt idx="2">
                  <c:v>EGRESO HOSPITALARIO</c:v>
                </c:pt>
                <c:pt idx="3">
                  <c:v>NUMERO DE DIAS ESTANCIAS DEL PERIODO</c:v>
                </c:pt>
                <c:pt idx="4">
                  <c:v>TOTAL DIAS CAMAS OCUPADOS</c:v>
                </c:pt>
                <c:pt idx="5">
                  <c:v>PROMEDIO DE DIA ESTANCIA</c:v>
                </c:pt>
                <c:pt idx="6">
                  <c:v>PARTO INSTITUCIONAL</c:v>
                </c:pt>
              </c:strCache>
            </c:strRef>
          </c:cat>
          <c:val>
            <c:numRef>
              <c:f>Hoja1!$D$59:$D$65</c:f>
              <c:numCache>
                <c:formatCode>_(* #,##0_);_(* \(#,##0\);_(* "-"_);_(@_)</c:formatCode>
                <c:ptCount val="7"/>
                <c:pt idx="0">
                  <c:v>5538</c:v>
                </c:pt>
                <c:pt idx="1">
                  <c:v>986</c:v>
                </c:pt>
                <c:pt idx="2">
                  <c:v>261</c:v>
                </c:pt>
                <c:pt idx="3">
                  <c:v>883</c:v>
                </c:pt>
                <c:pt idx="4">
                  <c:v>882</c:v>
                </c:pt>
                <c:pt idx="5">
                  <c:v>42</c:v>
                </c:pt>
                <c:pt idx="6">
                  <c:v>14</c:v>
                </c:pt>
              </c:numCache>
            </c:numRef>
          </c:val>
          <c:extLst>
            <c:ext xmlns:c16="http://schemas.microsoft.com/office/drawing/2014/chart" uri="{C3380CC4-5D6E-409C-BE32-E72D297353CC}">
              <c16:uniqueId val="{00000002-0463-4E9F-829D-C32AB436FCF3}"/>
            </c:ext>
          </c:extLst>
        </c:ser>
        <c:ser>
          <c:idx val="3"/>
          <c:order val="3"/>
          <c:tx>
            <c:strRef>
              <c:f>Hoja1!$E$58</c:f>
              <c:strCache>
                <c:ptCount val="1"/>
                <c:pt idx="0">
                  <c:v>Año 2025</c:v>
                </c:pt>
              </c:strCache>
            </c:strRef>
          </c:tx>
          <c:spPr>
            <a:solidFill>
              <a:schemeClr val="accent4"/>
            </a:solidFill>
            <a:ln>
              <a:noFill/>
            </a:ln>
            <a:effectLst/>
          </c:spPr>
          <c:invertIfNegative val="0"/>
          <c:cat>
            <c:strRef>
              <c:f>Hoja1!$A$59:$A$65</c:f>
              <c:strCache>
                <c:ptCount val="7"/>
                <c:pt idx="0">
                  <c:v>CONSULTA MEDICA URGENCIAS</c:v>
                </c:pt>
                <c:pt idx="1">
                  <c:v>PACIENTES EN OBSERVACION</c:v>
                </c:pt>
                <c:pt idx="2">
                  <c:v>EGRESO HOSPITALARIO</c:v>
                </c:pt>
                <c:pt idx="3">
                  <c:v>NUMERO DE DIAS ESTANCIAS DEL PERIODO</c:v>
                </c:pt>
                <c:pt idx="4">
                  <c:v>TOTAL DIAS CAMAS OCUPADOS</c:v>
                </c:pt>
                <c:pt idx="5">
                  <c:v>PROMEDIO DE DIA ESTANCIA</c:v>
                </c:pt>
                <c:pt idx="6">
                  <c:v>PARTO INSTITUCIONAL</c:v>
                </c:pt>
              </c:strCache>
            </c:strRef>
          </c:cat>
          <c:val>
            <c:numRef>
              <c:f>Hoja1!$E$59:$E$65</c:f>
              <c:numCache>
                <c:formatCode>_(* #,##0_);_(* \(#,##0\);_(* "-"_);_(@_)</c:formatCode>
                <c:ptCount val="7"/>
                <c:pt idx="0">
                  <c:v>5209</c:v>
                </c:pt>
                <c:pt idx="1">
                  <c:v>825</c:v>
                </c:pt>
                <c:pt idx="2">
                  <c:v>275</c:v>
                </c:pt>
                <c:pt idx="3">
                  <c:v>909</c:v>
                </c:pt>
                <c:pt idx="4">
                  <c:v>909</c:v>
                </c:pt>
                <c:pt idx="5">
                  <c:v>40.21</c:v>
                </c:pt>
                <c:pt idx="6">
                  <c:v>12</c:v>
                </c:pt>
              </c:numCache>
            </c:numRef>
          </c:val>
          <c:extLst>
            <c:ext xmlns:c16="http://schemas.microsoft.com/office/drawing/2014/chart" uri="{C3380CC4-5D6E-409C-BE32-E72D297353CC}">
              <c16:uniqueId val="{00000003-0463-4E9F-829D-C32AB436FCF3}"/>
            </c:ext>
          </c:extLst>
        </c:ser>
        <c:dLbls>
          <c:showLegendKey val="0"/>
          <c:showVal val="0"/>
          <c:showCatName val="0"/>
          <c:showSerName val="0"/>
          <c:showPercent val="0"/>
          <c:showBubbleSize val="0"/>
        </c:dLbls>
        <c:gapWidth val="219"/>
        <c:overlap val="-27"/>
        <c:axId val="814286880"/>
        <c:axId val="814290816"/>
      </c:barChart>
      <c:catAx>
        <c:axId val="814286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14290816"/>
        <c:crosses val="autoZero"/>
        <c:auto val="1"/>
        <c:lblAlgn val="ctr"/>
        <c:lblOffset val="100"/>
        <c:noMultiLvlLbl val="0"/>
      </c:catAx>
      <c:valAx>
        <c:axId val="81429081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142868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Hoja1!$B$74</c:f>
              <c:strCache>
                <c:ptCount val="1"/>
                <c:pt idx="0">
                  <c:v>Año 2022</c:v>
                </c:pt>
              </c:strCache>
            </c:strRef>
          </c:tx>
          <c:spPr>
            <a:solidFill>
              <a:schemeClr val="accent1"/>
            </a:solidFill>
            <a:ln>
              <a:noFill/>
            </a:ln>
            <a:effectLst/>
          </c:spPr>
          <c:invertIfNegative val="0"/>
          <c:cat>
            <c:strRef>
              <c:f>Hoja1!$A$75:$A$83</c:f>
              <c:strCache>
                <c:ptCount val="9"/>
                <c:pt idx="0">
                  <c:v>EXAMENES DE LABORATORIO</c:v>
                </c:pt>
                <c:pt idx="1">
                  <c:v>ELECTROCARDIOGRAMA</c:v>
                </c:pt>
                <c:pt idx="2">
                  <c:v>MONITOREO FETAL</c:v>
                </c:pt>
                <c:pt idx="3">
                  <c:v>RX GENERAL</c:v>
                </c:pt>
                <c:pt idx="4">
                  <c:v>CONSULTA POR OPTOMETRIA</c:v>
                </c:pt>
                <c:pt idx="5">
                  <c:v>FORMULAS DESPACHADAS</c:v>
                </c:pt>
                <c:pt idx="6">
                  <c:v>REMISIONES DIFERIDAS</c:v>
                </c:pt>
                <c:pt idx="7">
                  <c:v>NECROPSIAS</c:v>
                </c:pt>
                <c:pt idx="8">
                  <c:v>RECONOCIMIENTOS</c:v>
                </c:pt>
              </c:strCache>
            </c:strRef>
          </c:cat>
          <c:val>
            <c:numRef>
              <c:f>Hoja1!$B$75:$B$83</c:f>
              <c:numCache>
                <c:formatCode>_(* #,##0_);_(* \(#,##0\);_(* "-"_);_(@_)</c:formatCode>
                <c:ptCount val="9"/>
                <c:pt idx="0">
                  <c:v>31993</c:v>
                </c:pt>
                <c:pt idx="1">
                  <c:v>2786</c:v>
                </c:pt>
                <c:pt idx="2">
                  <c:v>173</c:v>
                </c:pt>
                <c:pt idx="3">
                  <c:v>1939</c:v>
                </c:pt>
                <c:pt idx="4">
                  <c:v>166</c:v>
                </c:pt>
                <c:pt idx="5">
                  <c:v>46310</c:v>
                </c:pt>
                <c:pt idx="6">
                  <c:v>8353</c:v>
                </c:pt>
                <c:pt idx="7">
                  <c:v>10</c:v>
                </c:pt>
                <c:pt idx="8">
                  <c:v>141</c:v>
                </c:pt>
              </c:numCache>
            </c:numRef>
          </c:val>
          <c:extLst>
            <c:ext xmlns:c16="http://schemas.microsoft.com/office/drawing/2014/chart" uri="{C3380CC4-5D6E-409C-BE32-E72D297353CC}">
              <c16:uniqueId val="{00000000-866C-432C-8701-9A4283E9C013}"/>
            </c:ext>
          </c:extLst>
        </c:ser>
        <c:ser>
          <c:idx val="1"/>
          <c:order val="1"/>
          <c:tx>
            <c:strRef>
              <c:f>Hoja1!$C$74</c:f>
              <c:strCache>
                <c:ptCount val="1"/>
                <c:pt idx="0">
                  <c:v>Año 2023</c:v>
                </c:pt>
              </c:strCache>
            </c:strRef>
          </c:tx>
          <c:spPr>
            <a:solidFill>
              <a:schemeClr val="accent2"/>
            </a:solidFill>
            <a:ln>
              <a:noFill/>
            </a:ln>
            <a:effectLst/>
          </c:spPr>
          <c:invertIfNegative val="0"/>
          <c:cat>
            <c:strRef>
              <c:f>Hoja1!$A$75:$A$83</c:f>
              <c:strCache>
                <c:ptCount val="9"/>
                <c:pt idx="0">
                  <c:v>EXAMENES DE LABORATORIO</c:v>
                </c:pt>
                <c:pt idx="1">
                  <c:v>ELECTROCARDIOGRAMA</c:v>
                </c:pt>
                <c:pt idx="2">
                  <c:v>MONITOREO FETAL</c:v>
                </c:pt>
                <c:pt idx="3">
                  <c:v>RX GENERAL</c:v>
                </c:pt>
                <c:pt idx="4">
                  <c:v>CONSULTA POR OPTOMETRIA</c:v>
                </c:pt>
                <c:pt idx="5">
                  <c:v>FORMULAS DESPACHADAS</c:v>
                </c:pt>
                <c:pt idx="6">
                  <c:v>REMISIONES DIFERIDAS</c:v>
                </c:pt>
                <c:pt idx="7">
                  <c:v>NECROPSIAS</c:v>
                </c:pt>
                <c:pt idx="8">
                  <c:v>RECONOCIMIENTOS</c:v>
                </c:pt>
              </c:strCache>
            </c:strRef>
          </c:cat>
          <c:val>
            <c:numRef>
              <c:f>Hoja1!$C$75:$C$83</c:f>
              <c:numCache>
                <c:formatCode>_(* #,##0_);_(* \(#,##0\);_(* "-"_);_(@_)</c:formatCode>
                <c:ptCount val="9"/>
                <c:pt idx="0">
                  <c:v>35200</c:v>
                </c:pt>
                <c:pt idx="1">
                  <c:v>2995</c:v>
                </c:pt>
                <c:pt idx="2">
                  <c:v>160</c:v>
                </c:pt>
                <c:pt idx="3">
                  <c:v>2994</c:v>
                </c:pt>
                <c:pt idx="4">
                  <c:v>146</c:v>
                </c:pt>
                <c:pt idx="5">
                  <c:v>49571</c:v>
                </c:pt>
                <c:pt idx="6">
                  <c:v>9845</c:v>
                </c:pt>
                <c:pt idx="7">
                  <c:v>17</c:v>
                </c:pt>
                <c:pt idx="8">
                  <c:v>101</c:v>
                </c:pt>
              </c:numCache>
            </c:numRef>
          </c:val>
          <c:extLst>
            <c:ext xmlns:c16="http://schemas.microsoft.com/office/drawing/2014/chart" uri="{C3380CC4-5D6E-409C-BE32-E72D297353CC}">
              <c16:uniqueId val="{00000001-866C-432C-8701-9A4283E9C013}"/>
            </c:ext>
          </c:extLst>
        </c:ser>
        <c:ser>
          <c:idx val="2"/>
          <c:order val="2"/>
          <c:tx>
            <c:strRef>
              <c:f>Hoja1!$D$74</c:f>
              <c:strCache>
                <c:ptCount val="1"/>
                <c:pt idx="0">
                  <c:v>Año 2024</c:v>
                </c:pt>
              </c:strCache>
            </c:strRef>
          </c:tx>
          <c:spPr>
            <a:solidFill>
              <a:schemeClr val="accent3"/>
            </a:solidFill>
            <a:ln>
              <a:noFill/>
            </a:ln>
            <a:effectLst/>
          </c:spPr>
          <c:invertIfNegative val="0"/>
          <c:cat>
            <c:strRef>
              <c:f>Hoja1!$A$75:$A$83</c:f>
              <c:strCache>
                <c:ptCount val="9"/>
                <c:pt idx="0">
                  <c:v>EXAMENES DE LABORATORIO</c:v>
                </c:pt>
                <c:pt idx="1">
                  <c:v>ELECTROCARDIOGRAMA</c:v>
                </c:pt>
                <c:pt idx="2">
                  <c:v>MONITOREO FETAL</c:v>
                </c:pt>
                <c:pt idx="3">
                  <c:v>RX GENERAL</c:v>
                </c:pt>
                <c:pt idx="4">
                  <c:v>CONSULTA POR OPTOMETRIA</c:v>
                </c:pt>
                <c:pt idx="5">
                  <c:v>FORMULAS DESPACHADAS</c:v>
                </c:pt>
                <c:pt idx="6">
                  <c:v>REMISIONES DIFERIDAS</c:v>
                </c:pt>
                <c:pt idx="7">
                  <c:v>NECROPSIAS</c:v>
                </c:pt>
                <c:pt idx="8">
                  <c:v>RECONOCIMIENTOS</c:v>
                </c:pt>
              </c:strCache>
            </c:strRef>
          </c:cat>
          <c:val>
            <c:numRef>
              <c:f>Hoja1!$D$75:$D$83</c:f>
              <c:numCache>
                <c:formatCode>_(* #,##0_);_(* \(#,##0\);_(* "-"_);_(@_)</c:formatCode>
                <c:ptCount val="9"/>
                <c:pt idx="0">
                  <c:v>37508</c:v>
                </c:pt>
                <c:pt idx="1">
                  <c:v>2972</c:v>
                </c:pt>
                <c:pt idx="2">
                  <c:v>112</c:v>
                </c:pt>
                <c:pt idx="3">
                  <c:v>2909</c:v>
                </c:pt>
                <c:pt idx="4">
                  <c:v>106</c:v>
                </c:pt>
                <c:pt idx="5">
                  <c:v>45509</c:v>
                </c:pt>
                <c:pt idx="6">
                  <c:v>12254</c:v>
                </c:pt>
                <c:pt idx="7">
                  <c:v>18</c:v>
                </c:pt>
                <c:pt idx="8">
                  <c:v>103</c:v>
                </c:pt>
              </c:numCache>
            </c:numRef>
          </c:val>
          <c:extLst>
            <c:ext xmlns:c16="http://schemas.microsoft.com/office/drawing/2014/chart" uri="{C3380CC4-5D6E-409C-BE32-E72D297353CC}">
              <c16:uniqueId val="{00000002-866C-432C-8701-9A4283E9C013}"/>
            </c:ext>
          </c:extLst>
        </c:ser>
        <c:ser>
          <c:idx val="3"/>
          <c:order val="3"/>
          <c:tx>
            <c:strRef>
              <c:f>Hoja1!$E$74</c:f>
              <c:strCache>
                <c:ptCount val="1"/>
                <c:pt idx="0">
                  <c:v>Año 2025</c:v>
                </c:pt>
              </c:strCache>
            </c:strRef>
          </c:tx>
          <c:spPr>
            <a:solidFill>
              <a:schemeClr val="accent4"/>
            </a:solidFill>
            <a:ln>
              <a:noFill/>
            </a:ln>
            <a:effectLst/>
          </c:spPr>
          <c:invertIfNegative val="0"/>
          <c:cat>
            <c:strRef>
              <c:f>Hoja1!$A$75:$A$83</c:f>
              <c:strCache>
                <c:ptCount val="9"/>
                <c:pt idx="0">
                  <c:v>EXAMENES DE LABORATORIO</c:v>
                </c:pt>
                <c:pt idx="1">
                  <c:v>ELECTROCARDIOGRAMA</c:v>
                </c:pt>
                <c:pt idx="2">
                  <c:v>MONITOREO FETAL</c:v>
                </c:pt>
                <c:pt idx="3">
                  <c:v>RX GENERAL</c:v>
                </c:pt>
                <c:pt idx="4">
                  <c:v>CONSULTA POR OPTOMETRIA</c:v>
                </c:pt>
                <c:pt idx="5">
                  <c:v>FORMULAS DESPACHADAS</c:v>
                </c:pt>
                <c:pt idx="6">
                  <c:v>REMISIONES DIFERIDAS</c:v>
                </c:pt>
                <c:pt idx="7">
                  <c:v>NECROPSIAS</c:v>
                </c:pt>
                <c:pt idx="8">
                  <c:v>RECONOCIMIENTOS</c:v>
                </c:pt>
              </c:strCache>
            </c:strRef>
          </c:cat>
          <c:val>
            <c:numRef>
              <c:f>Hoja1!$E$75:$E$83</c:f>
              <c:numCache>
                <c:formatCode>_(* #,##0_);_(* \(#,##0\);_(* "-"_);_(@_)</c:formatCode>
                <c:ptCount val="9"/>
                <c:pt idx="0">
                  <c:v>37085</c:v>
                </c:pt>
                <c:pt idx="1">
                  <c:v>2843</c:v>
                </c:pt>
                <c:pt idx="2">
                  <c:v>104</c:v>
                </c:pt>
                <c:pt idx="3">
                  <c:v>4074</c:v>
                </c:pt>
                <c:pt idx="4">
                  <c:v>154</c:v>
                </c:pt>
                <c:pt idx="5">
                  <c:v>39651</c:v>
                </c:pt>
                <c:pt idx="6">
                  <c:v>15688</c:v>
                </c:pt>
                <c:pt idx="7">
                  <c:v>16</c:v>
                </c:pt>
                <c:pt idx="8">
                  <c:v>163</c:v>
                </c:pt>
              </c:numCache>
            </c:numRef>
          </c:val>
          <c:extLst>
            <c:ext xmlns:c16="http://schemas.microsoft.com/office/drawing/2014/chart" uri="{C3380CC4-5D6E-409C-BE32-E72D297353CC}">
              <c16:uniqueId val="{00000003-866C-432C-8701-9A4283E9C013}"/>
            </c:ext>
          </c:extLst>
        </c:ser>
        <c:dLbls>
          <c:showLegendKey val="0"/>
          <c:showVal val="0"/>
          <c:showCatName val="0"/>
          <c:showSerName val="0"/>
          <c:showPercent val="0"/>
          <c:showBubbleSize val="0"/>
        </c:dLbls>
        <c:gapWidth val="219"/>
        <c:overlap val="-27"/>
        <c:axId val="615010600"/>
        <c:axId val="615007320"/>
      </c:barChart>
      <c:catAx>
        <c:axId val="615010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615007320"/>
        <c:crosses val="autoZero"/>
        <c:auto val="1"/>
        <c:lblAlgn val="ctr"/>
        <c:lblOffset val="100"/>
        <c:noMultiLvlLbl val="0"/>
      </c:catAx>
      <c:valAx>
        <c:axId val="61500732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61501060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2">
                <a:lumMod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Hoja1!$C$18</c:f>
              <c:strCache>
                <c:ptCount val="1"/>
                <c:pt idx="0">
                  <c:v>Porcentaje de cumplimiento</c:v>
                </c:pt>
              </c:strCache>
            </c:strRef>
          </c:cat>
          <c:val>
            <c:numRef>
              <c:f>Hoja1!$D$18</c:f>
              <c:numCache>
                <c:formatCode>0.00%</c:formatCode>
                <c:ptCount val="1"/>
                <c:pt idx="0">
                  <c:v>0.94030000000000002</c:v>
                </c:pt>
              </c:numCache>
            </c:numRef>
          </c:val>
          <c:extLst>
            <c:ext xmlns:c16="http://schemas.microsoft.com/office/drawing/2014/chart" uri="{C3380CC4-5D6E-409C-BE32-E72D297353CC}">
              <c16:uniqueId val="{00000000-7B9B-4321-8D18-443F036954D8}"/>
            </c:ext>
          </c:extLst>
        </c:ser>
        <c:dLbls>
          <c:dLblPos val="outEnd"/>
          <c:showLegendKey val="0"/>
          <c:showVal val="1"/>
          <c:showCatName val="0"/>
          <c:showSerName val="0"/>
          <c:showPercent val="0"/>
          <c:showBubbleSize val="0"/>
        </c:dLbls>
        <c:gapWidth val="219"/>
        <c:overlap val="-27"/>
        <c:axId val="465073304"/>
        <c:axId val="465074288"/>
      </c:barChart>
      <c:catAx>
        <c:axId val="465073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65074288"/>
        <c:crosses val="autoZero"/>
        <c:auto val="1"/>
        <c:lblAlgn val="ctr"/>
        <c:lblOffset val="100"/>
        <c:noMultiLvlLbl val="0"/>
      </c:catAx>
      <c:valAx>
        <c:axId val="46507428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65073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92D050"/>
            </a:solidFill>
            <a:ln>
              <a:noFill/>
            </a:ln>
            <a:effectLst/>
          </c:spPr>
          <c:invertIfNegative val="0"/>
          <c:dPt>
            <c:idx val="0"/>
            <c:invertIfNegative val="0"/>
            <c:bubble3D val="0"/>
            <c:spPr>
              <a:solidFill>
                <a:schemeClr val="bg2">
                  <a:lumMod val="25000"/>
                </a:schemeClr>
              </a:solidFill>
              <a:ln>
                <a:noFill/>
              </a:ln>
              <a:effectLst/>
            </c:spPr>
            <c:extLst>
              <c:ext xmlns:c16="http://schemas.microsoft.com/office/drawing/2014/chart" uri="{C3380CC4-5D6E-409C-BE32-E72D297353CC}">
                <c16:uniqueId val="{00000000-1F18-4717-9D6B-80C078F41CB9}"/>
              </c:ext>
            </c:extLst>
          </c:dPt>
          <c:dPt>
            <c:idx val="1"/>
            <c:invertIfNegative val="0"/>
            <c:bubble3D val="0"/>
            <c:spPr>
              <a:solidFill>
                <a:schemeClr val="bg2">
                  <a:lumMod val="25000"/>
                </a:schemeClr>
              </a:solidFill>
              <a:ln>
                <a:noFill/>
              </a:ln>
              <a:effectLst/>
            </c:spPr>
            <c:extLst>
              <c:ext xmlns:c16="http://schemas.microsoft.com/office/drawing/2014/chart" uri="{C3380CC4-5D6E-409C-BE32-E72D297353CC}">
                <c16:uniqueId val="{00000001-1F18-4717-9D6B-80C078F41CB9}"/>
              </c:ext>
            </c:extLst>
          </c:dPt>
          <c:dPt>
            <c:idx val="2"/>
            <c:invertIfNegative val="0"/>
            <c:bubble3D val="0"/>
            <c:spPr>
              <a:solidFill>
                <a:schemeClr val="bg2">
                  <a:lumMod val="25000"/>
                </a:schemeClr>
              </a:solidFill>
              <a:ln>
                <a:noFill/>
              </a:ln>
              <a:effectLst/>
            </c:spPr>
            <c:extLst>
              <c:ext xmlns:c16="http://schemas.microsoft.com/office/drawing/2014/chart" uri="{C3380CC4-5D6E-409C-BE32-E72D297353CC}">
                <c16:uniqueId val="{00000002-1F18-4717-9D6B-80C078F41CB9}"/>
              </c:ext>
            </c:extLst>
          </c:dPt>
          <c:dPt>
            <c:idx val="3"/>
            <c:invertIfNegative val="0"/>
            <c:bubble3D val="0"/>
            <c:spPr>
              <a:solidFill>
                <a:schemeClr val="bg2">
                  <a:lumMod val="25000"/>
                </a:schemeClr>
              </a:solidFill>
              <a:ln>
                <a:noFill/>
              </a:ln>
              <a:effectLst/>
            </c:spPr>
            <c:extLst>
              <c:ext xmlns:c16="http://schemas.microsoft.com/office/drawing/2014/chart" uri="{C3380CC4-5D6E-409C-BE32-E72D297353CC}">
                <c16:uniqueId val="{00000003-1F18-4717-9D6B-80C078F41CB9}"/>
              </c:ext>
            </c:extLst>
          </c:dPt>
          <c:dLbls>
            <c:dLbl>
              <c:idx val="0"/>
              <c:layout>
                <c:manualLayout>
                  <c:x val="-3.0366806468480828E-3"/>
                  <c:y val="-0.3780951884252585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F18-4717-9D6B-80C078F41CB9}"/>
                </c:ext>
              </c:extLst>
            </c:dLbl>
            <c:dLbl>
              <c:idx val="1"/>
              <c:layout>
                <c:manualLayout>
                  <c:x val="1.2594162437127576E-3"/>
                  <c:y val="-0.278896204497733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18-4717-9D6B-80C078F41CB9}"/>
                </c:ext>
              </c:extLst>
            </c:dLbl>
            <c:dLbl>
              <c:idx val="2"/>
              <c:layout>
                <c:manualLayout>
                  <c:x val="7.415680842899593E-4"/>
                  <c:y val="-0.3669891270953974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18-4717-9D6B-80C078F41CB9}"/>
                </c:ext>
              </c:extLst>
            </c:dLbl>
            <c:dLbl>
              <c:idx val="3"/>
              <c:layout>
                <c:manualLayout>
                  <c:x val="-2.7777777777777779E-3"/>
                  <c:y val="-0.2083333333333333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18-4717-9D6B-80C078F41CB9}"/>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Hoja1!$B$2:$C$5</c:f>
              <c:multiLvlStrCache>
                <c:ptCount val="4"/>
                <c:lvl>
                  <c:pt idx="0">
                    <c:v>Gestión de la infraestructura física y equipamiento tecnológico de la ese hospital san juan de dios. </c:v>
                  </c:pt>
                  <c:pt idx="1">
                    <c:v>Gestión del talento humano y desarrollo de un sistema de información integral en salud</c:v>
                  </c:pt>
                  <c:pt idx="2">
                    <c:v>Fortalecimiento de la atención integral de la salud, humanización de la atención y de calidad de los servicios</c:v>
                  </c:pt>
                  <c:pt idx="3">
                    <c:v>Fortalecimiento de la capacidad administrativa y sostenibilidad financiera.</c:v>
                  </c:pt>
                </c:lvl>
                <c:lvl>
                  <c:pt idx="0">
                    <c:v>Línea Estratégica 01</c:v>
                  </c:pt>
                  <c:pt idx="1">
                    <c:v>Línea Estratégica 02 </c:v>
                  </c:pt>
                  <c:pt idx="2">
                    <c:v>Línea Estratégica 03</c:v>
                  </c:pt>
                  <c:pt idx="3">
                    <c:v>Línea Estratégica 04</c:v>
                  </c:pt>
                </c:lvl>
              </c:multiLvlStrCache>
            </c:multiLvlStrRef>
          </c:cat>
          <c:val>
            <c:numRef>
              <c:f>Hoja1!$D$2:$D$5</c:f>
              <c:numCache>
                <c:formatCode>0.00%</c:formatCode>
                <c:ptCount val="4"/>
                <c:pt idx="0" formatCode="0%">
                  <c:v>1</c:v>
                </c:pt>
                <c:pt idx="1">
                  <c:v>0.91359999999999997</c:v>
                </c:pt>
                <c:pt idx="2">
                  <c:v>0.98850000000000005</c:v>
                </c:pt>
                <c:pt idx="3">
                  <c:v>0.84930000000000005</c:v>
                </c:pt>
              </c:numCache>
            </c:numRef>
          </c:val>
          <c:extLst>
            <c:ext xmlns:c16="http://schemas.microsoft.com/office/drawing/2014/chart" uri="{C3380CC4-5D6E-409C-BE32-E72D297353CC}">
              <c16:uniqueId val="{00000004-1F18-4717-9D6B-80C078F41CB9}"/>
            </c:ext>
          </c:extLst>
        </c:ser>
        <c:dLbls>
          <c:dLblPos val="ctr"/>
          <c:showLegendKey val="0"/>
          <c:showVal val="1"/>
          <c:showCatName val="0"/>
          <c:showSerName val="0"/>
          <c:showPercent val="0"/>
          <c:showBubbleSize val="0"/>
        </c:dLbls>
        <c:gapWidth val="150"/>
        <c:overlap val="100"/>
        <c:axId val="2078077839"/>
        <c:axId val="2076356895"/>
      </c:barChart>
      <c:catAx>
        <c:axId val="2078077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76356895"/>
        <c:crosses val="autoZero"/>
        <c:auto val="1"/>
        <c:lblAlgn val="ctr"/>
        <c:lblOffset val="100"/>
        <c:noMultiLvlLbl val="0"/>
      </c:catAx>
      <c:valAx>
        <c:axId val="20763568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078077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sz="1600" b="1">
                <a:latin typeface="Arial" panose="020B0604020202020204" pitchFamily="34" charset="0"/>
                <a:cs typeface="Arial" panose="020B0604020202020204" pitchFamily="34" charset="0"/>
              </a:rPr>
              <a:t>COMPARATIVO DE PQRSF</a:t>
            </a:r>
            <a:r>
              <a:rPr lang="es-CO" sz="1600" b="1" baseline="0">
                <a:latin typeface="Arial" panose="020B0604020202020204" pitchFamily="34" charset="0"/>
                <a:cs typeface="Arial" panose="020B0604020202020204" pitchFamily="34" charset="0"/>
              </a:rPr>
              <a:t> DE LOS 4 ÚLTIMOS AÑOS </a:t>
            </a:r>
            <a:endParaRPr lang="es-CO" sz="1600" b="1">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7.9746813716800244E-2"/>
          <c:y val="0.12765094858719409"/>
          <c:w val="0.9075244655158784"/>
          <c:h val="0.56745799556705989"/>
        </c:manualLayout>
      </c:layout>
      <c:barChart>
        <c:barDir val="col"/>
        <c:grouping val="clustered"/>
        <c:varyColors val="0"/>
        <c:ser>
          <c:idx val="0"/>
          <c:order val="0"/>
          <c:tx>
            <c:strRef>
              <c:f>'PQRS 2025 REAL'!$B$75</c:f>
              <c:strCache>
                <c:ptCount val="1"/>
                <c:pt idx="0">
                  <c:v>P</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'PQRS 2025 REAL'!$C$74:$F$74</c:f>
              <c:numCache>
                <c:formatCode>General</c:formatCode>
                <c:ptCount val="4"/>
                <c:pt idx="0">
                  <c:v>2022</c:v>
                </c:pt>
                <c:pt idx="1">
                  <c:v>2023</c:v>
                </c:pt>
                <c:pt idx="2">
                  <c:v>2024</c:v>
                </c:pt>
                <c:pt idx="3">
                  <c:v>2025</c:v>
                </c:pt>
              </c:numCache>
            </c:numRef>
          </c:cat>
          <c:val>
            <c:numRef>
              <c:f>'PQRS 2025 REAL'!$C$75:$F$75</c:f>
              <c:numCache>
                <c:formatCode>_(* #,##0_);_(* \(#,##0\);_(* "-"_);_(@_)</c:formatCode>
                <c:ptCount val="4"/>
                <c:pt idx="0">
                  <c:v>0</c:v>
                </c:pt>
                <c:pt idx="1">
                  <c:v>0</c:v>
                </c:pt>
                <c:pt idx="2">
                  <c:v>0</c:v>
                </c:pt>
                <c:pt idx="3">
                  <c:v>0</c:v>
                </c:pt>
              </c:numCache>
            </c:numRef>
          </c:val>
          <c:extLst>
            <c:ext xmlns:c16="http://schemas.microsoft.com/office/drawing/2014/chart" uri="{C3380CC4-5D6E-409C-BE32-E72D297353CC}">
              <c16:uniqueId val="{00000000-815F-4E64-9316-8CF39EBE34E0}"/>
            </c:ext>
          </c:extLst>
        </c:ser>
        <c:ser>
          <c:idx val="1"/>
          <c:order val="1"/>
          <c:tx>
            <c:strRef>
              <c:f>'PQRS 2025 REAL'!$B$76</c:f>
              <c:strCache>
                <c:ptCount val="1"/>
                <c:pt idx="0">
                  <c:v>Q</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'PQRS 2025 REAL'!$C$74:$F$74</c:f>
              <c:numCache>
                <c:formatCode>General</c:formatCode>
                <c:ptCount val="4"/>
                <c:pt idx="0">
                  <c:v>2022</c:v>
                </c:pt>
                <c:pt idx="1">
                  <c:v>2023</c:v>
                </c:pt>
                <c:pt idx="2">
                  <c:v>2024</c:v>
                </c:pt>
                <c:pt idx="3">
                  <c:v>2025</c:v>
                </c:pt>
              </c:numCache>
            </c:numRef>
          </c:cat>
          <c:val>
            <c:numRef>
              <c:f>'PQRS 2025 REAL'!$C$76:$F$76</c:f>
              <c:numCache>
                <c:formatCode>General</c:formatCode>
                <c:ptCount val="4"/>
                <c:pt idx="0">
                  <c:v>42</c:v>
                </c:pt>
                <c:pt idx="1">
                  <c:v>46</c:v>
                </c:pt>
                <c:pt idx="2">
                  <c:v>12</c:v>
                </c:pt>
                <c:pt idx="3" formatCode="_(* #,##0_);_(* \(#,##0\);_(* &quot;-&quot;_);_(@_)">
                  <c:v>16</c:v>
                </c:pt>
              </c:numCache>
            </c:numRef>
          </c:val>
          <c:extLst>
            <c:ext xmlns:c16="http://schemas.microsoft.com/office/drawing/2014/chart" uri="{C3380CC4-5D6E-409C-BE32-E72D297353CC}">
              <c16:uniqueId val="{00000001-815F-4E64-9316-8CF39EBE34E0}"/>
            </c:ext>
          </c:extLst>
        </c:ser>
        <c:ser>
          <c:idx val="2"/>
          <c:order val="2"/>
          <c:tx>
            <c:strRef>
              <c:f>'PQRS 2025 REAL'!$B$77</c:f>
              <c:strCache>
                <c:ptCount val="1"/>
                <c:pt idx="0">
                  <c:v>R</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'PQRS 2025 REAL'!$C$74:$F$74</c:f>
              <c:numCache>
                <c:formatCode>General</c:formatCode>
                <c:ptCount val="4"/>
                <c:pt idx="0">
                  <c:v>2022</c:v>
                </c:pt>
                <c:pt idx="1">
                  <c:v>2023</c:v>
                </c:pt>
                <c:pt idx="2">
                  <c:v>2024</c:v>
                </c:pt>
                <c:pt idx="3">
                  <c:v>2025</c:v>
                </c:pt>
              </c:numCache>
            </c:numRef>
          </c:cat>
          <c:val>
            <c:numRef>
              <c:f>'PQRS 2025 REAL'!$C$77:$F$77</c:f>
              <c:numCache>
                <c:formatCode>_(* #,##0_);_(* \(#,##0\);_(* "-"_);_(@_)</c:formatCode>
                <c:ptCount val="4"/>
                <c:pt idx="0">
                  <c:v>0</c:v>
                </c:pt>
                <c:pt idx="1">
                  <c:v>0</c:v>
                </c:pt>
                <c:pt idx="2">
                  <c:v>0</c:v>
                </c:pt>
                <c:pt idx="3">
                  <c:v>0</c:v>
                </c:pt>
              </c:numCache>
            </c:numRef>
          </c:val>
          <c:extLst>
            <c:ext xmlns:c16="http://schemas.microsoft.com/office/drawing/2014/chart" uri="{C3380CC4-5D6E-409C-BE32-E72D297353CC}">
              <c16:uniqueId val="{00000002-815F-4E64-9316-8CF39EBE34E0}"/>
            </c:ext>
          </c:extLst>
        </c:ser>
        <c:ser>
          <c:idx val="3"/>
          <c:order val="3"/>
          <c:tx>
            <c:strRef>
              <c:f>'PQRS 2025 REAL'!$B$78</c:f>
              <c:strCache>
                <c:ptCount val="1"/>
                <c:pt idx="0">
                  <c:v>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'PQRS 2025 REAL'!$C$74:$F$74</c:f>
              <c:numCache>
                <c:formatCode>General</c:formatCode>
                <c:ptCount val="4"/>
                <c:pt idx="0">
                  <c:v>2022</c:v>
                </c:pt>
                <c:pt idx="1">
                  <c:v>2023</c:v>
                </c:pt>
                <c:pt idx="2">
                  <c:v>2024</c:v>
                </c:pt>
                <c:pt idx="3">
                  <c:v>2025</c:v>
                </c:pt>
              </c:numCache>
            </c:numRef>
          </c:cat>
          <c:val>
            <c:numRef>
              <c:f>'PQRS 2025 REAL'!$C$78:$F$78</c:f>
              <c:numCache>
                <c:formatCode>General</c:formatCode>
                <c:ptCount val="4"/>
                <c:pt idx="0">
                  <c:v>7</c:v>
                </c:pt>
                <c:pt idx="1">
                  <c:v>3</c:v>
                </c:pt>
                <c:pt idx="2" formatCode="_(* #,##0_);_(* \(#,##0\);_(* &quot;-&quot;_);_(@_)">
                  <c:v>0</c:v>
                </c:pt>
                <c:pt idx="3" formatCode="_(* #,##0_);_(* \(#,##0\);_(* &quot;-&quot;_);_(@_)">
                  <c:v>1</c:v>
                </c:pt>
              </c:numCache>
            </c:numRef>
          </c:val>
          <c:extLst>
            <c:ext xmlns:c16="http://schemas.microsoft.com/office/drawing/2014/chart" uri="{C3380CC4-5D6E-409C-BE32-E72D297353CC}">
              <c16:uniqueId val="{00000003-815F-4E64-9316-8CF39EBE34E0}"/>
            </c:ext>
          </c:extLst>
        </c:ser>
        <c:ser>
          <c:idx val="4"/>
          <c:order val="4"/>
          <c:tx>
            <c:strRef>
              <c:f>'PQRS 2025 REAL'!$B$79</c:f>
              <c:strCache>
                <c:ptCount val="1"/>
                <c:pt idx="0">
                  <c:v>F</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'PQRS 2025 REAL'!$C$74:$F$74</c:f>
              <c:numCache>
                <c:formatCode>General</c:formatCode>
                <c:ptCount val="4"/>
                <c:pt idx="0">
                  <c:v>2022</c:v>
                </c:pt>
                <c:pt idx="1">
                  <c:v>2023</c:v>
                </c:pt>
                <c:pt idx="2">
                  <c:v>2024</c:v>
                </c:pt>
                <c:pt idx="3">
                  <c:v>2025</c:v>
                </c:pt>
              </c:numCache>
            </c:numRef>
          </c:cat>
          <c:val>
            <c:numRef>
              <c:f>'PQRS 2025 REAL'!$C$79:$F$79</c:f>
              <c:numCache>
                <c:formatCode>General</c:formatCode>
                <c:ptCount val="4"/>
                <c:pt idx="0" formatCode="_(* #,##0_);_(* \(#,##0\);_(* &quot;-&quot;_);_(@_)">
                  <c:v>0</c:v>
                </c:pt>
                <c:pt idx="1">
                  <c:v>10</c:v>
                </c:pt>
                <c:pt idx="2">
                  <c:v>10</c:v>
                </c:pt>
                <c:pt idx="3" formatCode="_(* #,##0_);_(* \(#,##0\);_(* &quot;-&quot;_);_(@_)">
                  <c:v>86</c:v>
                </c:pt>
              </c:numCache>
            </c:numRef>
          </c:val>
          <c:extLst>
            <c:ext xmlns:c16="http://schemas.microsoft.com/office/drawing/2014/chart" uri="{C3380CC4-5D6E-409C-BE32-E72D297353CC}">
              <c16:uniqueId val="{00000004-815F-4E64-9316-8CF39EBE34E0}"/>
            </c:ext>
          </c:extLst>
        </c:ser>
        <c:ser>
          <c:idx val="5"/>
          <c:order val="5"/>
          <c:tx>
            <c:strRef>
              <c:f>'PQRS 2025 REAL'!$B$80</c:f>
              <c:strCache>
                <c:ptCount val="1"/>
                <c:pt idx="0">
                  <c:v>TOTAL</c:v>
                </c:pt>
              </c:strCache>
            </c:strRef>
          </c:tx>
          <c:spPr>
            <a:solidFill>
              <a:schemeClr val="accent6"/>
            </a:solidFill>
            <a:ln>
              <a:noFill/>
            </a:ln>
            <a:effectLst/>
          </c:spPr>
          <c:invertIfNegative val="0"/>
          <c:cat>
            <c:numRef>
              <c:f>'PQRS 2025 REAL'!$C$74:$F$74</c:f>
              <c:numCache>
                <c:formatCode>General</c:formatCode>
                <c:ptCount val="4"/>
                <c:pt idx="0">
                  <c:v>2022</c:v>
                </c:pt>
                <c:pt idx="1">
                  <c:v>2023</c:v>
                </c:pt>
                <c:pt idx="2">
                  <c:v>2024</c:v>
                </c:pt>
                <c:pt idx="3">
                  <c:v>2025</c:v>
                </c:pt>
              </c:numCache>
            </c:numRef>
          </c:cat>
          <c:val>
            <c:numRef>
              <c:f>'PQRS 2025 REAL'!$C$80:$F$80</c:f>
              <c:numCache>
                <c:formatCode>General</c:formatCode>
                <c:ptCount val="4"/>
                <c:pt idx="0">
                  <c:v>49</c:v>
                </c:pt>
                <c:pt idx="1">
                  <c:v>59</c:v>
                </c:pt>
                <c:pt idx="2">
                  <c:v>22</c:v>
                </c:pt>
                <c:pt idx="3">
                  <c:v>103</c:v>
                </c:pt>
              </c:numCache>
            </c:numRef>
          </c:val>
          <c:extLst>
            <c:ext xmlns:c16="http://schemas.microsoft.com/office/drawing/2014/chart" uri="{C3380CC4-5D6E-409C-BE32-E72D297353CC}">
              <c16:uniqueId val="{00000005-815F-4E64-9316-8CF39EBE34E0}"/>
            </c:ext>
          </c:extLst>
        </c:ser>
        <c:dLbls>
          <c:showLegendKey val="0"/>
          <c:showVal val="0"/>
          <c:showCatName val="0"/>
          <c:showSerName val="0"/>
          <c:showPercent val="0"/>
          <c:showBubbleSize val="0"/>
        </c:dLbls>
        <c:gapWidth val="150"/>
        <c:axId val="189475456"/>
        <c:axId val="189489536"/>
      </c:barChart>
      <c:catAx>
        <c:axId val="189475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s-ES"/>
          </a:p>
        </c:txPr>
        <c:crossAx val="189489536"/>
        <c:crosses val="autoZero"/>
        <c:auto val="1"/>
        <c:lblAlgn val="ctr"/>
        <c:lblOffset val="100"/>
        <c:noMultiLvlLbl val="0"/>
      </c:catAx>
      <c:valAx>
        <c:axId val="1894895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CANTIDAD</a:t>
                </a:r>
              </a:p>
            </c:rich>
          </c:tx>
          <c:layout>
            <c:manualLayout>
              <c:xMode val="edge"/>
              <c:yMode val="edge"/>
              <c:x val="1.2728720767321365E-2"/>
              <c:y val="0.36316736286560131"/>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S"/>
          </a:p>
        </c:txPr>
        <c:crossAx val="1894754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1"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339933"/>
      </a:solidFill>
      <a:round/>
    </a:ln>
    <a:effectLst/>
  </c:spPr>
  <c:txPr>
    <a:bodyPr/>
    <a:lstStyle/>
    <a:p>
      <a:pPr>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CO" sz="1800" b="1">
                <a:latin typeface="Arial" panose="020B0604020202020204" pitchFamily="34" charset="0"/>
                <a:cs typeface="Arial" panose="020B0604020202020204" pitchFamily="34" charset="0"/>
              </a:rPr>
              <a:t>TOTAL DE ENCUESTAS AL 2o SEMESTRE</a:t>
            </a:r>
            <a:r>
              <a:rPr lang="es-CO" sz="1800" b="1" baseline="0">
                <a:latin typeface="Arial" panose="020B0604020202020204" pitchFamily="34" charset="0"/>
                <a:cs typeface="Arial" panose="020B0604020202020204" pitchFamily="34" charset="0"/>
              </a:rPr>
              <a:t> </a:t>
            </a:r>
            <a:r>
              <a:rPr lang="es-CO" sz="1800" b="1">
                <a:latin typeface="Arial" panose="020B0604020202020204" pitchFamily="34" charset="0"/>
                <a:cs typeface="Arial" panose="020B0604020202020204" pitchFamily="34" charset="0"/>
              </a:rPr>
              <a:t>2.025</a:t>
            </a:r>
          </a:p>
        </c:rich>
      </c:tx>
      <c:layout>
        <c:manualLayout>
          <c:xMode val="edge"/>
          <c:yMode val="edge"/>
          <c:x val="0.25139693189752044"/>
          <c:y val="2.7162244725964509E-2"/>
        </c:manualLayout>
      </c:layout>
      <c:overlay val="0"/>
      <c:spPr>
        <a:noFill/>
        <a:ln>
          <a:noFill/>
        </a:ln>
        <a:effectLst/>
      </c:spPr>
    </c:title>
    <c:autoTitleDeleted val="0"/>
    <c:plotArea>
      <c:layout>
        <c:manualLayout>
          <c:layoutTarget val="inner"/>
          <c:xMode val="edge"/>
          <c:yMode val="edge"/>
          <c:x val="3.4058525363586542E-2"/>
          <c:y val="0.14347602521962005"/>
          <c:w val="0.9505410613036791"/>
          <c:h val="0.73199782431748162"/>
        </c:manualLayout>
      </c:layout>
      <c:barChart>
        <c:barDir val="col"/>
        <c:grouping val="clustered"/>
        <c:varyColors val="0"/>
        <c:ser>
          <c:idx val="1"/>
          <c:order val="0"/>
          <c:tx>
            <c:strRef>
              <c:f>'Encuestas 2025'!$L$39</c:f>
              <c:strCache>
                <c:ptCount val="1"/>
                <c:pt idx="0">
                  <c:v>1o SEM 2025</c:v>
                </c:pt>
              </c:strCache>
            </c:strRef>
          </c:tx>
          <c:invertIfNegative val="0"/>
          <c:dLbls>
            <c:dLbl>
              <c:idx val="0"/>
              <c:tx>
                <c:rich>
                  <a:bodyPr/>
                  <a:lstStyle/>
                  <a:p>
                    <a:fld id="{06BFB544-1AEB-4214-9063-822465B94C78}" type="VALUE">
                      <a:rPr lang="en-US"/>
                      <a:pPr/>
                      <a:t>[VALOR]</a:t>
                    </a:fld>
                    <a:r>
                      <a:rPr lang="en-US"/>
                      <a:t>(99%)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4DA-4FEE-BDD7-FC8EB06EFB25}"/>
                </c:ext>
              </c:extLst>
            </c:dLbl>
            <c:dLbl>
              <c:idx val="1"/>
              <c:tx>
                <c:rich>
                  <a:bodyPr/>
                  <a:lstStyle/>
                  <a:p>
                    <a:fld id="{41DF8EBE-E0D6-432D-9F7B-CA9C442D5DF8}" type="VALUE">
                      <a:rPr lang="en-US"/>
                      <a:pPr/>
                      <a:t>[VALOR]</a:t>
                    </a:fld>
                    <a:r>
                      <a:rPr lang="en-US"/>
                      <a:t> (1%)</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4DA-4FEE-BDD7-FC8EB06EFB25}"/>
                </c:ext>
              </c:extLst>
            </c:dLbl>
            <c:dLbl>
              <c:idx val="2"/>
              <c:tx>
                <c:rich>
                  <a:bodyPr/>
                  <a:lstStyle/>
                  <a:p>
                    <a:fld id="{A521C5D4-9890-4B9B-B903-7906B9A98693}" type="VALUE">
                      <a:rPr lang="en-US"/>
                      <a:pPr/>
                      <a:t>[VALOR]</a:t>
                    </a:fld>
                    <a:r>
                      <a:rPr lang="en-US"/>
                      <a:t>  (100%)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4DA-4FEE-BDD7-FC8EB06EFB25}"/>
                </c:ext>
              </c:extLst>
            </c:dLbl>
            <c:spPr>
              <a:noFill/>
              <a:ln>
                <a:noFill/>
              </a:ln>
              <a:effectLst/>
            </c:spPr>
            <c:txPr>
              <a:bodyPr wrap="square" lIns="38100" tIns="19050" rIns="38100" bIns="19050" anchor="ctr">
                <a:spAutoFit/>
              </a:bodyPr>
              <a:lstStyle/>
              <a:p>
                <a:pPr>
                  <a:defRPr sz="14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'Encuestas 2025'!$K$40:$K$42</c:f>
              <c:strCache>
                <c:ptCount val="3"/>
                <c:pt idx="0">
                  <c:v>SATISFACTORIAS</c:v>
                </c:pt>
                <c:pt idx="1">
                  <c:v>NO SATISFACTORIAS</c:v>
                </c:pt>
                <c:pt idx="2">
                  <c:v>TOTAL ENCUESTAS</c:v>
                </c:pt>
              </c:strCache>
            </c:strRef>
          </c:cat>
          <c:val>
            <c:numRef>
              <c:f>'Encuestas 2025'!$L$40:$L$42</c:f>
              <c:numCache>
                <c:formatCode>_-* #,##0_-;\-* #,##0_-;_-* "-"??_-;_-@_-</c:formatCode>
                <c:ptCount val="3"/>
                <c:pt idx="0" formatCode="_(* #,##0_);_(* \(#,##0\);_(* &quot;-&quot;_);_(@_)">
                  <c:v>821</c:v>
                </c:pt>
                <c:pt idx="1">
                  <c:v>44</c:v>
                </c:pt>
                <c:pt idx="2">
                  <c:v>865</c:v>
                </c:pt>
              </c:numCache>
            </c:numRef>
          </c:val>
          <c:extLst>
            <c:ext xmlns:c16="http://schemas.microsoft.com/office/drawing/2014/chart" uri="{C3380CC4-5D6E-409C-BE32-E72D297353CC}">
              <c16:uniqueId val="{00000003-14DA-4FEE-BDD7-FC8EB06EFB25}"/>
            </c:ext>
          </c:extLst>
        </c:ser>
        <c:dLbls>
          <c:showLegendKey val="0"/>
          <c:showVal val="1"/>
          <c:showCatName val="0"/>
          <c:showSerName val="0"/>
          <c:showPercent val="0"/>
          <c:showBubbleSize val="0"/>
        </c:dLbls>
        <c:gapWidth val="219"/>
        <c:axId val="190355712"/>
        <c:axId val="190374656"/>
      </c:barChart>
      <c:catAx>
        <c:axId val="19035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S"/>
          </a:p>
        </c:txPr>
        <c:crossAx val="190374656"/>
        <c:crosses val="autoZero"/>
        <c:auto val="1"/>
        <c:lblAlgn val="ctr"/>
        <c:lblOffset val="100"/>
        <c:noMultiLvlLbl val="0"/>
      </c:catAx>
      <c:valAx>
        <c:axId val="19037465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s-ES"/>
          </a:p>
        </c:txPr>
        <c:crossAx val="190355712"/>
        <c:crosses val="autoZero"/>
        <c:crossBetween val="between"/>
      </c:valAx>
    </c:plotArea>
    <c:plotVisOnly val="1"/>
    <c:dispBlanksAs val="gap"/>
    <c:showDLblsOverMax val="0"/>
    <c:extLst/>
  </c:chart>
  <c:spPr>
    <a:solidFill>
      <a:schemeClr val="bg1"/>
    </a:solidFill>
    <a:ln w="9525" cap="flat" cmpd="sng" algn="ctr">
      <a:solidFill>
        <a:srgbClr val="339933"/>
      </a:solidFill>
      <a:round/>
    </a:ln>
    <a:effectLst/>
  </c:spPr>
  <c:txPr>
    <a:bodyPr/>
    <a:lstStyle/>
    <a:p>
      <a:pPr>
        <a:defRPr/>
      </a:pPr>
      <a:endParaRPr lang="es-E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FCC4B-0B06-4E2A-8B00-489E9AD1D662}" type="datetimeFigureOut">
              <a:rPr lang="es-ES" smtClean="0"/>
              <a:t>13/05/2026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BC000-951E-4DFC-89BF-740405C0679D}" type="slidenum">
              <a:rPr lang="es-ES" smtClean="0"/>
              <a:t>‹Nº›</a:t>
            </a:fld>
            <a:endParaRPr lang="es-ES"/>
          </a:p>
        </p:txBody>
      </p:sp>
    </p:spTree>
    <p:extLst>
      <p:ext uri="{BB962C8B-B14F-4D97-AF65-F5344CB8AC3E}">
        <p14:creationId xmlns:p14="http://schemas.microsoft.com/office/powerpoint/2010/main" val="3838148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284ECAD9-32EE-4091-BDA5-6BD15ACC5E58}" type="slidenum">
              <a:rPr lang="es-ES" smtClean="0"/>
              <a:t>59</a:t>
            </a:fld>
            <a:endParaRPr lang="es-ES" dirty="0"/>
          </a:p>
        </p:txBody>
      </p:sp>
    </p:spTree>
    <p:extLst>
      <p:ext uri="{BB962C8B-B14F-4D97-AF65-F5344CB8AC3E}">
        <p14:creationId xmlns:p14="http://schemas.microsoft.com/office/powerpoint/2010/main" val="1616980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5"/>
          </p:nvPr>
        </p:nvSpPr>
        <p:spPr/>
        <p:txBody>
          <a:bodyPr rtlCol="0"/>
          <a:lstStyle/>
          <a:p>
            <a:pPr rtl="0"/>
            <a:fld id="{284ECAD9-32EE-4091-BDA5-6BD15ACC5E58}" type="slidenum">
              <a:rPr lang="es-ES" smtClean="0"/>
              <a:t>71</a:t>
            </a:fld>
            <a:endParaRPr lang="es-ES" dirty="0"/>
          </a:p>
        </p:txBody>
      </p:sp>
    </p:spTree>
    <p:extLst>
      <p:ext uri="{BB962C8B-B14F-4D97-AF65-F5344CB8AC3E}">
        <p14:creationId xmlns:p14="http://schemas.microsoft.com/office/powerpoint/2010/main" val="3221273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MX"/>
              <a:t>Haz clic para modificar el estilo de título del patrón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501FF28-909C-0D43-829A-A5BC5F899356}" type="datetimeFigureOut">
              <a:rPr lang="es-ES_tradnl" smtClean="0"/>
              <a:t>13/05/2026</a:t>
            </a:fld>
            <a:endParaRPr lang="es-ES_tradnl"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s-ES_tradnl"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07DCB92-3209-684D-83D5-E6256B831C4C}" type="slidenum">
              <a:rPr lang="es-ES_tradnl" smtClean="0"/>
              <a:t>‹Nº›</a:t>
            </a:fld>
            <a:endParaRPr lang="es-ES_tradnl"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721320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501FF28-909C-0D43-829A-A5BC5F899356}" type="datetimeFigureOut">
              <a:rPr lang="es-ES_tradnl" smtClean="0"/>
              <a:t>13/05/2026</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1066880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501FF28-909C-0D43-829A-A5BC5F899356}" type="datetimeFigureOut">
              <a:rPr lang="es-ES_tradnl" smtClean="0"/>
              <a:t>13/05/2026</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610943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sp>
        <p:nvSpPr>
          <p:cNvPr id="13" name="Paralelogramo 14">
            <a:extLst>
              <a:ext uri="{FF2B5EF4-FFF2-40B4-BE49-F238E27FC236}">
                <a16:creationId xmlns:a16="http://schemas.microsoft.com/office/drawing/2014/main" id="{F5AA8A10-E19C-430B-9D5D-8D12F92BFEC5}"/>
              </a:ext>
            </a:extLst>
          </p:cNvPr>
          <p:cNvSpPr/>
          <p:nvPr userDrawn="1"/>
        </p:nvSpPr>
        <p:spPr>
          <a:xfrm>
            <a:off x="7972122"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sz="1800" noProof="0" dirty="0"/>
          </a:p>
        </p:txBody>
      </p:sp>
      <p:sp>
        <p:nvSpPr>
          <p:cNvPr id="12" name="Rectángulo 11">
            <a:extLst>
              <a:ext uri="{FF2B5EF4-FFF2-40B4-BE49-F238E27FC236}">
                <a16:creationId xmlns:a16="http://schemas.microsoft.com/office/drawing/2014/main" id="{A7C93D4F-3003-4D58-9AFB-356A0F800F42}"/>
              </a:ext>
            </a:extLst>
          </p:cNvPr>
          <p:cNvSpPr/>
          <p:nvPr userDrawn="1"/>
        </p:nvSpPr>
        <p:spPr>
          <a:xfrm>
            <a:off x="6394450" y="0"/>
            <a:ext cx="15392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dirty="0"/>
          </a:p>
        </p:txBody>
      </p:sp>
      <p:sp>
        <p:nvSpPr>
          <p:cNvPr id="4" name="Marcador de fech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DCE50598-F329-4DE9-93FC-DA4A01DFA178}" type="datetime1">
              <a:rPr lang="es-ES" noProof="0" smtClean="0"/>
              <a:t>13/05/2026</a:t>
            </a:fld>
            <a:endParaRPr lang="es-ES" noProof="0" dirty="0"/>
          </a:p>
        </p:txBody>
      </p:sp>
      <p:sp>
        <p:nvSpPr>
          <p:cNvPr id="5" name="Marcador de pie de pá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es-ES" noProof="0" dirty="0"/>
              <a:t>Pie de página</a:t>
            </a:r>
          </a:p>
        </p:txBody>
      </p:sp>
      <p:sp>
        <p:nvSpPr>
          <p:cNvPr id="6" name="Marcador de número de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es-ES" noProof="0" smtClean="0"/>
              <a:t>‹Nº›</a:t>
            </a:fld>
            <a:endParaRPr lang="es-ES" noProof="0" dirty="0"/>
          </a:p>
        </p:txBody>
      </p:sp>
      <p:sp>
        <p:nvSpPr>
          <p:cNvPr id="10" name="Marcador de posición de imagen 9">
            <a:extLst>
              <a:ext uri="{FF2B5EF4-FFF2-40B4-BE49-F238E27FC236}">
                <a16:creationId xmlns:a16="http://schemas.microsoft.com/office/drawing/2014/main" id="{86028FDE-6655-4B55-B3B4-5B366034E8A8}"/>
              </a:ext>
            </a:extLst>
          </p:cNvPr>
          <p:cNvSpPr>
            <a:spLocks noGrp="1"/>
          </p:cNvSpPr>
          <p:nvPr>
            <p:ph type="pic" sz="quarter" idx="13"/>
          </p:nvPr>
        </p:nvSpPr>
        <p:spPr>
          <a:xfrm>
            <a:off x="1" y="0"/>
            <a:ext cx="6311900" cy="6858000"/>
          </a:xfrm>
        </p:spPr>
        <p:txBody>
          <a:bodyPr rtlCol="0"/>
          <a:lstStyle/>
          <a:p>
            <a:pPr rtl="0"/>
            <a:r>
              <a:rPr lang="es-ES" noProof="0"/>
              <a:t>Haga clic en el icono para agregar una imagen</a:t>
            </a:r>
            <a:endParaRPr lang="es-ES" noProof="0" dirty="0"/>
          </a:p>
        </p:txBody>
      </p:sp>
      <p:sp>
        <p:nvSpPr>
          <p:cNvPr id="2" name="Títu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chemeClr val="accent1"/>
                </a:solidFill>
                <a:latin typeface="+mn-lt"/>
              </a:defRPr>
            </a:lvl1pPr>
          </a:lstStyle>
          <a:p>
            <a:pPr rtl="0"/>
            <a:r>
              <a:rPr lang="es-ES" noProof="0"/>
              <a:t>Haga clic para modificar el estilo de título del patrón</a:t>
            </a:r>
            <a:endParaRPr lang="es-ES" noProof="0" dirty="0"/>
          </a:p>
        </p:txBody>
      </p:sp>
      <p:sp>
        <p:nvSpPr>
          <p:cNvPr id="3" name="Subtítu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s-ES" noProof="0"/>
              <a:t>Haga clic para modificar el estilo de subtítulo del patrón</a:t>
            </a:r>
            <a:endParaRPr lang="es-ES" noProof="0" dirty="0"/>
          </a:p>
        </p:txBody>
      </p:sp>
      <p:sp>
        <p:nvSpPr>
          <p:cNvPr id="11" name="Rectángulo 10">
            <a:extLst>
              <a:ext uri="{FF2B5EF4-FFF2-40B4-BE49-F238E27FC236}">
                <a16:creationId xmlns:a16="http://schemas.microsoft.com/office/drawing/2014/main" id="{6D3E1BBA-670B-4CAE-B839-50ADB23DDBC6}"/>
              </a:ext>
            </a:extLst>
          </p:cNvPr>
          <p:cNvSpPr/>
          <p:nvPr userDrawn="1"/>
        </p:nvSpPr>
        <p:spPr>
          <a:xfrm>
            <a:off x="6311900" y="0"/>
            <a:ext cx="1539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dirty="0"/>
          </a:p>
        </p:txBody>
      </p:sp>
    </p:spTree>
    <p:extLst>
      <p:ext uri="{BB962C8B-B14F-4D97-AF65-F5344CB8AC3E}">
        <p14:creationId xmlns:p14="http://schemas.microsoft.com/office/powerpoint/2010/main" val="3544567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Contenido con título">
    <p:spTree>
      <p:nvGrpSpPr>
        <p:cNvPr id="1" name=""/>
        <p:cNvGrpSpPr/>
        <p:nvPr/>
      </p:nvGrpSpPr>
      <p:grpSpPr>
        <a:xfrm>
          <a:off x="0" y="0"/>
          <a:ext cx="0" cy="0"/>
          <a:chOff x="0" y="0"/>
          <a:chExt cx="0" cy="0"/>
        </a:xfrm>
      </p:grpSpPr>
      <p:sp>
        <p:nvSpPr>
          <p:cNvPr id="10" name="Paralelogramo 14">
            <a:extLst>
              <a:ext uri="{FF2B5EF4-FFF2-40B4-BE49-F238E27FC236}">
                <a16:creationId xmlns:a16="http://schemas.microsoft.com/office/drawing/2014/main" id="{BA60C70F-7EE5-4927-B922-88B1C47FADB9}"/>
              </a:ext>
            </a:extLst>
          </p:cNvPr>
          <p:cNvSpPr/>
          <p:nvPr userDrawn="1"/>
        </p:nvSpPr>
        <p:spPr>
          <a:xfrm>
            <a:off x="744855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sz="1800" noProof="0" dirty="0"/>
          </a:p>
        </p:txBody>
      </p:sp>
      <p:sp>
        <p:nvSpPr>
          <p:cNvPr id="8" name="Rectángulo 7">
            <a:extLst>
              <a:ext uri="{FF2B5EF4-FFF2-40B4-BE49-F238E27FC236}">
                <a16:creationId xmlns:a16="http://schemas.microsoft.com/office/drawing/2014/main" id="{16D90D66-BCB9-4229-A829-628874352AC0}"/>
              </a:ext>
            </a:extLst>
          </p:cNvPr>
          <p:cNvSpPr/>
          <p:nvPr/>
        </p:nvSpPr>
        <p:spPr>
          <a:xfrm>
            <a:off x="16" y="2"/>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contenido 2"/>
          <p:cNvSpPr>
            <a:spLocks noGrp="1"/>
          </p:cNvSpPr>
          <p:nvPr>
            <p:ph idx="1"/>
          </p:nvPr>
        </p:nvSpPr>
        <p:spPr>
          <a:xfrm>
            <a:off x="5458985" y="497810"/>
            <a:ext cx="5713841" cy="4868609"/>
          </a:xfrm>
        </p:spPr>
        <p:txBody>
          <a:bodyPr rtlCol="0" anchor="ct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9" name="Rectángu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dirty="0"/>
          </a:p>
        </p:txBody>
      </p:sp>
      <p:sp>
        <p:nvSpPr>
          <p:cNvPr id="11" name="Rectángu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dirty="0"/>
          </a:p>
        </p:txBody>
      </p:sp>
      <p:sp>
        <p:nvSpPr>
          <p:cNvPr id="12" name="Marcador de fecha 1">
            <a:extLst>
              <a:ext uri="{FF2B5EF4-FFF2-40B4-BE49-F238E27FC236}">
                <a16:creationId xmlns:a16="http://schemas.microsoft.com/office/drawing/2014/main" id="{F417C55D-4AE8-427B-A32E-9F54E007E686}"/>
              </a:ext>
            </a:extLst>
          </p:cNvPr>
          <p:cNvSpPr>
            <a:spLocks noGrp="1"/>
          </p:cNvSpPr>
          <p:nvPr>
            <p:ph type="dt" sz="half" idx="10"/>
          </p:nvPr>
        </p:nvSpPr>
        <p:spPr>
          <a:xfrm>
            <a:off x="6834125" y="6446840"/>
            <a:ext cx="2584851" cy="365125"/>
          </a:xfrm>
        </p:spPr>
        <p:txBody>
          <a:bodyPr rtlCol="0"/>
          <a:lstStyle>
            <a:lvl1pPr>
              <a:defRPr>
                <a:solidFill>
                  <a:schemeClr val="tx1">
                    <a:lumMod val="75000"/>
                    <a:lumOff val="25000"/>
                  </a:schemeClr>
                </a:solidFill>
              </a:defRPr>
            </a:lvl1pPr>
          </a:lstStyle>
          <a:p>
            <a:pPr rtl="0"/>
            <a:fld id="{A162FB4F-A2C6-41B3-BDE9-90E1E7570B9F}" type="datetime1">
              <a:rPr lang="es-ES" noProof="0" smtClean="0"/>
              <a:t>13/05/2026</a:t>
            </a:fld>
            <a:endParaRPr lang="es-ES" noProof="0" dirty="0"/>
          </a:p>
        </p:txBody>
      </p:sp>
      <p:sp>
        <p:nvSpPr>
          <p:cNvPr id="13" name="Marcador de pie de pá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81" y="6446840"/>
            <a:ext cx="4846321" cy="365125"/>
          </a:xfrm>
        </p:spPr>
        <p:txBody>
          <a:bodyPr rtlCol="0"/>
          <a:lstStyle>
            <a:lvl1pPr>
              <a:defRPr>
                <a:solidFill>
                  <a:schemeClr val="tx1">
                    <a:lumMod val="75000"/>
                    <a:lumOff val="25000"/>
                  </a:schemeClr>
                </a:solidFill>
              </a:defRPr>
            </a:lvl1pPr>
          </a:lstStyle>
          <a:p>
            <a:pPr rtl="0"/>
            <a:r>
              <a:rPr lang="es-ES" noProof="0" dirty="0"/>
              <a:t>Pie de página</a:t>
            </a:r>
          </a:p>
        </p:txBody>
      </p:sp>
      <p:sp>
        <p:nvSpPr>
          <p:cNvPr id="14" name="Marcador de número de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69" y="6446840"/>
            <a:ext cx="780011" cy="365125"/>
          </a:xfrm>
        </p:spPr>
        <p:txBody>
          <a:bodyPr rtlCol="0"/>
          <a:lstStyle>
            <a:lvl1pPr>
              <a:defRPr>
                <a:solidFill>
                  <a:schemeClr val="tx1">
                    <a:lumMod val="75000"/>
                    <a:lumOff val="25000"/>
                  </a:schemeClr>
                </a:solidFill>
              </a:defRPr>
            </a:lvl1pPr>
          </a:lstStyle>
          <a:p>
            <a:pPr rtl="0"/>
            <a:fld id="{3A98EE3D-8CD1-4C3F-BD1C-C98C9596463C}" type="slidenum">
              <a:rPr lang="es-ES" noProof="0" smtClean="0"/>
              <a:pPr rtl="0"/>
              <a:t>‹Nº›</a:t>
            </a:fld>
            <a:endParaRPr lang="es-ES" noProof="0" dirty="0"/>
          </a:p>
        </p:txBody>
      </p:sp>
      <p:sp>
        <p:nvSpPr>
          <p:cNvPr id="5" name="Rectángulo 4">
            <a:extLst>
              <a:ext uri="{FF2B5EF4-FFF2-40B4-BE49-F238E27FC236}">
                <a16:creationId xmlns:a16="http://schemas.microsoft.com/office/drawing/2014/main" id="{6BC7DA98-7B92-4F45-80F8-1AEF72A601CF}"/>
              </a:ext>
            </a:extLst>
          </p:cNvPr>
          <p:cNvSpPr/>
          <p:nvPr userDrawn="1"/>
        </p:nvSpPr>
        <p:spPr>
          <a:xfrm>
            <a:off x="1078229" y="2003423"/>
            <a:ext cx="3576083"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dirty="0"/>
          </a:p>
        </p:txBody>
      </p:sp>
      <p:sp>
        <p:nvSpPr>
          <p:cNvPr id="2" name="Título 1"/>
          <p:cNvSpPr>
            <a:spLocks noGrp="1"/>
          </p:cNvSpPr>
          <p:nvPr>
            <p:ph type="title"/>
          </p:nvPr>
        </p:nvSpPr>
        <p:spPr>
          <a:xfrm>
            <a:off x="1092201" y="1885127"/>
            <a:ext cx="3314700" cy="2093975"/>
          </a:xfrm>
        </p:spPr>
        <p:txBody>
          <a:bodyPr rtlCol="0" anchor="ctr">
            <a:normAutofit/>
          </a:bodyPr>
          <a:lstStyle>
            <a:lvl1pPr>
              <a:lnSpc>
                <a:spcPct val="90000"/>
              </a:lnSpc>
              <a:defRPr sz="4400" b="1">
                <a:solidFill>
                  <a:srgbClr val="FFFFFF"/>
                </a:solidFill>
                <a:latin typeface="+mn-lt"/>
              </a:defRPr>
            </a:lvl1pPr>
          </a:lstStyle>
          <a:p>
            <a:pPr rtl="0"/>
            <a:r>
              <a:rPr lang="es-ES" noProof="0"/>
              <a:t>Haga clic para modificar el estilo de título del patrón</a:t>
            </a:r>
            <a:endParaRPr lang="es-ES" noProof="0" dirty="0"/>
          </a:p>
        </p:txBody>
      </p:sp>
      <p:sp>
        <p:nvSpPr>
          <p:cNvPr id="18" name="Rectángu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dirty="0"/>
          </a:p>
        </p:txBody>
      </p:sp>
    </p:spTree>
    <p:extLst>
      <p:ext uri="{BB962C8B-B14F-4D97-AF65-F5344CB8AC3E}">
        <p14:creationId xmlns:p14="http://schemas.microsoft.com/office/powerpoint/2010/main" val="1529165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501FF28-909C-0D43-829A-A5BC5F899356}" type="datetimeFigureOut">
              <a:rPr lang="es-ES_tradnl" smtClean="0"/>
              <a:t>13/05/2026</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412829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501FF28-909C-0D43-829A-A5BC5F899356}" type="datetimeFigureOut">
              <a:rPr lang="es-ES_tradnl" smtClean="0"/>
              <a:t>13/05/2026</a:t>
            </a:fld>
            <a:endParaRPr lang="es-ES_tradnl"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s-ES_tradnl"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07DCB92-3209-684D-83D5-E6256B831C4C}" type="slidenum">
              <a:rPr lang="es-ES_tradnl" smtClean="0"/>
              <a:t>‹Nº›</a:t>
            </a:fld>
            <a:endParaRPr lang="es-ES_tradnl"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198377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MX"/>
              <a:t>Haz clic para modificar el estilo de título del patrón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9501FF28-909C-0D43-829A-A5BC5F899356}" type="datetimeFigureOut">
              <a:rPr lang="es-ES_tradnl" smtClean="0"/>
              <a:t>13/05/2026</a:t>
            </a:fld>
            <a:endParaRPr lang="es-ES_tradnl" dirty="0"/>
          </a:p>
        </p:txBody>
      </p:sp>
      <p:sp>
        <p:nvSpPr>
          <p:cNvPr id="6" name="Footer Placeholder 5"/>
          <p:cNvSpPr>
            <a:spLocks noGrp="1"/>
          </p:cNvSpPr>
          <p:nvPr>
            <p:ph type="ftr" sz="quarter" idx="11"/>
          </p:nvPr>
        </p:nvSpPr>
        <p:spPr/>
        <p:txBody>
          <a:bodyPr/>
          <a:lstStyle/>
          <a:p>
            <a:endParaRPr lang="es-ES_tradnl" dirty="0"/>
          </a:p>
        </p:txBody>
      </p:sp>
      <p:sp>
        <p:nvSpPr>
          <p:cNvPr id="7" name="Slide Number Placeholder 6"/>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75405801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9501FF28-909C-0D43-829A-A5BC5F899356}" type="datetimeFigureOut">
              <a:rPr lang="es-ES_tradnl" smtClean="0"/>
              <a:t>13/05/2026</a:t>
            </a:fld>
            <a:endParaRPr lang="es-ES_tradnl" dirty="0"/>
          </a:p>
        </p:txBody>
      </p:sp>
      <p:sp>
        <p:nvSpPr>
          <p:cNvPr id="8" name="Footer Placeholder 7"/>
          <p:cNvSpPr>
            <a:spLocks noGrp="1"/>
          </p:cNvSpPr>
          <p:nvPr>
            <p:ph type="ftr" sz="quarter" idx="11"/>
          </p:nvPr>
        </p:nvSpPr>
        <p:spPr/>
        <p:txBody>
          <a:bodyPr/>
          <a:lstStyle/>
          <a:p>
            <a:endParaRPr lang="es-ES_tradnl" dirty="0"/>
          </a:p>
        </p:txBody>
      </p:sp>
      <p:sp>
        <p:nvSpPr>
          <p:cNvPr id="9" name="Slide Number Placeholder 8"/>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104846582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9501FF28-909C-0D43-829A-A5BC5F899356}" type="datetimeFigureOut">
              <a:rPr lang="es-ES_tradnl" smtClean="0"/>
              <a:t>13/05/2026</a:t>
            </a:fld>
            <a:endParaRPr lang="es-ES_tradnl" dirty="0"/>
          </a:p>
        </p:txBody>
      </p:sp>
      <p:sp>
        <p:nvSpPr>
          <p:cNvPr id="4" name="Footer Placeholder 3"/>
          <p:cNvSpPr>
            <a:spLocks noGrp="1"/>
          </p:cNvSpPr>
          <p:nvPr>
            <p:ph type="ftr" sz="quarter" idx="11"/>
          </p:nvPr>
        </p:nvSpPr>
        <p:spPr/>
        <p:txBody>
          <a:bodyPr/>
          <a:lstStyle/>
          <a:p>
            <a:endParaRPr lang="es-ES_tradnl" dirty="0"/>
          </a:p>
        </p:txBody>
      </p:sp>
      <p:sp>
        <p:nvSpPr>
          <p:cNvPr id="5" name="Slide Number Placeholder 4"/>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3875398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1FF28-909C-0D43-829A-A5BC5F899356}" type="datetimeFigureOut">
              <a:rPr lang="es-ES_tradnl" smtClean="0"/>
              <a:t>13/05/2026</a:t>
            </a:fld>
            <a:endParaRPr lang="es-ES_tradnl" dirty="0"/>
          </a:p>
        </p:txBody>
      </p:sp>
      <p:sp>
        <p:nvSpPr>
          <p:cNvPr id="3" name="Footer Placeholder 2"/>
          <p:cNvSpPr>
            <a:spLocks noGrp="1"/>
          </p:cNvSpPr>
          <p:nvPr>
            <p:ph type="ftr" sz="quarter" idx="11"/>
          </p:nvPr>
        </p:nvSpPr>
        <p:spPr/>
        <p:txBody>
          <a:bodyPr/>
          <a:lstStyle/>
          <a:p>
            <a:endParaRPr lang="es-ES_tradnl" dirty="0"/>
          </a:p>
        </p:txBody>
      </p:sp>
      <p:sp>
        <p:nvSpPr>
          <p:cNvPr id="4" name="Slide Number Placeholder 3"/>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3041792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MX"/>
              <a:t>Haz clic para modificar el estilo de título del patrón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501FF28-909C-0D43-829A-A5BC5F899356}" type="datetimeFigureOut">
              <a:rPr lang="es-ES_tradnl" smtClean="0"/>
              <a:t>13/05/2026</a:t>
            </a:fld>
            <a:endParaRPr lang="es-ES_tradnl"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ES_tradnl"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07DCB92-3209-684D-83D5-E6256B831C4C}" type="slidenum">
              <a:rPr lang="es-ES_tradnl" smtClean="0"/>
              <a:t>‹Nº›</a:t>
            </a:fld>
            <a:endParaRPr lang="es-ES_tradnl"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6740602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dirty="0"/>
              <a:t>Haz clic en el icono para agregar una imagen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501FF28-909C-0D43-829A-A5BC5F899356}" type="datetimeFigureOut">
              <a:rPr lang="es-ES_tradnl" smtClean="0"/>
              <a:t>13/05/2026</a:t>
            </a:fld>
            <a:endParaRPr lang="es-ES_tradnl"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ES_tradnl"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07DCB92-3209-684D-83D5-E6256B831C4C}" type="slidenum">
              <a:rPr lang="es-ES_tradnl" smtClean="0"/>
              <a:t>‹Nº›</a:t>
            </a:fld>
            <a:endParaRPr lang="es-ES_tradnl"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9733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9501FF28-909C-0D43-829A-A5BC5F899356}" type="datetimeFigureOut">
              <a:rPr lang="es-ES_tradnl" smtClean="0"/>
              <a:t>13/05/2026</a:t>
            </a:fld>
            <a:endParaRPr lang="es-ES_tradnl"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s-ES_tradnl"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07DCB92-3209-684D-83D5-E6256B831C4C}" type="slidenum">
              <a:rPr lang="es-ES_tradnl" smtClean="0"/>
              <a:t>‹Nº›</a:t>
            </a:fld>
            <a:endParaRPr lang="es-ES_tradnl"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7286357"/>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inakijm.es/tag/habilidade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hospitaldeconcordia.gov.co/"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7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7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696659" y="1215902"/>
            <a:ext cx="9612971" cy="2852737"/>
          </a:xfrm>
        </p:spPr>
        <p:txBody>
          <a:bodyPr>
            <a:normAutofit fontScale="90000"/>
          </a:bodyPr>
          <a:lstStyle/>
          <a:p>
            <a:r>
              <a:rPr lang="es-ES_tradnl" b="1" dirty="0">
                <a:solidFill>
                  <a:schemeClr val="bg1"/>
                </a:solidFill>
                <a:latin typeface="Arial" panose="020B0604020202020204" pitchFamily="34" charset="0"/>
                <a:cs typeface="Arial" panose="020B0604020202020204" pitchFamily="34" charset="0"/>
              </a:rPr>
              <a:t>AUDIENCIA PÚBLICA DE RENDICIÓN DE CUENTAS</a:t>
            </a: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64764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956423" y="584296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9" name="Picture 2" descr="https://www.hospital-concordia.gov.co/wp-content/uploads/2023/01/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143" y="1498943"/>
            <a:ext cx="9488724" cy="4143155"/>
          </a:xfrm>
          <a:prstGeom prst="rect">
            <a:avLst/>
          </a:prstGeom>
          <a:noFill/>
          <a:extLst>
            <a:ext uri="{909E8E84-426E-40DD-AFC4-6F175D3DCCD1}">
              <a14:hiddenFill xmlns:a14="http://schemas.microsoft.com/office/drawing/2010/main">
                <a:solidFill>
                  <a:srgbClr val="FFFFFF"/>
                </a:solidFill>
              </a14:hiddenFill>
            </a:ext>
          </a:extLst>
        </p:spPr>
      </p:pic>
      <p:sp>
        <p:nvSpPr>
          <p:cNvPr id="12" name="Subtítulo 2">
            <a:extLst>
              <a:ext uri="{FF2B5EF4-FFF2-40B4-BE49-F238E27FC236}">
                <a16:creationId xmlns:a16="http://schemas.microsoft.com/office/drawing/2014/main" id="{F0A04EA4-4420-7696-1F72-143ACFCFC40B}"/>
              </a:ext>
            </a:extLst>
          </p:cNvPr>
          <p:cNvSpPr txBox="1">
            <a:spLocks/>
          </p:cNvSpPr>
          <p:nvPr/>
        </p:nvSpPr>
        <p:spPr>
          <a:xfrm>
            <a:off x="1882371" y="472983"/>
            <a:ext cx="8764608" cy="1025960"/>
          </a:xfrm>
          <a:prstGeom prst="rect">
            <a:avLst/>
          </a:prstGeom>
        </p:spPr>
        <p:txBody>
          <a:bodyPr vert="horz" lIns="91440" tIns="45720" rIns="91440" bIns="45720" rtlCol="0">
            <a:normAutofit fontScale="92500" lnSpcReduction="2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sz="3600" dirty="0">
                <a:solidFill>
                  <a:schemeClr val="tx2">
                    <a:lumMod val="75000"/>
                  </a:schemeClr>
                </a:solidFill>
                <a:latin typeface="Franklin Gothic Demi Cond" panose="020B0706030402020204" pitchFamily="34" charset="0"/>
              </a:rPr>
              <a:t>AUDIENCIA DE RENDICION PUBLICA DE CUENTAS  VIGENCIA 2025 </a:t>
            </a:r>
          </a:p>
        </p:txBody>
      </p:sp>
    </p:spTree>
    <p:extLst>
      <p:ext uri="{BB962C8B-B14F-4D97-AF65-F5344CB8AC3E}">
        <p14:creationId xmlns:p14="http://schemas.microsoft.com/office/powerpoint/2010/main" val="1368910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728300" cy="467882"/>
          </a:xfrm>
        </p:spPr>
        <p:txBody>
          <a:bodyPr>
            <a:noAutofit/>
          </a:bodyPr>
          <a:lstStyle/>
          <a:p>
            <a:pPr algn="ctr"/>
            <a:r>
              <a:rPr lang="es-CO" sz="2000" b="1" cap="all" spc="-120" dirty="0">
                <a:solidFill>
                  <a:schemeClr val="tx2">
                    <a:lumMod val="75000"/>
                  </a:schemeClr>
                </a:solidFill>
                <a:latin typeface="Arial Black" pitchFamily="34" charset="0"/>
              </a:rPr>
              <a:t>COMPARATIVO DE LOS 4 ÚLTIMOS AÑOS EN ACTIVIDADES REALIZADAS</a:t>
            </a:r>
            <a:br>
              <a:rPr lang="es-CO" sz="2800" dirty="0"/>
            </a:br>
            <a:endParaRPr lang="es-ES_tradnl" sz="28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7" name="Gráfico 6"/>
          <p:cNvGraphicFramePr>
            <a:graphicFrameLocks/>
          </p:cNvGraphicFramePr>
          <p:nvPr>
            <p:extLst>
              <p:ext uri="{D42A27DB-BD31-4B8C-83A1-F6EECF244321}">
                <p14:modId xmlns:p14="http://schemas.microsoft.com/office/powerpoint/2010/main" val="3667585787"/>
              </p:ext>
            </p:extLst>
          </p:nvPr>
        </p:nvGraphicFramePr>
        <p:xfrm>
          <a:off x="1435395" y="752031"/>
          <a:ext cx="9409814" cy="51703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90569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7DD03-A3F0-698E-C444-AA09F940C65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79602C9-36D7-76D2-967C-6B29758E8D61}"/>
              </a:ext>
            </a:extLst>
          </p:cNvPr>
          <p:cNvSpPr>
            <a:spLocks noGrp="1"/>
          </p:cNvSpPr>
          <p:nvPr>
            <p:ph type="title"/>
          </p:nvPr>
        </p:nvSpPr>
        <p:spPr>
          <a:xfrm>
            <a:off x="1028876" y="284148"/>
            <a:ext cx="9601200" cy="467882"/>
          </a:xfrm>
        </p:spPr>
        <p:txBody>
          <a:bodyPr>
            <a:normAutofit/>
          </a:bodyPr>
          <a:lstStyle/>
          <a:p>
            <a:pPr defTabSz="457200"/>
            <a:r>
              <a:rPr lang="es-ES_tradnl" sz="2400" b="1" spc="-120" dirty="0">
                <a:solidFill>
                  <a:schemeClr val="tx2">
                    <a:lumMod val="75000"/>
                  </a:schemeClr>
                </a:solidFill>
                <a:latin typeface="Arial Black" pitchFamily="34" charset="0"/>
                <a:ea typeface="+mn-ea"/>
                <a:cs typeface="+mn-cs"/>
              </a:rPr>
              <a:t>Gestión Jurídica:</a:t>
            </a:r>
          </a:p>
        </p:txBody>
      </p:sp>
      <p:pic>
        <p:nvPicPr>
          <p:cNvPr id="4" name="Imagen 3">
            <a:extLst>
              <a:ext uri="{FF2B5EF4-FFF2-40B4-BE49-F238E27FC236}">
                <a16:creationId xmlns:a16="http://schemas.microsoft.com/office/drawing/2014/main" id="{95038FDE-9B54-C5AF-AF2C-6378D93E2930}"/>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8E7D9408-595B-2E78-F9A8-35CD4C9172C1}"/>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a:extLst>
              <a:ext uri="{FF2B5EF4-FFF2-40B4-BE49-F238E27FC236}">
                <a16:creationId xmlns:a16="http://schemas.microsoft.com/office/drawing/2014/main" id="{8F080DE2-8CC2-3750-9922-50CA2BDDA5C9}"/>
              </a:ext>
            </a:extLst>
          </p:cNvPr>
          <p:cNvSpPr/>
          <p:nvPr/>
        </p:nvSpPr>
        <p:spPr>
          <a:xfrm>
            <a:off x="1508601" y="752030"/>
            <a:ext cx="9615133" cy="523220"/>
          </a:xfrm>
          <a:prstGeom prst="rect">
            <a:avLst/>
          </a:prstGeom>
        </p:spPr>
        <p:txBody>
          <a:bodyPr wrap="none">
            <a:spAutoFit/>
          </a:bodyPr>
          <a:lstStyle/>
          <a:p>
            <a:r>
              <a:rPr lang="es-ES" sz="2800" b="1" spc="-120" dirty="0">
                <a:solidFill>
                  <a:schemeClr val="tx2">
                    <a:lumMod val="75000"/>
                  </a:schemeClr>
                </a:solidFill>
                <a:latin typeface="Arial Black" pitchFamily="34" charset="0"/>
              </a:rPr>
              <a:t>DEMANDAS, FALLOS Y SENTENCIAS FINALIZADOS.</a:t>
            </a:r>
          </a:p>
        </p:txBody>
      </p:sp>
      <p:graphicFrame>
        <p:nvGraphicFramePr>
          <p:cNvPr id="7" name="Tabla 6">
            <a:extLst>
              <a:ext uri="{FF2B5EF4-FFF2-40B4-BE49-F238E27FC236}">
                <a16:creationId xmlns:a16="http://schemas.microsoft.com/office/drawing/2014/main" id="{0126677C-B84A-9F1C-B293-7C0C62CE05CF}"/>
              </a:ext>
            </a:extLst>
          </p:cNvPr>
          <p:cNvGraphicFramePr>
            <a:graphicFrameLocks noGrp="1"/>
          </p:cNvGraphicFramePr>
          <p:nvPr/>
        </p:nvGraphicFramePr>
        <p:xfrm>
          <a:off x="1028876" y="1354350"/>
          <a:ext cx="10265433" cy="3718287"/>
        </p:xfrm>
        <a:graphic>
          <a:graphicData uri="http://schemas.openxmlformats.org/drawingml/2006/table">
            <a:tbl>
              <a:tblPr firstRow="1" firstCol="1" bandRow="1">
                <a:tableStyleId>{5C22544A-7EE6-4342-B048-85BDC9FD1C3A}</a:tableStyleId>
              </a:tblPr>
              <a:tblGrid>
                <a:gridCol w="556091">
                  <a:extLst>
                    <a:ext uri="{9D8B030D-6E8A-4147-A177-3AD203B41FA5}">
                      <a16:colId xmlns:a16="http://schemas.microsoft.com/office/drawing/2014/main" val="2440617912"/>
                    </a:ext>
                  </a:extLst>
                </a:gridCol>
                <a:gridCol w="1302256">
                  <a:extLst>
                    <a:ext uri="{9D8B030D-6E8A-4147-A177-3AD203B41FA5}">
                      <a16:colId xmlns:a16="http://schemas.microsoft.com/office/drawing/2014/main" val="1715907142"/>
                    </a:ext>
                  </a:extLst>
                </a:gridCol>
                <a:gridCol w="1803233">
                  <a:extLst>
                    <a:ext uri="{9D8B030D-6E8A-4147-A177-3AD203B41FA5}">
                      <a16:colId xmlns:a16="http://schemas.microsoft.com/office/drawing/2014/main" val="815444739"/>
                    </a:ext>
                  </a:extLst>
                </a:gridCol>
                <a:gridCol w="1600442">
                  <a:extLst>
                    <a:ext uri="{9D8B030D-6E8A-4147-A177-3AD203B41FA5}">
                      <a16:colId xmlns:a16="http://schemas.microsoft.com/office/drawing/2014/main" val="3442032953"/>
                    </a:ext>
                  </a:extLst>
                </a:gridCol>
                <a:gridCol w="2266506">
                  <a:extLst>
                    <a:ext uri="{9D8B030D-6E8A-4147-A177-3AD203B41FA5}">
                      <a16:colId xmlns:a16="http://schemas.microsoft.com/office/drawing/2014/main" val="1475524281"/>
                    </a:ext>
                  </a:extLst>
                </a:gridCol>
                <a:gridCol w="2736905">
                  <a:extLst>
                    <a:ext uri="{9D8B030D-6E8A-4147-A177-3AD203B41FA5}">
                      <a16:colId xmlns:a16="http://schemas.microsoft.com/office/drawing/2014/main" val="2553897024"/>
                    </a:ext>
                  </a:extLst>
                </a:gridCol>
              </a:tblGrid>
              <a:tr h="198322">
                <a:tc>
                  <a:txBody>
                    <a:bodyPr/>
                    <a:lstStyle/>
                    <a:p>
                      <a:pPr algn="ctr">
                        <a:lnSpc>
                          <a:spcPct val="107000"/>
                        </a:lnSpc>
                        <a:spcAft>
                          <a:spcPts val="800"/>
                        </a:spcAft>
                        <a:buNone/>
                      </a:pPr>
                      <a:r>
                        <a:rPr lang="es-CO" sz="1600" kern="0" dirty="0">
                          <a:effectLst/>
                        </a:rPr>
                        <a:t>N°</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PROCESO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DEMANDANTE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DESPACHO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RADICADO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ACTUACIÓN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extLst>
                  <a:ext uri="{0D108BD9-81ED-4DB2-BD59-A6C34878D82A}">
                    <a16:rowId xmlns:a16="http://schemas.microsoft.com/office/drawing/2014/main" val="2590123802"/>
                  </a:ext>
                </a:extLst>
              </a:tr>
              <a:tr h="1529686">
                <a:tc>
                  <a:txBody>
                    <a:bodyPr/>
                    <a:lstStyle/>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latin typeface="Calibri" panose="020F0502020204030204" pitchFamily="34" charset="0"/>
                          <a:ea typeface="Calibri" panose="020F0502020204030204" pitchFamily="34" charset="0"/>
                          <a:cs typeface="Times New Roman" panose="02020603050405020304" pitchFamily="18" charset="0"/>
                        </a:rPr>
                        <a:t>11</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Ejecutivo Laboral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Laura Stefany Barrientos Álvarez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Juzgado 001 Promiscuo del Circuito de Concordia.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05209318900120210009700</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21 DE AGOSTO DE 2025 </a:t>
                      </a: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Niega control de legalidad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27 DE AGOSTO DE 2025 </a:t>
                      </a: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Se radicó recurso de reposición y en subsidio apelación.</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8969664"/>
                  </a:ext>
                </a:extLst>
              </a:tr>
              <a:tr h="1903710">
                <a:tc>
                  <a:txBody>
                    <a:bodyPr/>
                    <a:lstStyle/>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r>
                        <a:rPr lang="es-CO" sz="1400" kern="100" dirty="0">
                          <a:effectLst/>
                          <a:latin typeface="Calibri" panose="020F0502020204030204" pitchFamily="34" charset="0"/>
                          <a:ea typeface="Calibri" panose="020F0502020204030204" pitchFamily="34" charset="0"/>
                          <a:cs typeface="Times New Roman" panose="02020603050405020304" pitchFamily="18" charset="0"/>
                        </a:rPr>
                        <a:t>12</a:t>
                      </a:r>
                    </a:p>
                  </a:txBody>
                  <a:tcPr marL="23972" marR="23972"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Acción Contractual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Alianza Medellín Antioquia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Juzgado 1 Administrativo Oral del Circuito de Medellín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05001333300120240038900</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10 DE ABRIL DE 2025 </a:t>
                      </a: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Se contestó la demanda.</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26 DE MAYO DE 2025 </a:t>
                      </a: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Traslado excepciones contestación demanda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128734"/>
                  </a:ext>
                </a:extLst>
              </a:tr>
            </a:tbl>
          </a:graphicData>
        </a:graphic>
      </p:graphicFrame>
    </p:spTree>
    <p:extLst>
      <p:ext uri="{BB962C8B-B14F-4D97-AF65-F5344CB8AC3E}">
        <p14:creationId xmlns:p14="http://schemas.microsoft.com/office/powerpoint/2010/main" val="36728553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C5AC5-1603-AD50-F528-C88524069D6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4C3BBB3-4D14-1F6A-77EE-63F0DA372536}"/>
              </a:ext>
            </a:extLst>
          </p:cNvPr>
          <p:cNvSpPr>
            <a:spLocks noGrp="1"/>
          </p:cNvSpPr>
          <p:nvPr>
            <p:ph type="title"/>
          </p:nvPr>
        </p:nvSpPr>
        <p:spPr>
          <a:xfrm>
            <a:off x="1028876" y="284148"/>
            <a:ext cx="9601200" cy="467882"/>
          </a:xfrm>
        </p:spPr>
        <p:txBody>
          <a:bodyPr>
            <a:normAutofit/>
          </a:bodyPr>
          <a:lstStyle/>
          <a:p>
            <a:pPr defTabSz="457200"/>
            <a:r>
              <a:rPr lang="es-ES_tradnl" sz="2400" b="1" spc="-120" dirty="0">
                <a:solidFill>
                  <a:schemeClr val="tx2">
                    <a:lumMod val="75000"/>
                  </a:schemeClr>
                </a:solidFill>
                <a:latin typeface="Arial Black" pitchFamily="34" charset="0"/>
                <a:ea typeface="+mn-ea"/>
                <a:cs typeface="+mn-cs"/>
              </a:rPr>
              <a:t>Gestión Jurídica:</a:t>
            </a:r>
          </a:p>
        </p:txBody>
      </p:sp>
      <p:pic>
        <p:nvPicPr>
          <p:cNvPr id="4" name="Imagen 3">
            <a:extLst>
              <a:ext uri="{FF2B5EF4-FFF2-40B4-BE49-F238E27FC236}">
                <a16:creationId xmlns:a16="http://schemas.microsoft.com/office/drawing/2014/main" id="{C4F7F2A7-32DC-3D6E-EFA1-F132EFD445F1}"/>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B3900270-42AD-CB2C-88E4-B0F07E08E266}"/>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a:extLst>
              <a:ext uri="{FF2B5EF4-FFF2-40B4-BE49-F238E27FC236}">
                <a16:creationId xmlns:a16="http://schemas.microsoft.com/office/drawing/2014/main" id="{1CD51E9B-F69A-35DE-8089-BED660F281EB}"/>
              </a:ext>
            </a:extLst>
          </p:cNvPr>
          <p:cNvSpPr/>
          <p:nvPr/>
        </p:nvSpPr>
        <p:spPr>
          <a:xfrm>
            <a:off x="1508601" y="752030"/>
            <a:ext cx="9615133" cy="523220"/>
          </a:xfrm>
          <a:prstGeom prst="rect">
            <a:avLst/>
          </a:prstGeom>
        </p:spPr>
        <p:txBody>
          <a:bodyPr wrap="none">
            <a:spAutoFit/>
          </a:bodyPr>
          <a:lstStyle/>
          <a:p>
            <a:r>
              <a:rPr lang="es-ES" sz="2800" b="1" spc="-120" dirty="0">
                <a:solidFill>
                  <a:schemeClr val="tx2">
                    <a:lumMod val="75000"/>
                  </a:schemeClr>
                </a:solidFill>
                <a:latin typeface="Arial Black" pitchFamily="34" charset="0"/>
              </a:rPr>
              <a:t>DEMANDAS, FALLOS Y SENTENCIAS FINALIZADOS.</a:t>
            </a:r>
          </a:p>
        </p:txBody>
      </p:sp>
      <p:graphicFrame>
        <p:nvGraphicFramePr>
          <p:cNvPr id="7" name="Tabla 6">
            <a:extLst>
              <a:ext uri="{FF2B5EF4-FFF2-40B4-BE49-F238E27FC236}">
                <a16:creationId xmlns:a16="http://schemas.microsoft.com/office/drawing/2014/main" id="{B5B0220A-247E-A0DD-A25A-D36244EF066E}"/>
              </a:ext>
            </a:extLst>
          </p:cNvPr>
          <p:cNvGraphicFramePr>
            <a:graphicFrameLocks noGrp="1"/>
          </p:cNvGraphicFramePr>
          <p:nvPr/>
        </p:nvGraphicFramePr>
        <p:xfrm>
          <a:off x="1028876" y="1354350"/>
          <a:ext cx="10265433" cy="3681237"/>
        </p:xfrm>
        <a:graphic>
          <a:graphicData uri="http://schemas.openxmlformats.org/drawingml/2006/table">
            <a:tbl>
              <a:tblPr firstRow="1" firstCol="1" bandRow="1">
                <a:tableStyleId>{5C22544A-7EE6-4342-B048-85BDC9FD1C3A}</a:tableStyleId>
              </a:tblPr>
              <a:tblGrid>
                <a:gridCol w="556091">
                  <a:extLst>
                    <a:ext uri="{9D8B030D-6E8A-4147-A177-3AD203B41FA5}">
                      <a16:colId xmlns:a16="http://schemas.microsoft.com/office/drawing/2014/main" val="2440617912"/>
                    </a:ext>
                  </a:extLst>
                </a:gridCol>
                <a:gridCol w="1235871">
                  <a:extLst>
                    <a:ext uri="{9D8B030D-6E8A-4147-A177-3AD203B41FA5}">
                      <a16:colId xmlns:a16="http://schemas.microsoft.com/office/drawing/2014/main" val="1715907142"/>
                    </a:ext>
                  </a:extLst>
                </a:gridCol>
                <a:gridCol w="1869618">
                  <a:extLst>
                    <a:ext uri="{9D8B030D-6E8A-4147-A177-3AD203B41FA5}">
                      <a16:colId xmlns:a16="http://schemas.microsoft.com/office/drawing/2014/main" val="815444739"/>
                    </a:ext>
                  </a:extLst>
                </a:gridCol>
                <a:gridCol w="1600442">
                  <a:extLst>
                    <a:ext uri="{9D8B030D-6E8A-4147-A177-3AD203B41FA5}">
                      <a16:colId xmlns:a16="http://schemas.microsoft.com/office/drawing/2014/main" val="3442032953"/>
                    </a:ext>
                  </a:extLst>
                </a:gridCol>
                <a:gridCol w="2266506">
                  <a:extLst>
                    <a:ext uri="{9D8B030D-6E8A-4147-A177-3AD203B41FA5}">
                      <a16:colId xmlns:a16="http://schemas.microsoft.com/office/drawing/2014/main" val="1475524281"/>
                    </a:ext>
                  </a:extLst>
                </a:gridCol>
                <a:gridCol w="2736905">
                  <a:extLst>
                    <a:ext uri="{9D8B030D-6E8A-4147-A177-3AD203B41FA5}">
                      <a16:colId xmlns:a16="http://schemas.microsoft.com/office/drawing/2014/main" val="2553897024"/>
                    </a:ext>
                  </a:extLst>
                </a:gridCol>
              </a:tblGrid>
              <a:tr h="198322">
                <a:tc>
                  <a:txBody>
                    <a:bodyPr/>
                    <a:lstStyle/>
                    <a:p>
                      <a:pPr algn="ctr">
                        <a:lnSpc>
                          <a:spcPct val="107000"/>
                        </a:lnSpc>
                        <a:spcAft>
                          <a:spcPts val="800"/>
                        </a:spcAft>
                        <a:buNone/>
                      </a:pPr>
                      <a:r>
                        <a:rPr lang="es-CO" sz="1600" kern="0" dirty="0">
                          <a:effectLst/>
                        </a:rPr>
                        <a:t>N°</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PROCESO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DEMANDANTE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DESPACHO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RADICADO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ACTUACIÓN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extLst>
                  <a:ext uri="{0D108BD9-81ED-4DB2-BD59-A6C34878D82A}">
                    <a16:rowId xmlns:a16="http://schemas.microsoft.com/office/drawing/2014/main" val="2590123802"/>
                  </a:ext>
                </a:extLst>
              </a:tr>
              <a:tr h="1529686">
                <a:tc>
                  <a:txBody>
                    <a:bodyPr/>
                    <a:lstStyle/>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latin typeface="Calibri" panose="020F0502020204030204" pitchFamily="34" charset="0"/>
                          <a:ea typeface="Calibri" panose="020F0502020204030204" pitchFamily="34" charset="0"/>
                          <a:cs typeface="Times New Roman" panose="02020603050405020304" pitchFamily="18" charset="0"/>
                        </a:rPr>
                        <a:t>13</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Ejecutivo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EMSSANAR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Juzgado 1 Promiscuo del Circuito de Concordia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05209318900120230012900</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a:t>
                      </a:r>
                      <a:endParaRPr lang="es-CO" sz="1200" kern="100" dirty="0">
                        <a:effectLst/>
                        <a:latin typeface="Franklin Gothic Book (Cuerpo)"/>
                        <a:ea typeface="Calibri" panose="020F0502020204030204" pitchFamily="34" charset="0"/>
                        <a:cs typeface="Times New Roman" panose="02020603050405020304" pitchFamily="18" charset="0"/>
                      </a:endParaRPr>
                    </a:p>
                    <a:p>
                      <a:r>
                        <a:rPr lang="es-CO" sz="1200" kern="1200" dirty="0">
                          <a:solidFill>
                            <a:schemeClr val="dk1"/>
                          </a:solidFill>
                          <a:effectLst/>
                          <a:latin typeface="Franklin Gothic Book (Cuerpo)"/>
                          <a:ea typeface="+mn-ea"/>
                          <a:cs typeface="+mn-cs"/>
                        </a:rPr>
                        <a:t>16 DE FEBRERO DE 2026</a:t>
                      </a:r>
                    </a:p>
                    <a:p>
                      <a:r>
                        <a:rPr lang="es-CO" sz="1200" kern="1200" dirty="0">
                          <a:solidFill>
                            <a:schemeClr val="dk1"/>
                          </a:solidFill>
                          <a:effectLst/>
                          <a:latin typeface="Franklin Gothic Book (Cuerpo)"/>
                          <a:ea typeface="+mn-ea"/>
                          <a:cs typeface="+mn-cs"/>
                        </a:rPr>
                        <a:t>Auto que decide dar traslado al ejecutante para que se pronuncie sobre las excepciones de fondo. </a:t>
                      </a:r>
                    </a:p>
                    <a:p>
                      <a:pPr algn="just">
                        <a:lnSpc>
                          <a:spcPct val="107000"/>
                        </a:lnSpc>
                        <a:spcAft>
                          <a:spcPts val="800"/>
                        </a:spcAft>
                        <a:buNone/>
                      </a:pP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8969664"/>
                  </a:ext>
                </a:extLst>
              </a:tr>
              <a:tr h="1903710">
                <a:tc>
                  <a:txBody>
                    <a:bodyPr/>
                    <a:lstStyle/>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r>
                        <a:rPr lang="es-CO" sz="1400" kern="100" dirty="0">
                          <a:effectLst/>
                          <a:latin typeface="Calibri" panose="020F0502020204030204" pitchFamily="34" charset="0"/>
                          <a:ea typeface="Calibri" panose="020F0502020204030204" pitchFamily="34" charset="0"/>
                          <a:cs typeface="Times New Roman" panose="02020603050405020304" pitchFamily="18" charset="0"/>
                        </a:rPr>
                        <a:t>14</a:t>
                      </a:r>
                    </a:p>
                  </a:txBody>
                  <a:tcPr marL="23972" marR="23972"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Repetición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E.S.E. Hospital San Juan de Dios de Concordia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Juzgado 30 Administrativo Oral del Circuito de Medellín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ES" sz="1200" kern="1200" dirty="0">
                          <a:solidFill>
                            <a:schemeClr val="dk1"/>
                          </a:solidFill>
                          <a:effectLst/>
                          <a:latin typeface="Franklin Gothic Book (Cuerpo)"/>
                          <a:ea typeface="+mn-ea"/>
                          <a:cs typeface="+mn-cs"/>
                        </a:rPr>
                        <a:t>05001333303020250044500</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r>
                        <a:rPr lang="es-ES" sz="1200" kern="1200" dirty="0">
                          <a:solidFill>
                            <a:schemeClr val="dk1"/>
                          </a:solidFill>
                          <a:effectLst/>
                          <a:latin typeface="Franklin Gothic Book (Cuerpo)"/>
                          <a:ea typeface="+mn-ea"/>
                          <a:cs typeface="+mn-cs"/>
                        </a:rPr>
                        <a:t>19 DE DICIEMBRE DE 2025</a:t>
                      </a:r>
                      <a:endParaRPr lang="es-CO" sz="1200" kern="1200" dirty="0">
                        <a:solidFill>
                          <a:schemeClr val="dk1"/>
                        </a:solidFill>
                        <a:effectLst/>
                        <a:latin typeface="Franklin Gothic Book (Cuerpo)"/>
                        <a:ea typeface="+mn-ea"/>
                        <a:cs typeface="+mn-cs"/>
                      </a:endParaRPr>
                    </a:p>
                    <a:p>
                      <a:r>
                        <a:rPr lang="es-ES" sz="1200" kern="1200" dirty="0">
                          <a:solidFill>
                            <a:schemeClr val="dk1"/>
                          </a:solidFill>
                          <a:effectLst/>
                          <a:latin typeface="Franklin Gothic Book (Cuerpo)"/>
                          <a:ea typeface="+mn-ea"/>
                          <a:cs typeface="+mn-cs"/>
                        </a:rPr>
                        <a:t>Reparto del proceso </a:t>
                      </a:r>
                      <a:endParaRPr lang="es-CO" sz="1200" kern="1200" dirty="0">
                        <a:solidFill>
                          <a:schemeClr val="dk1"/>
                        </a:solidFill>
                        <a:effectLst/>
                        <a:latin typeface="Franklin Gothic Book (Cuerpo)"/>
                        <a:ea typeface="+mn-ea"/>
                        <a:cs typeface="+mn-cs"/>
                      </a:endParaRPr>
                    </a:p>
                    <a:p>
                      <a:r>
                        <a:rPr lang="es-ES" sz="1200" kern="1200" dirty="0">
                          <a:solidFill>
                            <a:schemeClr val="dk1"/>
                          </a:solidFill>
                          <a:effectLst/>
                          <a:latin typeface="Franklin Gothic Book (Cuerpo)"/>
                          <a:ea typeface="+mn-ea"/>
                          <a:cs typeface="+mn-cs"/>
                        </a:rPr>
                        <a:t> </a:t>
                      </a:r>
                      <a:endParaRPr lang="es-CO" sz="1200" kern="1200" dirty="0">
                        <a:solidFill>
                          <a:schemeClr val="dk1"/>
                        </a:solidFill>
                        <a:effectLst/>
                        <a:latin typeface="Franklin Gothic Book (Cuerpo)"/>
                        <a:ea typeface="+mn-ea"/>
                        <a:cs typeface="+mn-cs"/>
                      </a:endParaRPr>
                    </a:p>
                    <a:p>
                      <a:r>
                        <a:rPr lang="es-ES" sz="1200" kern="1200" dirty="0">
                          <a:solidFill>
                            <a:schemeClr val="dk1"/>
                          </a:solidFill>
                          <a:effectLst/>
                          <a:latin typeface="Franklin Gothic Book (Cuerpo)"/>
                          <a:ea typeface="+mn-ea"/>
                          <a:cs typeface="+mn-cs"/>
                        </a:rPr>
                        <a:t>02 DE FEBRERO DE 2026</a:t>
                      </a:r>
                      <a:endParaRPr lang="es-CO" sz="1200" kern="1200" dirty="0">
                        <a:solidFill>
                          <a:schemeClr val="dk1"/>
                        </a:solidFill>
                        <a:effectLst/>
                        <a:latin typeface="Franklin Gothic Book (Cuerpo)"/>
                        <a:ea typeface="+mn-ea"/>
                        <a:cs typeface="+mn-cs"/>
                      </a:endParaRPr>
                    </a:p>
                    <a:p>
                      <a:r>
                        <a:rPr lang="es-ES" sz="1200" kern="1200" dirty="0">
                          <a:solidFill>
                            <a:schemeClr val="dk1"/>
                          </a:solidFill>
                          <a:effectLst/>
                          <a:latin typeface="Franklin Gothic Book (Cuerpo)"/>
                          <a:ea typeface="+mn-ea"/>
                          <a:cs typeface="+mn-cs"/>
                        </a:rPr>
                        <a:t>Auto admisorio de la demanda </a:t>
                      </a:r>
                      <a:endParaRPr lang="es-CO" sz="1200" kern="1200" dirty="0">
                        <a:solidFill>
                          <a:schemeClr val="dk1"/>
                        </a:solidFill>
                        <a:effectLst/>
                        <a:latin typeface="Franklin Gothic Book (Cuerpo)"/>
                        <a:ea typeface="+mn-ea"/>
                        <a:cs typeface="+mn-cs"/>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128734"/>
                  </a:ext>
                </a:extLst>
              </a:tr>
            </a:tbl>
          </a:graphicData>
        </a:graphic>
      </p:graphicFrame>
    </p:spTree>
    <p:extLst>
      <p:ext uri="{BB962C8B-B14F-4D97-AF65-F5344CB8AC3E}">
        <p14:creationId xmlns:p14="http://schemas.microsoft.com/office/powerpoint/2010/main" val="5749762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F2E1C-296F-4AE2-3773-18E8BE44348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4F179D2-B00C-786B-F2B9-C491EBFDD4DA}"/>
              </a:ext>
            </a:extLst>
          </p:cNvPr>
          <p:cNvSpPr>
            <a:spLocks noGrp="1"/>
          </p:cNvSpPr>
          <p:nvPr>
            <p:ph type="title"/>
          </p:nvPr>
        </p:nvSpPr>
        <p:spPr>
          <a:xfrm>
            <a:off x="1028876" y="284148"/>
            <a:ext cx="9601200" cy="5939964"/>
          </a:xfrm>
        </p:spPr>
        <p:txBody>
          <a:bodyPr>
            <a:normAutofit/>
          </a:bodyPr>
          <a:lstStyle/>
          <a:p>
            <a:pPr algn="ctr" defTabSz="457200"/>
            <a:br>
              <a:rPr lang="es-ES_tradnl" sz="2400" b="1" spc="-120" dirty="0">
                <a:solidFill>
                  <a:schemeClr val="tx2">
                    <a:lumMod val="75000"/>
                  </a:schemeClr>
                </a:solidFill>
                <a:latin typeface="Arial Black" pitchFamily="34" charset="0"/>
                <a:ea typeface="+mn-ea"/>
                <a:cs typeface="+mn-cs"/>
              </a:rPr>
            </a:br>
            <a:br>
              <a:rPr lang="es-ES_tradnl" sz="2400" b="1" spc="-120" dirty="0">
                <a:solidFill>
                  <a:schemeClr val="tx2">
                    <a:lumMod val="75000"/>
                  </a:schemeClr>
                </a:solidFill>
                <a:latin typeface="Arial Black" pitchFamily="34" charset="0"/>
                <a:ea typeface="+mn-ea"/>
                <a:cs typeface="+mn-cs"/>
              </a:rPr>
            </a:br>
            <a:br>
              <a:rPr lang="es-ES_tradnl" sz="2400" b="1" spc="-120" dirty="0">
                <a:solidFill>
                  <a:schemeClr val="tx2">
                    <a:lumMod val="75000"/>
                  </a:schemeClr>
                </a:solidFill>
                <a:latin typeface="Arial Black" pitchFamily="34" charset="0"/>
                <a:ea typeface="+mn-ea"/>
                <a:cs typeface="+mn-cs"/>
              </a:rPr>
            </a:br>
            <a:br>
              <a:rPr lang="es-ES_tradnl" sz="2400" b="1" spc="-120" dirty="0">
                <a:solidFill>
                  <a:schemeClr val="tx2">
                    <a:lumMod val="75000"/>
                  </a:schemeClr>
                </a:solidFill>
                <a:latin typeface="Arial Black" pitchFamily="34" charset="0"/>
                <a:ea typeface="+mn-ea"/>
                <a:cs typeface="+mn-cs"/>
              </a:rPr>
            </a:br>
            <a:br>
              <a:rPr lang="es-ES_tradnl" sz="2400" b="1" spc="-120" dirty="0">
                <a:solidFill>
                  <a:schemeClr val="tx2">
                    <a:lumMod val="75000"/>
                  </a:schemeClr>
                </a:solidFill>
                <a:latin typeface="Arial Black" pitchFamily="34" charset="0"/>
                <a:ea typeface="+mn-ea"/>
                <a:cs typeface="+mn-cs"/>
              </a:rPr>
            </a:br>
            <a:br>
              <a:rPr lang="es-ES_tradnl" sz="2400" b="1" spc="-120">
                <a:solidFill>
                  <a:schemeClr val="tx2">
                    <a:lumMod val="75000"/>
                  </a:schemeClr>
                </a:solidFill>
                <a:latin typeface="Arial Black" pitchFamily="34" charset="0"/>
                <a:ea typeface="+mn-ea"/>
                <a:cs typeface="+mn-cs"/>
              </a:rPr>
            </a:br>
            <a:br>
              <a:rPr lang="es-ES_tradnl" sz="2400" b="1" spc="-120" dirty="0">
                <a:solidFill>
                  <a:schemeClr val="tx2">
                    <a:lumMod val="75000"/>
                  </a:schemeClr>
                </a:solidFill>
                <a:latin typeface="Arial Black" pitchFamily="34" charset="0"/>
                <a:ea typeface="+mn-ea"/>
                <a:cs typeface="+mn-cs"/>
              </a:rPr>
            </a:br>
            <a:r>
              <a:rPr lang="es-ES_tradnl" sz="5000" b="1" spc="-120" dirty="0">
                <a:solidFill>
                  <a:schemeClr val="tx2">
                    <a:lumMod val="75000"/>
                  </a:schemeClr>
                </a:solidFill>
                <a:latin typeface="Arial Black" pitchFamily="34" charset="0"/>
                <a:ea typeface="+mn-ea"/>
                <a:cs typeface="+mn-cs"/>
              </a:rPr>
              <a:t>GRACIAS POR SU PARTICIPACION</a:t>
            </a:r>
          </a:p>
        </p:txBody>
      </p:sp>
      <p:pic>
        <p:nvPicPr>
          <p:cNvPr id="4" name="Imagen 3">
            <a:extLst>
              <a:ext uri="{FF2B5EF4-FFF2-40B4-BE49-F238E27FC236}">
                <a16:creationId xmlns:a16="http://schemas.microsoft.com/office/drawing/2014/main" id="{793DBC3E-905E-8765-8D0A-386C8EACFD29}"/>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19E596ED-F3E8-BEDD-E845-CC0F8FF4162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453789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728300" cy="467882"/>
          </a:xfrm>
        </p:spPr>
        <p:txBody>
          <a:bodyPr>
            <a:noAutofit/>
          </a:bodyPr>
          <a:lstStyle/>
          <a:p>
            <a:pPr algn="ctr"/>
            <a:r>
              <a:rPr lang="es-CO" sz="2000" b="1" cap="all" spc="-120" dirty="0">
                <a:solidFill>
                  <a:schemeClr val="tx2">
                    <a:lumMod val="75000"/>
                  </a:schemeClr>
                </a:solidFill>
                <a:latin typeface="Arial Black" pitchFamily="34" charset="0"/>
              </a:rPr>
              <a:t>COMPARATIVO DE LOS 4 ÚLTIMOS AÑOS EN ACTIVIDADES REALIZADAS</a:t>
            </a:r>
            <a:br>
              <a:rPr lang="es-CO" sz="2800" dirty="0"/>
            </a:br>
            <a:endParaRPr lang="es-ES_tradnl" sz="28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8" name="Gráfico 7"/>
          <p:cNvGraphicFramePr>
            <a:graphicFrameLocks/>
          </p:cNvGraphicFramePr>
          <p:nvPr>
            <p:extLst>
              <p:ext uri="{D42A27DB-BD31-4B8C-83A1-F6EECF244321}">
                <p14:modId xmlns:p14="http://schemas.microsoft.com/office/powerpoint/2010/main" val="2531667225"/>
              </p:ext>
            </p:extLst>
          </p:nvPr>
        </p:nvGraphicFramePr>
        <p:xfrm>
          <a:off x="1144944" y="944746"/>
          <a:ext cx="10199995" cy="49456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3639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728300" cy="467882"/>
          </a:xfrm>
        </p:spPr>
        <p:txBody>
          <a:bodyPr>
            <a:noAutofit/>
          </a:bodyPr>
          <a:lstStyle/>
          <a:p>
            <a:pPr algn="ctr"/>
            <a:r>
              <a:rPr lang="es-CO" sz="2000" b="1" cap="all" spc="-120" dirty="0">
                <a:solidFill>
                  <a:schemeClr val="tx2">
                    <a:lumMod val="75000"/>
                  </a:schemeClr>
                </a:solidFill>
                <a:latin typeface="Arial Black" pitchFamily="34" charset="0"/>
              </a:rPr>
              <a:t>COMPARATIVO  DE LOS 4 ÚLTIMOS AÑOS EN ACTIVIDADES REALIZADAS</a:t>
            </a:r>
            <a:br>
              <a:rPr lang="es-CO" sz="2800" dirty="0"/>
            </a:br>
            <a:endParaRPr lang="es-ES_tradnl" sz="28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6" name="Gráfico 5"/>
          <p:cNvGraphicFramePr>
            <a:graphicFrameLocks/>
          </p:cNvGraphicFramePr>
          <p:nvPr>
            <p:extLst>
              <p:ext uri="{D42A27DB-BD31-4B8C-83A1-F6EECF244321}">
                <p14:modId xmlns:p14="http://schemas.microsoft.com/office/powerpoint/2010/main" val="3574236431"/>
              </p:ext>
            </p:extLst>
          </p:nvPr>
        </p:nvGraphicFramePr>
        <p:xfrm>
          <a:off x="1272030" y="752030"/>
          <a:ext cx="10115440" cy="52541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4211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728300" cy="467882"/>
          </a:xfrm>
        </p:spPr>
        <p:txBody>
          <a:bodyPr>
            <a:noAutofit/>
          </a:bodyPr>
          <a:lstStyle/>
          <a:p>
            <a:pPr algn="ctr"/>
            <a:r>
              <a:rPr lang="es-CO" sz="2000" b="1" cap="all" spc="-120" dirty="0">
                <a:solidFill>
                  <a:schemeClr val="tx2">
                    <a:lumMod val="75000"/>
                  </a:schemeClr>
                </a:solidFill>
                <a:latin typeface="Arial Black" pitchFamily="34" charset="0"/>
              </a:rPr>
              <a:t>COMPARATIVO DE LOS 4 ÚLTIMOS AÑOS EN ACTIVIDADES REALIZADAS</a:t>
            </a:r>
            <a:br>
              <a:rPr lang="es-CO" sz="2800" dirty="0"/>
            </a:br>
            <a:endParaRPr lang="es-ES_tradnl" sz="28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8" name="Gráfico 7"/>
          <p:cNvGraphicFramePr>
            <a:graphicFrameLocks/>
          </p:cNvGraphicFramePr>
          <p:nvPr>
            <p:extLst>
              <p:ext uri="{D42A27DB-BD31-4B8C-83A1-F6EECF244321}">
                <p14:modId xmlns:p14="http://schemas.microsoft.com/office/powerpoint/2010/main" val="173122832"/>
              </p:ext>
            </p:extLst>
          </p:nvPr>
        </p:nvGraphicFramePr>
        <p:xfrm>
          <a:off x="1151859" y="1004776"/>
          <a:ext cx="10416363" cy="48324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3285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06619" y="284148"/>
            <a:ext cx="10750556" cy="467882"/>
          </a:xfrm>
        </p:spPr>
        <p:txBody>
          <a:bodyPr>
            <a:normAutofit fontScale="90000"/>
          </a:bodyPr>
          <a:lstStyle/>
          <a:p>
            <a:r>
              <a:rPr lang="es-CO" sz="2700" b="1" cap="all" spc="-120" dirty="0">
                <a:solidFill>
                  <a:schemeClr val="tx2">
                    <a:lumMod val="75000"/>
                  </a:schemeClr>
                </a:solidFill>
                <a:latin typeface="Arial Black" pitchFamily="34" charset="0"/>
              </a:rPr>
              <a:t>TOTAL DE CONSULTAS POR SERVICIOS PRESTADOS AL AÑO 2.025.</a:t>
            </a:r>
            <a:br>
              <a:rPr lang="es-CO" sz="2700" b="1" cap="all" spc="-120" dirty="0">
                <a:solidFill>
                  <a:schemeClr val="tx2">
                    <a:lumMod val="75000"/>
                  </a:schemeClr>
                </a:solidFill>
                <a:latin typeface="Arial Black" pitchFamily="34" charset="0"/>
              </a:rPr>
            </a:br>
            <a:endParaRPr lang="es-ES_tradnl" sz="32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8" name="Gráfico 7"/>
          <p:cNvGraphicFramePr>
            <a:graphicFrameLocks/>
          </p:cNvGraphicFramePr>
          <p:nvPr/>
        </p:nvGraphicFramePr>
        <p:xfrm>
          <a:off x="832104" y="850392"/>
          <a:ext cx="10570464"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0105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942133" y="433137"/>
            <a:ext cx="10517775" cy="535684"/>
          </a:xfrm>
        </p:spPr>
        <p:txBody>
          <a:bodyPr>
            <a:normAutofit fontScale="90000"/>
          </a:bodyPr>
          <a:lstStyle/>
          <a:p>
            <a:pPr algn="ctr"/>
            <a:r>
              <a:rPr lang="es-ES" sz="3100" b="1" dirty="0">
                <a:solidFill>
                  <a:schemeClr val="tx2">
                    <a:lumMod val="75000"/>
                  </a:schemeClr>
                </a:solidFill>
                <a:latin typeface="Arial Black" pitchFamily="34" charset="0"/>
              </a:rPr>
              <a:t>OTROS SERVICIOS DE HABILITACION </a:t>
            </a:r>
            <a:br>
              <a:rPr lang="es-ES" sz="3100" b="1" dirty="0">
                <a:solidFill>
                  <a:schemeClr val="tx2">
                    <a:lumMod val="75000"/>
                  </a:schemeClr>
                </a:solidFill>
                <a:latin typeface="Arial Black" pitchFamily="34" charset="0"/>
              </a:rPr>
            </a:br>
            <a:br>
              <a:rPr lang="es-ES" sz="3100" b="1" dirty="0">
                <a:solidFill>
                  <a:schemeClr val="tx2">
                    <a:lumMod val="75000"/>
                  </a:schemeClr>
                </a:solidFill>
                <a:latin typeface="Arial Black" pitchFamily="34" charset="0"/>
              </a:rPr>
            </a:br>
            <a:endParaRPr lang="es-ES_tradnl" sz="3100" b="1" dirty="0">
              <a:solidFill>
                <a:schemeClr val="tx2">
                  <a:lumMod val="75000"/>
                </a:schemeClr>
              </a:solidFill>
              <a:latin typeface="Arial Black"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3" name="Marcador de contenido 2"/>
          <p:cNvSpPr>
            <a:spLocks noGrp="1"/>
          </p:cNvSpPr>
          <p:nvPr>
            <p:ph idx="1"/>
          </p:nvPr>
        </p:nvSpPr>
        <p:spPr>
          <a:xfrm>
            <a:off x="942133" y="1385732"/>
            <a:ext cx="5863271" cy="5051302"/>
          </a:xfrm>
        </p:spPr>
        <p:txBody>
          <a:bodyPr>
            <a:noAutofit/>
          </a:bodyPr>
          <a:lstStyle/>
          <a:p>
            <a:r>
              <a:rPr lang="es-CO" sz="3200" b="1" dirty="0">
                <a:solidFill>
                  <a:schemeClr val="tx2">
                    <a:lumMod val="75000"/>
                  </a:schemeClr>
                </a:solidFill>
                <a:latin typeface="Arial" panose="020B0604020202020204" pitchFamily="34" charset="0"/>
                <a:cs typeface="Arial" panose="020B0604020202020204" pitchFamily="34" charset="0"/>
              </a:rPr>
              <a:t>PEDIATRÍA</a:t>
            </a:r>
          </a:p>
          <a:p>
            <a:r>
              <a:rPr lang="es-CO" sz="3200" b="1" dirty="0">
                <a:solidFill>
                  <a:schemeClr val="tx2">
                    <a:lumMod val="75000"/>
                  </a:schemeClr>
                </a:solidFill>
                <a:latin typeface="Arial" panose="020B0604020202020204" pitchFamily="34" charset="0"/>
                <a:cs typeface="Arial" panose="020B0604020202020204" pitchFamily="34" charset="0"/>
              </a:rPr>
              <a:t>MEDICINA INTERNA</a:t>
            </a:r>
          </a:p>
          <a:p>
            <a:r>
              <a:rPr lang="es-CO" sz="3200" b="1" dirty="0">
                <a:solidFill>
                  <a:schemeClr val="tx2">
                    <a:lumMod val="75000"/>
                  </a:schemeClr>
                </a:solidFill>
                <a:latin typeface="Arial" panose="020B0604020202020204" pitchFamily="34" charset="0"/>
                <a:cs typeface="Arial" panose="020B0604020202020204" pitchFamily="34" charset="0"/>
              </a:rPr>
              <a:t>GINECOLOGÍA</a:t>
            </a:r>
          </a:p>
          <a:p>
            <a:r>
              <a:rPr lang="es-CO" sz="3200" b="1" dirty="0">
                <a:solidFill>
                  <a:schemeClr val="tx2">
                    <a:lumMod val="75000"/>
                  </a:schemeClr>
                </a:solidFill>
                <a:latin typeface="Arial" panose="020B0604020202020204" pitchFamily="34" charset="0"/>
                <a:cs typeface="Arial" panose="020B0604020202020204" pitchFamily="34" charset="0"/>
              </a:rPr>
              <a:t>NUTRICIÓN</a:t>
            </a:r>
          </a:p>
          <a:p>
            <a:r>
              <a:rPr lang="es-CO" sz="3200" b="1" dirty="0">
                <a:solidFill>
                  <a:schemeClr val="tx2">
                    <a:lumMod val="75000"/>
                  </a:schemeClr>
                </a:solidFill>
                <a:latin typeface="Arial" panose="020B0604020202020204" pitchFamily="34" charset="0"/>
                <a:cs typeface="Arial" panose="020B0604020202020204" pitchFamily="34" charset="0"/>
              </a:rPr>
              <a:t>PSICOLOGÍA</a:t>
            </a:r>
          </a:p>
          <a:p>
            <a:r>
              <a:rPr lang="es-CO" sz="3200" b="1" dirty="0">
                <a:solidFill>
                  <a:schemeClr val="tx2">
                    <a:lumMod val="75000"/>
                  </a:schemeClr>
                </a:solidFill>
                <a:latin typeface="Arial" panose="020B0604020202020204" pitchFamily="34" charset="0"/>
                <a:cs typeface="Arial" panose="020B0604020202020204" pitchFamily="34" charset="0"/>
              </a:rPr>
              <a:t>TERAPIA RESPIRATORIA</a:t>
            </a:r>
          </a:p>
          <a:p>
            <a:r>
              <a:rPr lang="es-CO" sz="3200" b="1" dirty="0">
                <a:solidFill>
                  <a:schemeClr val="tx2">
                    <a:lumMod val="75000"/>
                  </a:schemeClr>
                </a:solidFill>
                <a:latin typeface="Arial" panose="020B0604020202020204" pitchFamily="34" charset="0"/>
                <a:cs typeface="Arial" panose="020B0604020202020204" pitchFamily="34" charset="0"/>
              </a:rPr>
              <a:t>FISIOTERAPIA</a:t>
            </a:r>
          </a:p>
        </p:txBody>
      </p:sp>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50070" y="6090650"/>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a:extLst>
              <a:ext uri="{FF2B5EF4-FFF2-40B4-BE49-F238E27FC236}">
                <a16:creationId xmlns:a16="http://schemas.microsoft.com/office/drawing/2014/main" id="{80633A79-EB6D-49DA-3FAD-6E309AB28593}"/>
              </a:ext>
            </a:extLst>
          </p:cNvPr>
          <p:cNvSpPr/>
          <p:nvPr/>
        </p:nvSpPr>
        <p:spPr>
          <a:xfrm>
            <a:off x="5363908" y="4820366"/>
            <a:ext cx="6096000" cy="707886"/>
          </a:xfrm>
          <a:prstGeom prst="rect">
            <a:avLst/>
          </a:prstGeom>
        </p:spPr>
        <p:txBody>
          <a:bodyPr>
            <a:spAutoFit/>
          </a:bodyPr>
          <a:lstStyle/>
          <a:p>
            <a:pPr algn="r"/>
            <a:r>
              <a:rPr lang="es-CO" sz="2000" b="1" dirty="0">
                <a:solidFill>
                  <a:schemeClr val="tx2">
                    <a:lumMod val="75000"/>
                  </a:schemeClr>
                </a:solidFill>
                <a:latin typeface="Arial" panose="020B0604020202020204" pitchFamily="34" charset="0"/>
                <a:cs typeface="Arial" panose="020B0604020202020204" pitchFamily="34" charset="0"/>
              </a:rPr>
              <a:t>ALEJANDRO CADAVID CADAVID</a:t>
            </a:r>
          </a:p>
          <a:p>
            <a:pPr algn="r"/>
            <a:r>
              <a:rPr lang="es-CO" sz="2000" b="1" dirty="0">
                <a:solidFill>
                  <a:schemeClr val="tx2">
                    <a:lumMod val="75000"/>
                  </a:schemeClr>
                </a:solidFill>
                <a:latin typeface="Arial" panose="020B0604020202020204" pitchFamily="34" charset="0"/>
                <a:cs typeface="Arial" panose="020B0604020202020204" pitchFamily="34" charset="0"/>
              </a:rPr>
              <a:t>GERENTE</a:t>
            </a:r>
          </a:p>
        </p:txBody>
      </p:sp>
    </p:spTree>
    <p:extLst>
      <p:ext uri="{BB962C8B-B14F-4D97-AF65-F5344CB8AC3E}">
        <p14:creationId xmlns:p14="http://schemas.microsoft.com/office/powerpoint/2010/main" val="4028167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162228"/>
            <a:ext cx="9612971" cy="3231151"/>
          </a:xfrm>
        </p:spPr>
        <p:txBody>
          <a:bodyPr>
            <a:noAutofit/>
          </a:bodyPr>
          <a:lstStyle/>
          <a:p>
            <a:pPr algn="ctr">
              <a:lnSpc>
                <a:spcPct val="112000"/>
              </a:lnSpc>
              <a:spcBef>
                <a:spcPts val="0"/>
              </a:spcBef>
            </a:pPr>
            <a:r>
              <a:rPr lang="es-ES_tradnl" sz="3600" b="1" dirty="0">
                <a:solidFill>
                  <a:schemeClr val="tx2">
                    <a:lumMod val="75000"/>
                  </a:schemeClr>
                </a:solidFill>
                <a:latin typeface="Arial Black" panose="020B0A04020102020204" pitchFamily="34" charset="0"/>
                <a:ea typeface="+mn-ea"/>
                <a:cs typeface="+mn-cs"/>
              </a:rPr>
              <a:t>Procesos de apoyo</a:t>
            </a:r>
            <a:br>
              <a:rPr lang="es-ES_tradnl" sz="3600" b="1" dirty="0">
                <a:solidFill>
                  <a:schemeClr val="tx2">
                    <a:lumMod val="75000"/>
                  </a:schemeClr>
                </a:solidFill>
                <a:latin typeface="Arial Black" panose="020B0A04020102020204" pitchFamily="34" charset="0"/>
                <a:ea typeface="+mn-ea"/>
                <a:cs typeface="+mn-cs"/>
              </a:rPr>
            </a:b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rPr>
              <a:t>Informe DE TALENTO HUMANO.</a:t>
            </a:r>
            <a:br>
              <a:rPr lang="es-ES_tradnl" sz="4400" b="1" dirty="0">
                <a:solidFill>
                  <a:schemeClr val="tx2">
                    <a:lumMod val="75000"/>
                  </a:schemeClr>
                </a:solidFill>
                <a:latin typeface="Arial Black" panose="020B0A04020102020204" pitchFamily="34" charset="0"/>
              </a:rPr>
            </a:br>
            <a:endParaRPr lang="es-ES_tradnl" sz="4400" b="1" dirty="0">
              <a:solidFill>
                <a:schemeClr val="tx2">
                  <a:lumMod val="75000"/>
                </a:schemeClr>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a:solidFill>
                  <a:schemeClr val="tx2">
                    <a:lumMod val="75000"/>
                  </a:schemeClr>
                </a:solidFill>
                <a:latin typeface="Arial" panose="020B0604020202020204" pitchFamily="34" charset="0"/>
                <a:cs typeface="Arial" panose="020B0604020202020204" pitchFamily="34" charset="0"/>
              </a:rPr>
              <a:t>JUAN CARLOS ALVAREZ ARANGO</a:t>
            </a:r>
          </a:p>
          <a:p>
            <a:pPr defTabSz="457200"/>
            <a:r>
              <a:rPr lang="es-ES" sz="2200" b="1" dirty="0">
                <a:solidFill>
                  <a:schemeClr val="tx2">
                    <a:lumMod val="75000"/>
                  </a:schemeClr>
                </a:solidFill>
                <a:latin typeface="Arial" panose="020B0604020202020204" pitchFamily="34" charset="0"/>
                <a:cs typeface="Arial" panose="020B0604020202020204" pitchFamily="34" charset="0"/>
              </a:rPr>
              <a:t>Subgerente Administrativo</a:t>
            </a:r>
            <a:endParaRPr lang="es-ES_tradnl" sz="2200" b="1" dirty="0">
              <a:solidFill>
                <a:schemeClr val="tx2">
                  <a:lumMod val="75000"/>
                </a:schemeClr>
              </a:solidFill>
              <a:latin typeface="Arial" panose="020B0604020202020204" pitchFamily="34" charset="0"/>
              <a:cs typeface="Arial" panose="020B0604020202020204" pitchFamily="34" charset="0"/>
            </a:endParaRPr>
          </a:p>
          <a:p>
            <a:pPr defTabSz="457200"/>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811583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fontScale="90000"/>
          </a:bodyPr>
          <a:lstStyle/>
          <a:p>
            <a:pPr algn="ctr"/>
            <a:r>
              <a:rPr lang="es-CO" sz="3200" b="1" dirty="0"/>
              <a:t>CUADRO CONSOLIDADO POR NIVEL Y VINCULACIÓN AÑO 2025</a:t>
            </a:r>
            <a:r>
              <a:rPr lang="es-ES_tradnl" sz="3200" dirty="0">
                <a:latin typeface="Arial Black" panose="020B0A04020102020204" pitchFamily="34" charset="0"/>
              </a:rPr>
              <a:t>:</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807777" y="6193189"/>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7" name="Marcador de contenido 2">
            <a:extLst>
              <a:ext uri="{FF2B5EF4-FFF2-40B4-BE49-F238E27FC236}">
                <a16:creationId xmlns:a16="http://schemas.microsoft.com/office/drawing/2014/main" id="{98AF999A-126C-E34D-B1E8-7CA4722D11A5}"/>
              </a:ext>
            </a:extLst>
          </p:cNvPr>
          <p:cNvSpPr txBox="1">
            <a:spLocks/>
          </p:cNvSpPr>
          <p:nvPr/>
        </p:nvSpPr>
        <p:spPr>
          <a:xfrm>
            <a:off x="1028876" y="944311"/>
            <a:ext cx="3602945" cy="4319898"/>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endParaRPr lang="es-ES_tradnl" dirty="0"/>
          </a:p>
        </p:txBody>
      </p:sp>
      <p:sp>
        <p:nvSpPr>
          <p:cNvPr id="11" name="Rectangle 2"/>
          <p:cNvSpPr>
            <a:spLocks noChangeArrowheads="1"/>
          </p:cNvSpPr>
          <p:nvPr/>
        </p:nvSpPr>
        <p:spPr bwMode="auto">
          <a:xfrm>
            <a:off x="1506071" y="1280597"/>
            <a:ext cx="195483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endParaRPr lang="es-ES" dirty="0"/>
          </a:p>
        </p:txBody>
      </p:sp>
      <p:graphicFrame>
        <p:nvGraphicFramePr>
          <p:cNvPr id="6" name="Tabla 5"/>
          <p:cNvGraphicFramePr>
            <a:graphicFrameLocks noGrp="1"/>
          </p:cNvGraphicFramePr>
          <p:nvPr>
            <p:extLst>
              <p:ext uri="{D42A27DB-BD31-4B8C-83A1-F6EECF244321}">
                <p14:modId xmlns:p14="http://schemas.microsoft.com/office/powerpoint/2010/main" val="3156721102"/>
              </p:ext>
            </p:extLst>
          </p:nvPr>
        </p:nvGraphicFramePr>
        <p:xfrm>
          <a:off x="1730829" y="752033"/>
          <a:ext cx="8432345" cy="5112201"/>
        </p:xfrm>
        <a:graphic>
          <a:graphicData uri="http://schemas.openxmlformats.org/drawingml/2006/table">
            <a:tbl>
              <a:tblPr firstRow="1" firstCol="1" bandRow="1"/>
              <a:tblGrid>
                <a:gridCol w="1374321">
                  <a:extLst>
                    <a:ext uri="{9D8B030D-6E8A-4147-A177-3AD203B41FA5}">
                      <a16:colId xmlns:a16="http://schemas.microsoft.com/office/drawing/2014/main" val="3969682276"/>
                    </a:ext>
                  </a:extLst>
                </a:gridCol>
                <a:gridCol w="897417">
                  <a:extLst>
                    <a:ext uri="{9D8B030D-6E8A-4147-A177-3AD203B41FA5}">
                      <a16:colId xmlns:a16="http://schemas.microsoft.com/office/drawing/2014/main" val="1751511429"/>
                    </a:ext>
                  </a:extLst>
                </a:gridCol>
                <a:gridCol w="905145">
                  <a:extLst>
                    <a:ext uri="{9D8B030D-6E8A-4147-A177-3AD203B41FA5}">
                      <a16:colId xmlns:a16="http://schemas.microsoft.com/office/drawing/2014/main" val="2715472285"/>
                    </a:ext>
                  </a:extLst>
                </a:gridCol>
                <a:gridCol w="1327552">
                  <a:extLst>
                    <a:ext uri="{9D8B030D-6E8A-4147-A177-3AD203B41FA5}">
                      <a16:colId xmlns:a16="http://schemas.microsoft.com/office/drawing/2014/main" val="1654852552"/>
                    </a:ext>
                  </a:extLst>
                </a:gridCol>
                <a:gridCol w="1327552">
                  <a:extLst>
                    <a:ext uri="{9D8B030D-6E8A-4147-A177-3AD203B41FA5}">
                      <a16:colId xmlns:a16="http://schemas.microsoft.com/office/drawing/2014/main" val="2721388875"/>
                    </a:ext>
                  </a:extLst>
                </a:gridCol>
                <a:gridCol w="1300179">
                  <a:extLst>
                    <a:ext uri="{9D8B030D-6E8A-4147-A177-3AD203B41FA5}">
                      <a16:colId xmlns:a16="http://schemas.microsoft.com/office/drawing/2014/main" val="3025630913"/>
                    </a:ext>
                  </a:extLst>
                </a:gridCol>
                <a:gridCol w="1300179">
                  <a:extLst>
                    <a:ext uri="{9D8B030D-6E8A-4147-A177-3AD203B41FA5}">
                      <a16:colId xmlns:a16="http://schemas.microsoft.com/office/drawing/2014/main" val="1377034299"/>
                    </a:ext>
                  </a:extLst>
                </a:gridCol>
              </a:tblGrid>
              <a:tr h="265946">
                <a:tc rowSpan="2">
                  <a:txBody>
                    <a:bodyPr/>
                    <a:lstStyle/>
                    <a:p>
                      <a:pPr algn="ctr">
                        <a:lnSpc>
                          <a:spcPct val="115000"/>
                        </a:lnSpc>
                        <a:spcAft>
                          <a:spcPts val="0"/>
                        </a:spcAft>
                      </a:pPr>
                      <a:r>
                        <a:rPr lang="es-CO" dirty="0">
                          <a:solidFill>
                            <a:schemeClr val="tx1">
                              <a:lumMod val="95000"/>
                              <a:lumOff val="5000"/>
                            </a:schemeClr>
                          </a:solidFill>
                        </a:rPr>
                        <a:t>Nivel</a:t>
                      </a:r>
                      <a:endParaRPr lang="es-ES" dirty="0">
                        <a:solidFill>
                          <a:schemeClr val="tx1">
                            <a:lumMod val="95000"/>
                            <a:lumOff val="5000"/>
                          </a:schemeClr>
                        </a:solidFill>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tc rowSpan="2">
                  <a:txBody>
                    <a:bodyPr/>
                    <a:lstStyle/>
                    <a:p>
                      <a:pPr algn="ctr">
                        <a:lnSpc>
                          <a:spcPct val="115000"/>
                        </a:lnSpc>
                        <a:spcAft>
                          <a:spcPts val="0"/>
                        </a:spcAft>
                      </a:pPr>
                      <a:r>
                        <a:rPr lang="es-CO" dirty="0">
                          <a:solidFill>
                            <a:schemeClr val="tx1">
                              <a:lumMod val="95000"/>
                              <a:lumOff val="5000"/>
                            </a:schemeClr>
                          </a:solidFill>
                        </a:rPr>
                        <a:t>Grado</a:t>
                      </a:r>
                      <a:endParaRPr lang="es-ES" dirty="0">
                        <a:solidFill>
                          <a:schemeClr val="tx1">
                            <a:lumMod val="95000"/>
                            <a:lumOff val="5000"/>
                          </a:schemeClr>
                        </a:solidFill>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tc gridSpan="5">
                  <a:txBody>
                    <a:bodyPr/>
                    <a:lstStyle/>
                    <a:p>
                      <a:pPr algn="ctr">
                        <a:lnSpc>
                          <a:spcPct val="115000"/>
                        </a:lnSpc>
                        <a:spcAft>
                          <a:spcPts val="0"/>
                        </a:spcAft>
                      </a:pPr>
                      <a:r>
                        <a:rPr lang="es-CO" dirty="0">
                          <a:solidFill>
                            <a:schemeClr val="tx1">
                              <a:lumMod val="95000"/>
                              <a:lumOff val="5000"/>
                            </a:schemeClr>
                          </a:solidFill>
                        </a:rPr>
                        <a:t>Tipo de vinculación</a:t>
                      </a:r>
                      <a:endParaRPr lang="es-ES" dirty="0">
                        <a:solidFill>
                          <a:schemeClr val="tx1">
                            <a:lumMod val="95000"/>
                            <a:lumOff val="5000"/>
                          </a:schemeClr>
                        </a:solidFill>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183934438"/>
                  </a:ext>
                </a:extLst>
              </a:tr>
              <a:tr h="482788">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CO" dirty="0">
                          <a:solidFill>
                            <a:schemeClr val="tx1">
                              <a:lumMod val="95000"/>
                              <a:lumOff val="5000"/>
                            </a:schemeClr>
                          </a:solidFill>
                        </a:rPr>
                        <a:t>De Periodo</a:t>
                      </a:r>
                      <a:endParaRPr lang="es-ES" dirty="0">
                        <a:solidFill>
                          <a:schemeClr val="tx1">
                            <a:lumMod val="95000"/>
                            <a:lumOff val="5000"/>
                          </a:schemeClr>
                        </a:solidFill>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CO" dirty="0">
                          <a:solidFill>
                            <a:schemeClr val="tx1">
                              <a:lumMod val="95000"/>
                              <a:lumOff val="5000"/>
                            </a:schemeClr>
                          </a:solidFill>
                        </a:rPr>
                        <a:t>Carrera </a:t>
                      </a:r>
                      <a:r>
                        <a:rPr lang="es-CO" dirty="0" err="1">
                          <a:solidFill>
                            <a:schemeClr val="tx1">
                              <a:lumMod val="95000"/>
                              <a:lumOff val="5000"/>
                            </a:schemeClr>
                          </a:solidFill>
                        </a:rPr>
                        <a:t>Administ</a:t>
                      </a:r>
                      <a:endParaRPr lang="es-ES" dirty="0">
                        <a:solidFill>
                          <a:schemeClr val="tx1">
                            <a:lumMod val="95000"/>
                            <a:lumOff val="5000"/>
                          </a:schemeClr>
                        </a:solidFill>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CO" dirty="0">
                          <a:solidFill>
                            <a:schemeClr val="tx1">
                              <a:lumMod val="95000"/>
                              <a:lumOff val="5000"/>
                            </a:schemeClr>
                          </a:solidFill>
                        </a:rPr>
                        <a:t>Libre </a:t>
                      </a:r>
                      <a:r>
                        <a:rPr lang="es-CO" dirty="0" err="1">
                          <a:solidFill>
                            <a:schemeClr val="tx1">
                              <a:lumMod val="95000"/>
                              <a:lumOff val="5000"/>
                            </a:schemeClr>
                          </a:solidFill>
                        </a:rPr>
                        <a:t>Nombram</a:t>
                      </a:r>
                      <a:endParaRPr lang="es-ES" dirty="0">
                        <a:solidFill>
                          <a:schemeClr val="tx1">
                            <a:lumMod val="95000"/>
                            <a:lumOff val="5000"/>
                          </a:schemeClr>
                        </a:solidFill>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CO" dirty="0">
                          <a:solidFill>
                            <a:schemeClr val="tx1">
                              <a:lumMod val="95000"/>
                              <a:lumOff val="5000"/>
                            </a:schemeClr>
                          </a:solidFill>
                        </a:rPr>
                        <a:t>Provisiona</a:t>
                      </a:r>
                      <a:endParaRPr lang="es-ES" dirty="0">
                        <a:solidFill>
                          <a:schemeClr val="tx1">
                            <a:lumMod val="95000"/>
                            <a:lumOff val="5000"/>
                          </a:schemeClr>
                        </a:solidFill>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CO" dirty="0">
                          <a:solidFill>
                            <a:schemeClr val="tx1">
                              <a:lumMod val="95000"/>
                              <a:lumOff val="5000"/>
                            </a:schemeClr>
                          </a:solidFill>
                        </a:rPr>
                        <a:t>Total</a:t>
                      </a:r>
                      <a:endParaRPr lang="es-ES" dirty="0">
                        <a:solidFill>
                          <a:schemeClr val="tx1">
                            <a:lumMod val="95000"/>
                            <a:lumOff val="5000"/>
                          </a:schemeClr>
                        </a:solidFill>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extLst>
                  <a:ext uri="{0D108BD9-81ED-4DB2-BD59-A6C34878D82A}">
                    <a16:rowId xmlns:a16="http://schemas.microsoft.com/office/drawing/2014/main" val="1371541755"/>
                  </a:ext>
                </a:extLst>
              </a:tr>
              <a:tr h="249201">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Gerente</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0.85.19</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pPr>
                      <a:endParaRPr lang="es-ES" sz="1600" b="1" dirty="0">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9050"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2345274617"/>
                  </a:ext>
                </a:extLst>
              </a:tr>
              <a:tr h="249201">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Subgerente</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0.90.04</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pPr>
                      <a:endParaRPr lang="es-ES" sz="1600" b="1" dirty="0">
                        <a:solidFill>
                          <a:schemeClr val="tx1">
                            <a:lumMod val="95000"/>
                            <a:lumOff val="5000"/>
                          </a:schemeClr>
                        </a:solidFill>
                        <a:effectLst/>
                        <a:latin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1080547065"/>
                  </a:ext>
                </a:extLst>
              </a:tr>
              <a:tr h="246246">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Cont. </a:t>
                      </a:r>
                      <a:r>
                        <a:rPr lang="es-CO" sz="1600" b="1" dirty="0" err="1">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Intern</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1.05.04</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1449915513"/>
                  </a:ext>
                </a:extLst>
              </a:tr>
              <a:tr h="246246">
                <a:tc>
                  <a:txBody>
                    <a:bodyPr/>
                    <a:lstStyle/>
                    <a:p>
                      <a:pPr>
                        <a:lnSpc>
                          <a:spcPct val="115000"/>
                        </a:lnSpc>
                        <a:spcAft>
                          <a:spcPts val="0"/>
                        </a:spcAft>
                      </a:pPr>
                      <a:r>
                        <a:rPr lang="es-MX" sz="1600" b="1"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M</a:t>
                      </a:r>
                      <a:r>
                        <a:rPr lang="es-CO" sz="1600" b="1" dirty="0" err="1">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edi</a:t>
                      </a:r>
                      <a:r>
                        <a:rPr lang="es-CO" sz="1600" b="1"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 </a:t>
                      </a:r>
                      <a:r>
                        <a:rPr lang="es-CO" sz="1600" b="1" dirty="0" err="1">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Gral</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2.11.17</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952583400"/>
                  </a:ext>
                </a:extLst>
              </a:tr>
              <a:tr h="246246">
                <a:tc>
                  <a:txBody>
                    <a:bodyPr/>
                    <a:lstStyle/>
                    <a:p>
                      <a:pPr>
                        <a:lnSpc>
                          <a:spcPct val="115000"/>
                        </a:lnSpc>
                        <a:spcAft>
                          <a:spcPts val="0"/>
                        </a:spcAft>
                      </a:pPr>
                      <a:r>
                        <a:rPr lang="es-MX" sz="1600" b="1"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M</a:t>
                      </a:r>
                      <a:r>
                        <a:rPr lang="es-CO" sz="1600" b="1" dirty="0" err="1">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edi</a:t>
                      </a:r>
                      <a:r>
                        <a:rPr lang="es-CO" sz="1600" b="1"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 SSO</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2.17.17</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b">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MX" sz="1600" b="1"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2</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902253552"/>
                  </a:ext>
                </a:extLst>
              </a:tr>
              <a:tr h="246246">
                <a:tc>
                  <a:txBody>
                    <a:bodyPr/>
                    <a:lstStyle/>
                    <a:p>
                      <a:pPr>
                        <a:lnSpc>
                          <a:spcPct val="115000"/>
                        </a:lnSpc>
                        <a:spcAft>
                          <a:spcPts val="0"/>
                        </a:spcAft>
                      </a:pPr>
                      <a:r>
                        <a:rPr lang="es-MX" sz="1600" b="1"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E</a:t>
                      </a:r>
                      <a:r>
                        <a:rPr lang="es-CO" sz="1600" b="1" dirty="0" err="1">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nfermera</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2.43.13</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b">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842782826"/>
                  </a:ext>
                </a:extLst>
              </a:tr>
              <a:tr h="246246">
                <a:tc>
                  <a:txBody>
                    <a:bodyPr/>
                    <a:lstStyle/>
                    <a:p>
                      <a:pPr>
                        <a:lnSpc>
                          <a:spcPct val="115000"/>
                        </a:lnSpc>
                        <a:spcAft>
                          <a:spcPts val="0"/>
                        </a:spcAft>
                      </a:pPr>
                      <a:r>
                        <a:rPr lang="es-MX" sz="1600" b="1"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B</a:t>
                      </a:r>
                      <a:r>
                        <a:rPr lang="es-CO" sz="1600" b="1" dirty="0" err="1">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acterióloga</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2.14.15</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b">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3211152726"/>
                  </a:ext>
                </a:extLst>
              </a:tr>
              <a:tr h="246246">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Odontóloga</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2.37.13</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b">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4234978741"/>
                  </a:ext>
                </a:extLst>
              </a:tr>
              <a:tr h="246246">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Técnico</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3.23.15</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b">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1577655687"/>
                  </a:ext>
                </a:extLst>
              </a:tr>
              <a:tr h="246246">
                <a:tc>
                  <a:txBody>
                    <a:bodyPr/>
                    <a:lstStyle/>
                    <a:p>
                      <a:pPr>
                        <a:lnSpc>
                          <a:spcPct val="115000"/>
                        </a:lnSpc>
                        <a:spcAft>
                          <a:spcPts val="0"/>
                        </a:spcAft>
                      </a:pPr>
                      <a:r>
                        <a:rPr lang="es-CO" sz="1600" b="1" dirty="0" err="1">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Admi</a:t>
                      </a: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r>
                        <a:rPr lang="es-CO" sz="1600" b="1" dirty="0" err="1">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Secr</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4.40.12</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3208366863"/>
                  </a:ext>
                </a:extLst>
              </a:tr>
              <a:tr h="246246">
                <a:tc>
                  <a:txBody>
                    <a:bodyPr/>
                    <a:lstStyle/>
                    <a:p>
                      <a:pPr>
                        <a:lnSpc>
                          <a:spcPct val="115000"/>
                        </a:lnSpc>
                        <a:spcAft>
                          <a:spcPts val="0"/>
                        </a:spcAft>
                      </a:pPr>
                      <a:r>
                        <a:rPr lang="es-MX" sz="1600" b="1"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A</a:t>
                      </a:r>
                      <a:r>
                        <a:rPr lang="es-CO" sz="1600" b="1" dirty="0">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dm. </a:t>
                      </a:r>
                      <a:r>
                        <a:rPr lang="es-CO" sz="1600" b="1" dirty="0" err="1">
                          <a:solidFill>
                            <a:schemeClr val="tx1">
                              <a:lumMod val="95000"/>
                              <a:lumOff val="5000"/>
                            </a:schemeClr>
                          </a:solidFill>
                          <a:effectLst/>
                          <a:latin typeface="Arial" panose="020B0604020202020204" pitchFamily="34" charset="0"/>
                          <a:ea typeface="Calibri" panose="020F0502020204030204" pitchFamily="34" charset="0"/>
                          <a:cs typeface="Times New Roman" panose="02020603050405020304" pitchFamily="18" charset="0"/>
                        </a:rPr>
                        <a:t>Auxili</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4.07.12</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1881532415"/>
                  </a:ext>
                </a:extLst>
              </a:tr>
              <a:tr h="246246">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Asistencial</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4.12.12</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514686076"/>
                  </a:ext>
                </a:extLst>
              </a:tr>
              <a:tr h="246246">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Asistencial</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4.12.21</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2924257545"/>
                  </a:ext>
                </a:extLst>
              </a:tr>
              <a:tr h="474881">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Trabajador Oficial</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4.70.10</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2700" cap="flat" cmpd="sng"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2700" cap="flat" cmpd="sng"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1180452033"/>
                  </a:ext>
                </a:extLst>
              </a:tr>
              <a:tr h="246246">
                <a:tc gridSpan="7">
                  <a:txBody>
                    <a:bodyPr/>
                    <a:lstStyle/>
                    <a:p>
                      <a:pPr algn="ctr">
                        <a:lnSpc>
                          <a:spcPct val="115000"/>
                        </a:lnSpc>
                        <a:spcAft>
                          <a:spcPts val="0"/>
                        </a:spcAft>
                      </a:pPr>
                      <a:r>
                        <a:rPr lang="es-CO" sz="1600" b="1"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TOTAL FUNCIONARIOS DE PLANTA 59</a:t>
                      </a:r>
                      <a:endParaRPr lang="es-ES" sz="1600" b="1"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lnL w="19050" cap="flat" cmpd="dbl" algn="ctr">
                      <a:solidFill>
                        <a:srgbClr val="339933"/>
                      </a:solidFill>
                      <a:prstDash val="solid"/>
                      <a:round/>
                      <a:headEnd type="none" w="med" len="med"/>
                      <a:tailEnd type="none" w="med" len="med"/>
                    </a:lnL>
                    <a:lnR w="19050"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9050" cap="flat" cmpd="dbl" algn="ctr">
                      <a:solidFill>
                        <a:srgbClr val="339933"/>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593805105"/>
                  </a:ext>
                </a:extLst>
              </a:tr>
            </a:tbl>
          </a:graphicData>
        </a:graphic>
      </p:graphicFrame>
    </p:spTree>
    <p:extLst>
      <p:ext uri="{BB962C8B-B14F-4D97-AF65-F5344CB8AC3E}">
        <p14:creationId xmlns:p14="http://schemas.microsoft.com/office/powerpoint/2010/main" val="4091494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162228"/>
            <a:ext cx="9612971" cy="3231151"/>
          </a:xfrm>
        </p:spPr>
        <p:txBody>
          <a:bodyPr>
            <a:noAutofit/>
          </a:bodyPr>
          <a:lstStyle/>
          <a:p>
            <a:pPr algn="ctr">
              <a:lnSpc>
                <a:spcPct val="112000"/>
              </a:lnSpc>
              <a:spcBef>
                <a:spcPts val="0"/>
              </a:spcBef>
            </a:pPr>
            <a:r>
              <a:rPr lang="es-ES_tradnl" sz="3600" dirty="0">
                <a:solidFill>
                  <a:schemeClr val="tx2">
                    <a:lumMod val="75000"/>
                  </a:schemeClr>
                </a:solidFill>
                <a:latin typeface="Arial Black" panose="020B0A04020102020204" pitchFamily="34" charset="0"/>
                <a:ea typeface="+mn-ea"/>
                <a:cs typeface="+mn-cs"/>
              </a:rPr>
              <a:t>Procesos de apoyo</a:t>
            </a:r>
            <a:br>
              <a:rPr lang="es-ES_tradnl" sz="3600" dirty="0">
                <a:solidFill>
                  <a:schemeClr val="tx2">
                    <a:lumMod val="75000"/>
                  </a:schemeClr>
                </a:solidFill>
                <a:latin typeface="Arial Black" panose="020B0A04020102020204" pitchFamily="34" charset="0"/>
                <a:ea typeface="+mn-ea"/>
                <a:cs typeface="+mn-cs"/>
              </a:rPr>
            </a:br>
            <a:br>
              <a:rPr lang="es-ES_tradnl" sz="3600" dirty="0">
                <a:solidFill>
                  <a:schemeClr val="tx2">
                    <a:lumMod val="75000"/>
                  </a:schemeClr>
                </a:solidFill>
                <a:latin typeface="Arial Black" panose="020B0A04020102020204" pitchFamily="34" charset="0"/>
                <a:ea typeface="+mn-ea"/>
                <a:cs typeface="+mn-cs"/>
              </a:rPr>
            </a:br>
            <a:r>
              <a:rPr lang="es-ES_tradnl" sz="3600" dirty="0">
                <a:solidFill>
                  <a:schemeClr val="tx2">
                    <a:lumMod val="75000"/>
                  </a:schemeClr>
                </a:solidFill>
                <a:latin typeface="Arial Black" panose="020B0A04020102020204" pitchFamily="34" charset="0"/>
              </a:rPr>
              <a:t>Informe DE GESTIÓN FINANCIERA.</a:t>
            </a:r>
            <a:br>
              <a:rPr lang="es-ES_tradnl" sz="4400" dirty="0">
                <a:solidFill>
                  <a:schemeClr val="tx2">
                    <a:lumMod val="75000"/>
                  </a:schemeClr>
                </a:solidFill>
                <a:latin typeface="Arial Black" panose="020B0A04020102020204" pitchFamily="34" charset="0"/>
              </a:rPr>
            </a:br>
            <a:endParaRPr lang="es-ES_tradnl" sz="4400" dirty="0">
              <a:solidFill>
                <a:schemeClr val="tx2">
                  <a:lumMod val="75000"/>
                </a:schemeClr>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a:solidFill>
                  <a:schemeClr val="tx2">
                    <a:lumMod val="75000"/>
                  </a:schemeClr>
                </a:solidFill>
                <a:latin typeface="Arial" panose="020B0604020202020204" pitchFamily="34" charset="0"/>
                <a:cs typeface="Arial" panose="020B0604020202020204" pitchFamily="34" charset="0"/>
              </a:rPr>
              <a:t>MARIO ALEJANDRO CADAVID </a:t>
            </a:r>
            <a:r>
              <a:rPr lang="es-ES" sz="2200" b="1" dirty="0" err="1">
                <a:solidFill>
                  <a:schemeClr val="tx2">
                    <a:lumMod val="75000"/>
                  </a:schemeClr>
                </a:solidFill>
                <a:latin typeface="Arial" panose="020B0604020202020204" pitchFamily="34" charset="0"/>
                <a:cs typeface="Arial" panose="020B0604020202020204" pitchFamily="34" charset="0"/>
              </a:rPr>
              <a:t>CADAVID</a:t>
            </a:r>
            <a:endParaRPr lang="es-ES" sz="2200" b="1" dirty="0">
              <a:solidFill>
                <a:schemeClr val="tx2">
                  <a:lumMod val="75000"/>
                </a:schemeClr>
              </a:solidFill>
              <a:latin typeface="Arial" panose="020B0604020202020204" pitchFamily="34" charset="0"/>
              <a:cs typeface="Arial" panose="020B0604020202020204" pitchFamily="34" charset="0"/>
            </a:endParaRPr>
          </a:p>
          <a:p>
            <a:pPr defTabSz="457200"/>
            <a:r>
              <a:rPr lang="es-CO" sz="2200" b="1" dirty="0">
                <a:solidFill>
                  <a:schemeClr val="tx2">
                    <a:lumMod val="75000"/>
                  </a:schemeClr>
                </a:solidFill>
                <a:latin typeface="Arial" panose="020B0604020202020204" pitchFamily="34" charset="0"/>
                <a:cs typeface="Arial" panose="020B0604020202020204" pitchFamily="34" charset="0"/>
              </a:rPr>
              <a:t>Gerente</a:t>
            </a:r>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732444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CuadroTexto 5"/>
          <p:cNvSpPr txBox="1"/>
          <p:nvPr/>
        </p:nvSpPr>
        <p:spPr>
          <a:xfrm>
            <a:off x="871670" y="326017"/>
            <a:ext cx="10885506" cy="523220"/>
          </a:xfrm>
          <a:prstGeom prst="rect">
            <a:avLst/>
          </a:prstGeom>
          <a:noFill/>
        </p:spPr>
        <p:txBody>
          <a:bodyPr wrap="square" rtlCol="0">
            <a:spAutoFit/>
          </a:bodyPr>
          <a:lstStyle/>
          <a:p>
            <a:r>
              <a:rPr lang="es-ES_tradnl" sz="2400" b="1" spc="-120" dirty="0">
                <a:solidFill>
                  <a:schemeClr val="tx2">
                    <a:lumMod val="75000"/>
                  </a:schemeClr>
                </a:solidFill>
                <a:latin typeface="Arial Black" pitchFamily="34" charset="0"/>
              </a:rPr>
              <a:t>  </a:t>
            </a:r>
            <a:r>
              <a:rPr lang="es-ES_tradnl" sz="2800" b="1" spc="-120" dirty="0">
                <a:solidFill>
                  <a:schemeClr val="tx2">
                    <a:lumMod val="75000"/>
                  </a:schemeClr>
                </a:solidFill>
                <a:latin typeface="Arial Black" pitchFamily="34" charset="0"/>
              </a:rPr>
              <a:t>Contratación: Contratación a Diciembre 31 de 2025</a:t>
            </a:r>
            <a:endParaRPr lang="es-ES_tradnl" sz="2400" b="1" spc="-120" dirty="0">
              <a:solidFill>
                <a:schemeClr val="tx2">
                  <a:lumMod val="75000"/>
                </a:schemeClr>
              </a:solidFill>
              <a:latin typeface="Arial Black"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3896498656"/>
              </p:ext>
            </p:extLst>
          </p:nvPr>
        </p:nvGraphicFramePr>
        <p:xfrm>
          <a:off x="871670" y="968829"/>
          <a:ext cx="10885505" cy="3816346"/>
        </p:xfrm>
        <a:graphic>
          <a:graphicData uri="http://schemas.openxmlformats.org/drawingml/2006/table">
            <a:tbl>
              <a:tblPr>
                <a:tableStyleId>{5C22544A-7EE6-4342-B048-85BDC9FD1C3A}</a:tableStyleId>
              </a:tblPr>
              <a:tblGrid>
                <a:gridCol w="1202059">
                  <a:extLst>
                    <a:ext uri="{9D8B030D-6E8A-4147-A177-3AD203B41FA5}">
                      <a16:colId xmlns:a16="http://schemas.microsoft.com/office/drawing/2014/main" val="3534389504"/>
                    </a:ext>
                  </a:extLst>
                </a:gridCol>
                <a:gridCol w="4343400">
                  <a:extLst>
                    <a:ext uri="{9D8B030D-6E8A-4147-A177-3AD203B41FA5}">
                      <a16:colId xmlns:a16="http://schemas.microsoft.com/office/drawing/2014/main" val="3448551893"/>
                    </a:ext>
                  </a:extLst>
                </a:gridCol>
                <a:gridCol w="3538308">
                  <a:extLst>
                    <a:ext uri="{9D8B030D-6E8A-4147-A177-3AD203B41FA5}">
                      <a16:colId xmlns:a16="http://schemas.microsoft.com/office/drawing/2014/main" val="3401456611"/>
                    </a:ext>
                  </a:extLst>
                </a:gridCol>
                <a:gridCol w="1801738">
                  <a:extLst>
                    <a:ext uri="{9D8B030D-6E8A-4147-A177-3AD203B41FA5}">
                      <a16:colId xmlns:a16="http://schemas.microsoft.com/office/drawing/2014/main" val="4098571576"/>
                    </a:ext>
                  </a:extLst>
                </a:gridCol>
              </a:tblGrid>
              <a:tr h="446608">
                <a:tc>
                  <a:txBody>
                    <a:bodyPr/>
                    <a:lstStyle/>
                    <a:p>
                      <a:pPr algn="ctr" fontAlgn="ctr"/>
                      <a:r>
                        <a:rPr lang="es-ES" sz="2800" b="1" u="none" strike="noStrike" dirty="0">
                          <a:effectLst/>
                        </a:rPr>
                        <a:t>CANT</a:t>
                      </a:r>
                      <a:endParaRPr lang="es-ES" sz="28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ctr" fontAlgn="ctr"/>
                      <a:r>
                        <a:rPr lang="es-ES" sz="2800" b="1" u="none" strike="noStrike" dirty="0">
                          <a:effectLst/>
                        </a:rPr>
                        <a:t>TIPO DE CONTRATO</a:t>
                      </a:r>
                      <a:endParaRPr lang="es-ES" sz="28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ctr" fontAlgn="ctr"/>
                      <a:r>
                        <a:rPr lang="es-ES" sz="2800" b="1" u="none" strike="noStrike" dirty="0">
                          <a:effectLst/>
                        </a:rPr>
                        <a:t>VALOR ($)</a:t>
                      </a:r>
                      <a:endParaRPr lang="es-ES" sz="28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ctr" fontAlgn="ctr"/>
                      <a:r>
                        <a:rPr lang="es-ES" sz="2800" b="1" u="none" strike="noStrike" dirty="0">
                          <a:effectLst/>
                        </a:rPr>
                        <a:t>%</a:t>
                      </a:r>
                      <a:endParaRPr lang="es-ES" sz="28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extLst>
                  <a:ext uri="{0D108BD9-81ED-4DB2-BD59-A6C34878D82A}">
                    <a16:rowId xmlns:a16="http://schemas.microsoft.com/office/drawing/2014/main" val="3452913613"/>
                  </a:ext>
                </a:extLst>
              </a:tr>
              <a:tr h="883713">
                <a:tc>
                  <a:txBody>
                    <a:bodyPr/>
                    <a:lstStyle/>
                    <a:p>
                      <a:pPr algn="ctr" fontAlgn="ctr"/>
                      <a:r>
                        <a:rPr lang="es-ES" sz="3200" b="1" u="none" strike="noStrike" dirty="0">
                          <a:effectLst/>
                        </a:rPr>
                        <a:t>107</a:t>
                      </a:r>
                      <a:endParaRPr lang="es-ES" sz="3200" b="1" i="0" u="none" strike="noStrike" dirty="0">
                        <a:solidFill>
                          <a:srgbClr val="000000"/>
                        </a:solidFill>
                        <a:effectLst/>
                        <a:latin typeface="Arial" panose="020B0604020202020204" pitchFamily="34" charset="0"/>
                      </a:endParaRPr>
                    </a:p>
                  </a:txBody>
                  <a:tcPr marL="9278" marR="9278" marT="9278" marB="0" anchor="ctr"/>
                </a:tc>
                <a:tc>
                  <a:txBody>
                    <a:bodyPr/>
                    <a:lstStyle/>
                    <a:p>
                      <a:pPr algn="l" fontAlgn="ctr"/>
                      <a:r>
                        <a:rPr lang="es-ES" sz="3200" b="1" u="none" strike="noStrike" dirty="0">
                          <a:effectLst/>
                        </a:rPr>
                        <a:t>Prestación de servicios</a:t>
                      </a:r>
                      <a:endParaRPr lang="es-ES" sz="3200" b="1" i="0" u="none" strike="noStrike" dirty="0">
                        <a:solidFill>
                          <a:srgbClr val="000000"/>
                        </a:solidFill>
                        <a:effectLst/>
                        <a:latin typeface="Arial" panose="020B0604020202020204" pitchFamily="34" charset="0"/>
                      </a:endParaRPr>
                    </a:p>
                  </a:txBody>
                  <a:tcPr marL="9278" marR="9278" marT="9278" marB="0" anchor="ctr"/>
                </a:tc>
                <a:tc>
                  <a:txBody>
                    <a:bodyPr/>
                    <a:lstStyle/>
                    <a:p>
                      <a:pPr algn="r" rtl="0" fontAlgn="ctr"/>
                      <a:r>
                        <a:rPr lang="es-CO" sz="3200" b="1" i="0" u="none" strike="noStrike" dirty="0">
                          <a:solidFill>
                            <a:srgbClr val="000000"/>
                          </a:solidFill>
                          <a:effectLst/>
                          <a:latin typeface="Franklin Gothic Book" panose="020B0503020102020204" pitchFamily="34" charset="0"/>
                        </a:rPr>
                        <a:t>$ 2.556.399.534</a:t>
                      </a:r>
                    </a:p>
                  </a:txBody>
                  <a:tcPr marL="9525" marR="9525" marT="9525" marB="0" anchor="ctr"/>
                </a:tc>
                <a:tc>
                  <a:txBody>
                    <a:bodyPr/>
                    <a:lstStyle/>
                    <a:p>
                      <a:pPr algn="r" fontAlgn="ctr"/>
                      <a:r>
                        <a:rPr lang="es-CO" sz="3200" b="1" i="0" u="none" strike="noStrike" dirty="0">
                          <a:solidFill>
                            <a:srgbClr val="000000"/>
                          </a:solidFill>
                          <a:effectLst/>
                          <a:latin typeface="Arial" panose="020B0604020202020204" pitchFamily="34" charset="0"/>
                        </a:rPr>
                        <a:t>61,39%</a:t>
                      </a:r>
                      <a:endParaRPr lang="es-ES" sz="3200" b="1" i="0" u="none" strike="noStrike" dirty="0">
                        <a:solidFill>
                          <a:srgbClr val="000000"/>
                        </a:solidFill>
                        <a:effectLst/>
                        <a:latin typeface="Arial" panose="020B0604020202020204" pitchFamily="34" charset="0"/>
                      </a:endParaRPr>
                    </a:p>
                  </a:txBody>
                  <a:tcPr marL="9278" marR="9278" marT="9278" marB="0" anchor="ctr"/>
                </a:tc>
                <a:extLst>
                  <a:ext uri="{0D108BD9-81ED-4DB2-BD59-A6C34878D82A}">
                    <a16:rowId xmlns:a16="http://schemas.microsoft.com/office/drawing/2014/main" val="670247901"/>
                  </a:ext>
                </a:extLst>
              </a:tr>
              <a:tr h="446608">
                <a:tc>
                  <a:txBody>
                    <a:bodyPr/>
                    <a:lstStyle/>
                    <a:p>
                      <a:pPr algn="ctr" fontAlgn="ctr"/>
                      <a:r>
                        <a:rPr lang="es-ES" sz="3200" b="1" u="none" strike="noStrike" dirty="0">
                          <a:effectLst/>
                        </a:rPr>
                        <a:t>1</a:t>
                      </a:r>
                      <a:endParaRPr lang="es-ES" sz="3200" b="1" i="0" u="none" strike="noStrike" dirty="0">
                        <a:solidFill>
                          <a:srgbClr val="000000"/>
                        </a:solidFill>
                        <a:effectLst/>
                        <a:latin typeface="Arial" panose="020B0604020202020204" pitchFamily="34" charset="0"/>
                      </a:endParaRPr>
                    </a:p>
                  </a:txBody>
                  <a:tcPr marL="9278" marR="9278" marT="9278" marB="0" anchor="ctr"/>
                </a:tc>
                <a:tc>
                  <a:txBody>
                    <a:bodyPr/>
                    <a:lstStyle/>
                    <a:p>
                      <a:pPr algn="l" fontAlgn="ctr"/>
                      <a:r>
                        <a:rPr lang="es-ES" sz="3200" b="1" u="none" strike="noStrike" dirty="0">
                          <a:effectLst/>
                        </a:rPr>
                        <a:t>Mantenimiento</a:t>
                      </a:r>
                      <a:endParaRPr lang="es-ES" sz="3200" b="1" i="0" u="none" strike="noStrike" dirty="0">
                        <a:solidFill>
                          <a:srgbClr val="000000"/>
                        </a:solidFill>
                        <a:effectLst/>
                        <a:latin typeface="Arial" panose="020B0604020202020204" pitchFamily="34" charset="0"/>
                      </a:endParaRPr>
                    </a:p>
                  </a:txBody>
                  <a:tcPr marL="9278" marR="9278" marT="9278" marB="0" anchor="ctr"/>
                </a:tc>
                <a:tc>
                  <a:txBody>
                    <a:bodyPr/>
                    <a:lstStyle/>
                    <a:p>
                      <a:pPr algn="r" rtl="0" fontAlgn="ctr"/>
                      <a:r>
                        <a:rPr lang="es-CO" sz="3200" b="1" i="0" u="none" strike="noStrike" dirty="0">
                          <a:solidFill>
                            <a:srgbClr val="000000"/>
                          </a:solidFill>
                          <a:effectLst/>
                          <a:latin typeface="Franklin Gothic Book" panose="020B0503020102020204" pitchFamily="34" charset="0"/>
                        </a:rPr>
                        <a:t>$ 23.139.550</a:t>
                      </a:r>
                    </a:p>
                  </a:txBody>
                  <a:tcPr marL="9525" marR="9525" marT="9525" marB="0" anchor="ctr"/>
                </a:tc>
                <a:tc>
                  <a:txBody>
                    <a:bodyPr/>
                    <a:lstStyle/>
                    <a:p>
                      <a:pPr algn="r" fontAlgn="ctr"/>
                      <a:r>
                        <a:rPr lang="es-CO" sz="3200" b="1" i="0" u="none" strike="noStrike" dirty="0">
                          <a:solidFill>
                            <a:srgbClr val="000000"/>
                          </a:solidFill>
                          <a:effectLst/>
                          <a:latin typeface="Arial" panose="020B0604020202020204" pitchFamily="34" charset="0"/>
                        </a:rPr>
                        <a:t>0,56%</a:t>
                      </a:r>
                      <a:endParaRPr lang="es-ES" sz="3200" b="1" i="0" u="none" strike="noStrike" dirty="0">
                        <a:solidFill>
                          <a:srgbClr val="000000"/>
                        </a:solidFill>
                        <a:effectLst/>
                        <a:latin typeface="Arial" panose="020B0604020202020204" pitchFamily="34" charset="0"/>
                      </a:endParaRPr>
                    </a:p>
                  </a:txBody>
                  <a:tcPr marL="9278" marR="9278" marT="9278" marB="0" anchor="ctr"/>
                </a:tc>
                <a:extLst>
                  <a:ext uri="{0D108BD9-81ED-4DB2-BD59-A6C34878D82A}">
                    <a16:rowId xmlns:a16="http://schemas.microsoft.com/office/drawing/2014/main" val="1854544844"/>
                  </a:ext>
                </a:extLst>
              </a:tr>
              <a:tr h="446608">
                <a:tc>
                  <a:txBody>
                    <a:bodyPr/>
                    <a:lstStyle/>
                    <a:p>
                      <a:pPr algn="ctr" fontAlgn="ctr"/>
                      <a:r>
                        <a:rPr lang="es-ES" sz="3200" b="1" i="0" u="none" strike="noStrike" dirty="0">
                          <a:solidFill>
                            <a:srgbClr val="000000"/>
                          </a:solidFill>
                          <a:effectLst/>
                          <a:latin typeface="Arial" panose="020B0604020202020204" pitchFamily="34" charset="0"/>
                        </a:rPr>
                        <a:t>5</a:t>
                      </a:r>
                    </a:p>
                  </a:txBody>
                  <a:tcPr marL="9278" marR="9278" marT="9278" marB="0" anchor="ctr">
                    <a:solidFill>
                      <a:schemeClr val="accent6">
                        <a:lumMod val="40000"/>
                        <a:lumOff val="60000"/>
                      </a:schemeClr>
                    </a:solidFill>
                  </a:tcPr>
                </a:tc>
                <a:tc>
                  <a:txBody>
                    <a:bodyPr/>
                    <a:lstStyle/>
                    <a:p>
                      <a:pPr algn="l" fontAlgn="ctr"/>
                      <a:r>
                        <a:rPr lang="es-ES" sz="3200" b="1" u="none" strike="noStrike" dirty="0">
                          <a:effectLst/>
                        </a:rPr>
                        <a:t>Suministros</a:t>
                      </a:r>
                      <a:endParaRPr lang="es-ES" sz="32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r" rtl="0" fontAlgn="ctr"/>
                      <a:r>
                        <a:rPr lang="es-CO" sz="3200" b="1" i="0" u="none" strike="noStrike" dirty="0">
                          <a:solidFill>
                            <a:srgbClr val="000000"/>
                          </a:solidFill>
                          <a:effectLst/>
                          <a:latin typeface="Franklin Gothic Book" panose="020B0503020102020204" pitchFamily="34" charset="0"/>
                        </a:rPr>
                        <a:t>$ 220.500.000</a:t>
                      </a:r>
                    </a:p>
                  </a:txBody>
                  <a:tcPr marL="9525" marR="9525" marT="9525" marB="0" anchor="ctr">
                    <a:solidFill>
                      <a:schemeClr val="accent6">
                        <a:lumMod val="40000"/>
                        <a:lumOff val="60000"/>
                      </a:schemeClr>
                    </a:solidFill>
                  </a:tcPr>
                </a:tc>
                <a:tc>
                  <a:txBody>
                    <a:bodyPr/>
                    <a:lstStyle/>
                    <a:p>
                      <a:pPr algn="r" fontAlgn="ctr"/>
                      <a:r>
                        <a:rPr lang="es-CO" sz="3200" b="1" i="0" u="none" strike="noStrike" dirty="0">
                          <a:solidFill>
                            <a:srgbClr val="000000"/>
                          </a:solidFill>
                          <a:effectLst/>
                          <a:latin typeface="Arial" panose="020B0604020202020204" pitchFamily="34" charset="0"/>
                        </a:rPr>
                        <a:t>5,30%</a:t>
                      </a:r>
                      <a:endParaRPr lang="es-ES" sz="32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extLst>
                  <a:ext uri="{0D108BD9-81ED-4DB2-BD59-A6C34878D82A}">
                    <a16:rowId xmlns:a16="http://schemas.microsoft.com/office/drawing/2014/main" val="3637239393"/>
                  </a:ext>
                </a:extLst>
              </a:tr>
              <a:tr h="446608">
                <a:tc>
                  <a:txBody>
                    <a:bodyPr/>
                    <a:lstStyle/>
                    <a:p>
                      <a:pPr algn="ctr" fontAlgn="ctr"/>
                      <a:r>
                        <a:rPr lang="es-ES" sz="3200" b="1" i="0" u="none" strike="noStrike" dirty="0">
                          <a:solidFill>
                            <a:srgbClr val="000000"/>
                          </a:solidFill>
                          <a:effectLst/>
                          <a:latin typeface="Arial" panose="020B0604020202020204" pitchFamily="34" charset="0"/>
                        </a:rPr>
                        <a:t>54</a:t>
                      </a:r>
                    </a:p>
                  </a:txBody>
                  <a:tcPr marL="9278" marR="9278" marT="9278" marB="0" anchor="ctr"/>
                </a:tc>
                <a:tc>
                  <a:txBody>
                    <a:bodyPr/>
                    <a:lstStyle/>
                    <a:p>
                      <a:pPr algn="l" fontAlgn="ctr"/>
                      <a:r>
                        <a:rPr lang="es-ES" sz="3200" b="1" u="none" strike="noStrike" dirty="0">
                          <a:effectLst/>
                        </a:rPr>
                        <a:t>Termino definido</a:t>
                      </a:r>
                      <a:endParaRPr lang="es-ES" sz="3200" b="1" i="0" u="none" strike="noStrike" dirty="0">
                        <a:solidFill>
                          <a:srgbClr val="000000"/>
                        </a:solidFill>
                        <a:effectLst/>
                        <a:latin typeface="Arial" panose="020B0604020202020204" pitchFamily="34" charset="0"/>
                      </a:endParaRPr>
                    </a:p>
                  </a:txBody>
                  <a:tcPr marL="9278" marR="9278" marT="9278" marB="0" anchor="ctr"/>
                </a:tc>
                <a:tc>
                  <a:txBody>
                    <a:bodyPr/>
                    <a:lstStyle/>
                    <a:p>
                      <a:pPr algn="r" rtl="0" fontAlgn="ctr"/>
                      <a:r>
                        <a:rPr lang="es-CO" sz="3200" b="1" i="0" u="none" strike="noStrike" dirty="0">
                          <a:solidFill>
                            <a:srgbClr val="000000"/>
                          </a:solidFill>
                          <a:effectLst/>
                          <a:latin typeface="Franklin Gothic Book" panose="020B0503020102020204" pitchFamily="34" charset="0"/>
                        </a:rPr>
                        <a:t>$ 1.359.998.992</a:t>
                      </a:r>
                    </a:p>
                  </a:txBody>
                  <a:tcPr marL="9525" marR="9525" marT="9525" marB="0" anchor="ctr"/>
                </a:tc>
                <a:tc>
                  <a:txBody>
                    <a:bodyPr/>
                    <a:lstStyle/>
                    <a:p>
                      <a:pPr algn="r" fontAlgn="ctr"/>
                      <a:r>
                        <a:rPr lang="es-CO" sz="3200" b="1" i="0" u="none" strike="noStrike" dirty="0">
                          <a:solidFill>
                            <a:srgbClr val="000000"/>
                          </a:solidFill>
                          <a:effectLst/>
                          <a:latin typeface="Arial" panose="020B0604020202020204" pitchFamily="34" charset="0"/>
                        </a:rPr>
                        <a:t>32,66%</a:t>
                      </a:r>
                      <a:endParaRPr lang="es-ES" sz="3200" b="1" i="0" u="none" strike="noStrike" dirty="0">
                        <a:solidFill>
                          <a:srgbClr val="000000"/>
                        </a:solidFill>
                        <a:effectLst/>
                        <a:latin typeface="Arial" panose="020B0604020202020204" pitchFamily="34" charset="0"/>
                      </a:endParaRPr>
                    </a:p>
                  </a:txBody>
                  <a:tcPr marL="9278" marR="9278" marT="9278" marB="0" anchor="ctr"/>
                </a:tc>
                <a:extLst>
                  <a:ext uri="{0D108BD9-81ED-4DB2-BD59-A6C34878D82A}">
                    <a16:rowId xmlns:a16="http://schemas.microsoft.com/office/drawing/2014/main" val="3958363896"/>
                  </a:ext>
                </a:extLst>
              </a:tr>
              <a:tr h="446608">
                <a:tc>
                  <a:txBody>
                    <a:bodyPr/>
                    <a:lstStyle/>
                    <a:p>
                      <a:pPr algn="ctr" fontAlgn="ctr"/>
                      <a:r>
                        <a:rPr lang="es-ES" sz="3200" b="1" i="0" u="none" strike="noStrike" dirty="0">
                          <a:solidFill>
                            <a:srgbClr val="000000"/>
                          </a:solidFill>
                          <a:effectLst/>
                          <a:latin typeface="Arial" panose="020B0604020202020204" pitchFamily="34" charset="0"/>
                        </a:rPr>
                        <a:t>1</a:t>
                      </a:r>
                    </a:p>
                  </a:txBody>
                  <a:tcPr marL="9278" marR="9278" marT="9278" marB="0" anchor="ctr">
                    <a:solidFill>
                      <a:schemeClr val="accent6">
                        <a:lumMod val="40000"/>
                        <a:lumOff val="60000"/>
                      </a:schemeClr>
                    </a:solidFill>
                  </a:tcPr>
                </a:tc>
                <a:tc>
                  <a:txBody>
                    <a:bodyPr/>
                    <a:lstStyle/>
                    <a:p>
                      <a:pPr algn="l" fontAlgn="ctr"/>
                      <a:r>
                        <a:rPr lang="es-ES" sz="3200" b="1" u="none" strike="noStrike" dirty="0">
                          <a:effectLst/>
                        </a:rPr>
                        <a:t>Arrendamiento</a:t>
                      </a:r>
                      <a:endParaRPr lang="es-ES" sz="32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tc>
                  <a:txBody>
                    <a:bodyPr/>
                    <a:lstStyle/>
                    <a:p>
                      <a:pPr algn="r" rtl="0" fontAlgn="ctr"/>
                      <a:r>
                        <a:rPr lang="es-CO" sz="3200" b="1" i="0" u="none" strike="noStrike" dirty="0">
                          <a:solidFill>
                            <a:srgbClr val="000000"/>
                          </a:solidFill>
                          <a:effectLst/>
                          <a:latin typeface="Franklin Gothic Book" panose="020B0503020102020204" pitchFamily="34" charset="0"/>
                        </a:rPr>
                        <a:t>$ 4.165.920</a:t>
                      </a:r>
                    </a:p>
                  </a:txBody>
                  <a:tcPr marL="9525" marR="9525" marT="9525" marB="0" anchor="ctr">
                    <a:solidFill>
                      <a:schemeClr val="accent6">
                        <a:lumMod val="40000"/>
                        <a:lumOff val="60000"/>
                      </a:schemeClr>
                    </a:solidFill>
                  </a:tcPr>
                </a:tc>
                <a:tc>
                  <a:txBody>
                    <a:bodyPr/>
                    <a:lstStyle/>
                    <a:p>
                      <a:pPr algn="r" fontAlgn="ctr"/>
                      <a:r>
                        <a:rPr lang="es-CO" sz="3200" b="1" i="0" u="none" strike="noStrike" dirty="0">
                          <a:solidFill>
                            <a:srgbClr val="000000"/>
                          </a:solidFill>
                          <a:effectLst/>
                          <a:latin typeface="Arial" panose="020B0604020202020204" pitchFamily="34" charset="0"/>
                        </a:rPr>
                        <a:t>0.10%</a:t>
                      </a:r>
                      <a:endParaRPr lang="es-ES" sz="3200" b="1" i="0" u="none" strike="noStrike" dirty="0">
                        <a:solidFill>
                          <a:srgbClr val="000000"/>
                        </a:solidFill>
                        <a:effectLst/>
                        <a:latin typeface="Arial" panose="020B0604020202020204" pitchFamily="34" charset="0"/>
                      </a:endParaRPr>
                    </a:p>
                  </a:txBody>
                  <a:tcPr marL="9278" marR="9278" marT="9278" marB="0" anchor="ctr">
                    <a:solidFill>
                      <a:schemeClr val="accent6">
                        <a:lumMod val="40000"/>
                        <a:lumOff val="60000"/>
                      </a:schemeClr>
                    </a:solidFill>
                  </a:tcPr>
                </a:tc>
                <a:extLst>
                  <a:ext uri="{0D108BD9-81ED-4DB2-BD59-A6C34878D82A}">
                    <a16:rowId xmlns:a16="http://schemas.microsoft.com/office/drawing/2014/main" val="3701281440"/>
                  </a:ext>
                </a:extLst>
              </a:tr>
              <a:tr h="446608">
                <a:tc>
                  <a:txBody>
                    <a:bodyPr/>
                    <a:lstStyle/>
                    <a:p>
                      <a:pPr algn="ctr" fontAlgn="ctr"/>
                      <a:r>
                        <a:rPr lang="es-ES" sz="3200" b="1" u="none" strike="noStrike" dirty="0">
                          <a:effectLst/>
                        </a:rPr>
                        <a:t>168</a:t>
                      </a:r>
                      <a:endParaRPr lang="es-ES" sz="3200" b="1" i="0" u="none" strike="noStrike" dirty="0">
                        <a:solidFill>
                          <a:srgbClr val="000000"/>
                        </a:solidFill>
                        <a:effectLst/>
                        <a:latin typeface="Arial" panose="020B0604020202020204" pitchFamily="34" charset="0"/>
                      </a:endParaRPr>
                    </a:p>
                  </a:txBody>
                  <a:tcPr marL="9278" marR="9278" marT="9278" marB="0" anchor="ctr"/>
                </a:tc>
                <a:tc>
                  <a:txBody>
                    <a:bodyPr/>
                    <a:lstStyle/>
                    <a:p>
                      <a:pPr algn="ctr" fontAlgn="ctr"/>
                      <a:r>
                        <a:rPr lang="es-ES" sz="3200" b="1" u="none" strike="noStrike" dirty="0">
                          <a:effectLst/>
                        </a:rPr>
                        <a:t>GRAN TOTAL</a:t>
                      </a:r>
                      <a:endParaRPr lang="es-ES" sz="3200" b="1" i="0" u="none" strike="noStrike" dirty="0">
                        <a:solidFill>
                          <a:srgbClr val="000000"/>
                        </a:solidFill>
                        <a:effectLst/>
                        <a:latin typeface="Arial" panose="020B0604020202020204" pitchFamily="34" charset="0"/>
                      </a:endParaRPr>
                    </a:p>
                  </a:txBody>
                  <a:tcPr marL="9278" marR="9278" marT="9278" marB="0" anchor="ctr"/>
                </a:tc>
                <a:tc>
                  <a:txBody>
                    <a:bodyPr/>
                    <a:lstStyle/>
                    <a:p>
                      <a:pPr algn="r" rtl="0" fontAlgn="ctr"/>
                      <a:r>
                        <a:rPr lang="es-CO" sz="3200" b="1" i="0" u="none" strike="noStrike" dirty="0">
                          <a:solidFill>
                            <a:srgbClr val="000000"/>
                          </a:solidFill>
                          <a:effectLst/>
                          <a:latin typeface="Franklin Gothic Book" panose="020B0503020102020204" pitchFamily="34" charset="0"/>
                        </a:rPr>
                        <a:t>$ 4.164.203.996</a:t>
                      </a:r>
                    </a:p>
                  </a:txBody>
                  <a:tcPr marL="9525" marR="9525" marT="9525" marB="0" anchor="ctr"/>
                </a:tc>
                <a:tc>
                  <a:txBody>
                    <a:bodyPr/>
                    <a:lstStyle/>
                    <a:p>
                      <a:pPr algn="r" fontAlgn="ctr"/>
                      <a:r>
                        <a:rPr lang="es-ES" sz="3200" b="1" u="none" strike="noStrike" dirty="0">
                          <a:effectLst/>
                        </a:rPr>
                        <a:t>100%</a:t>
                      </a:r>
                      <a:endParaRPr lang="es-ES" sz="3200" b="1" i="0" u="none" strike="noStrike" dirty="0">
                        <a:solidFill>
                          <a:srgbClr val="000000"/>
                        </a:solidFill>
                        <a:effectLst/>
                        <a:latin typeface="Arial" panose="020B0604020202020204" pitchFamily="34" charset="0"/>
                      </a:endParaRPr>
                    </a:p>
                  </a:txBody>
                  <a:tcPr marL="9278" marR="9278" marT="9278" marB="0" anchor="ctr"/>
                </a:tc>
                <a:extLst>
                  <a:ext uri="{0D108BD9-81ED-4DB2-BD59-A6C34878D82A}">
                    <a16:rowId xmlns:a16="http://schemas.microsoft.com/office/drawing/2014/main" val="2086649314"/>
                  </a:ext>
                </a:extLst>
              </a:tr>
            </a:tbl>
          </a:graphicData>
        </a:graphic>
      </p:graphicFrame>
    </p:spTree>
    <p:extLst>
      <p:ext uri="{BB962C8B-B14F-4D97-AF65-F5344CB8AC3E}">
        <p14:creationId xmlns:p14="http://schemas.microsoft.com/office/powerpoint/2010/main" val="580692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0681C3-4F9B-A143-9BF6-C76FA60702D9}"/>
              </a:ext>
            </a:extLst>
          </p:cNvPr>
          <p:cNvSpPr>
            <a:spLocks noGrp="1"/>
          </p:cNvSpPr>
          <p:nvPr>
            <p:ph type="ctrTitle"/>
          </p:nvPr>
        </p:nvSpPr>
        <p:spPr>
          <a:xfrm>
            <a:off x="1281869" y="1691869"/>
            <a:ext cx="9614019" cy="2028915"/>
          </a:xfrm>
        </p:spPr>
        <p:txBody>
          <a:bodyPr/>
          <a:lstStyle/>
          <a:p>
            <a:r>
              <a:rPr lang="es-CO" sz="3800" b="1" dirty="0">
                <a:solidFill>
                  <a:schemeClr val="tx2">
                    <a:lumMod val="75000"/>
                  </a:schemeClr>
                </a:solidFill>
                <a:latin typeface="Arial Rounded MT Bold" panose="020F0704030504030204" pitchFamily="34" charset="0"/>
              </a:rPr>
              <a:t>INFORME DE GESTIÓN</a:t>
            </a:r>
            <a:br>
              <a:rPr lang="es-CO" sz="3800" b="1" dirty="0">
                <a:solidFill>
                  <a:schemeClr val="tx2">
                    <a:lumMod val="75000"/>
                  </a:schemeClr>
                </a:solidFill>
                <a:latin typeface="Arial Rounded MT Bold" panose="020F0704030504030204" pitchFamily="34" charset="0"/>
              </a:rPr>
            </a:br>
            <a:r>
              <a:rPr lang="es-CO" sz="3800" b="1" dirty="0">
                <a:solidFill>
                  <a:schemeClr val="tx2">
                    <a:lumMod val="75000"/>
                  </a:schemeClr>
                </a:solidFill>
                <a:latin typeface="Arial Rounded MT Bold" panose="020F0704030504030204" pitchFamily="34" charset="0"/>
              </a:rPr>
              <a:t>ESE HOSPITAL SA</a:t>
            </a:r>
            <a:r>
              <a:rPr lang="es-419" sz="3800" b="1" dirty="0">
                <a:solidFill>
                  <a:schemeClr val="tx2">
                    <a:lumMod val="75000"/>
                  </a:schemeClr>
                </a:solidFill>
                <a:latin typeface="Arial Rounded MT Bold" panose="020F0704030504030204" pitchFamily="34" charset="0"/>
              </a:rPr>
              <a:t>N JUAN DE DIOS </a:t>
            </a:r>
            <a:br>
              <a:rPr lang="es-419" sz="3800" b="1" dirty="0">
                <a:solidFill>
                  <a:schemeClr val="tx2">
                    <a:lumMod val="75000"/>
                  </a:schemeClr>
                </a:solidFill>
                <a:latin typeface="Arial Rounded MT Bold" panose="020F0704030504030204" pitchFamily="34" charset="0"/>
              </a:rPr>
            </a:br>
            <a:r>
              <a:rPr lang="es-419" sz="3800" b="1" dirty="0">
                <a:solidFill>
                  <a:schemeClr val="tx2">
                    <a:lumMod val="75000"/>
                  </a:schemeClr>
                </a:solidFill>
                <a:latin typeface="Arial Rounded MT Bold" panose="020F0704030504030204" pitchFamily="34" charset="0"/>
              </a:rPr>
              <a:t>DE CONCORDIA - </a:t>
            </a:r>
            <a:r>
              <a:rPr lang="es-CO" sz="3800" b="1" dirty="0">
                <a:solidFill>
                  <a:schemeClr val="tx2">
                    <a:lumMod val="75000"/>
                  </a:schemeClr>
                </a:solidFill>
                <a:latin typeface="Arial Rounded MT Bold" panose="020F0704030504030204" pitchFamily="34" charset="0"/>
              </a:rPr>
              <a:t> ANTIOQUIA.</a:t>
            </a:r>
            <a:br>
              <a:rPr lang="es-CO" sz="3800" b="1" dirty="0">
                <a:solidFill>
                  <a:schemeClr val="tx2">
                    <a:lumMod val="75000"/>
                  </a:schemeClr>
                </a:solidFill>
                <a:latin typeface="Arial Rounded MT Bold" panose="020F0704030504030204" pitchFamily="34" charset="0"/>
              </a:rPr>
            </a:br>
            <a:r>
              <a:rPr lang="es-CO" sz="3800" b="1" dirty="0">
                <a:solidFill>
                  <a:schemeClr val="tx2">
                    <a:lumMod val="75000"/>
                  </a:schemeClr>
                </a:solidFill>
                <a:latin typeface="Arial Rounded MT Bold" panose="020F0704030504030204" pitchFamily="34" charset="0"/>
              </a:rPr>
              <a:t>Año 2025</a:t>
            </a:r>
            <a:endParaRPr lang="es-ES_tradnl" sz="3800" dirty="0">
              <a:solidFill>
                <a:schemeClr val="tx2">
                  <a:lumMod val="75000"/>
                </a:schemeClr>
              </a:solidFill>
            </a:endParaRPr>
          </a:p>
        </p:txBody>
      </p:sp>
      <p:pic>
        <p:nvPicPr>
          <p:cNvPr id="4" name="Imagen 3">
            <a:extLst>
              <a:ext uri="{FF2B5EF4-FFF2-40B4-BE49-F238E27FC236}">
                <a16:creationId xmlns:a16="http://schemas.microsoft.com/office/drawing/2014/main" id="{087E6FE8-0A60-2D48-8780-534D778F845F}"/>
              </a:ext>
            </a:extLst>
          </p:cNvPr>
          <p:cNvPicPr>
            <a:picLocks noChangeAspect="1"/>
          </p:cNvPicPr>
          <p:nvPr/>
        </p:nvPicPr>
        <p:blipFill>
          <a:blip r:embed="rId2"/>
          <a:stretch>
            <a:fillRect/>
          </a:stretch>
        </p:blipFill>
        <p:spPr>
          <a:xfrm>
            <a:off x="840680" y="5399108"/>
            <a:ext cx="3115743" cy="918899"/>
          </a:xfrm>
          <a:prstGeom prst="rect">
            <a:avLst/>
          </a:prstGeom>
        </p:spPr>
      </p:pic>
      <p:sp>
        <p:nvSpPr>
          <p:cNvPr id="6" name="Rectángulo 5"/>
          <p:cNvSpPr/>
          <p:nvPr/>
        </p:nvSpPr>
        <p:spPr>
          <a:xfrm>
            <a:off x="2260066" y="4343669"/>
            <a:ext cx="7394961" cy="707886"/>
          </a:xfrm>
          <a:prstGeom prst="rect">
            <a:avLst/>
          </a:prstGeom>
        </p:spPr>
        <p:txBody>
          <a:bodyPr wrap="square">
            <a:spAutoFit/>
          </a:bodyPr>
          <a:lstStyle/>
          <a:p>
            <a:pPr algn="ctr"/>
            <a:r>
              <a:rPr lang="es-CO" sz="2000" b="1" dirty="0">
                <a:solidFill>
                  <a:schemeClr val="tx2">
                    <a:lumMod val="75000"/>
                  </a:schemeClr>
                </a:solidFill>
                <a:latin typeface="Arial" panose="020B0604020202020204" pitchFamily="34" charset="0"/>
                <a:cs typeface="Arial" panose="020B0604020202020204" pitchFamily="34" charset="0"/>
              </a:rPr>
              <a:t>ALEJANDRO CADAVID CADAVID</a:t>
            </a:r>
          </a:p>
          <a:p>
            <a:pPr algn="ctr"/>
            <a:r>
              <a:rPr lang="es-CO" sz="2000" b="1" dirty="0">
                <a:solidFill>
                  <a:schemeClr val="tx2">
                    <a:lumMod val="75000"/>
                  </a:schemeClr>
                </a:solidFill>
                <a:latin typeface="Arial" panose="020B0604020202020204" pitchFamily="34" charset="0"/>
                <a:cs typeface="Arial" panose="020B0604020202020204" pitchFamily="34" charset="0"/>
              </a:rPr>
              <a:t>GERENTE</a:t>
            </a:r>
          </a:p>
        </p:txBody>
      </p:sp>
      <p:sp>
        <p:nvSpPr>
          <p:cNvPr id="7" name="Subtítulo 2">
            <a:extLst>
              <a:ext uri="{FF2B5EF4-FFF2-40B4-BE49-F238E27FC236}">
                <a16:creationId xmlns:a16="http://schemas.microsoft.com/office/drawing/2014/main" id="{7B5BDAD4-FE42-4670-9B31-EACFB3062A4F}"/>
              </a:ext>
            </a:extLst>
          </p:cNvPr>
          <p:cNvSpPr txBox="1">
            <a:spLocks/>
          </p:cNvSpPr>
          <p:nvPr/>
        </p:nvSpPr>
        <p:spPr>
          <a:xfrm>
            <a:off x="3956423" y="5647643"/>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983794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775120" y="6193189"/>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7" name="CuadroTexto 6"/>
          <p:cNvSpPr txBox="1"/>
          <p:nvPr/>
        </p:nvSpPr>
        <p:spPr>
          <a:xfrm>
            <a:off x="871670" y="133929"/>
            <a:ext cx="10885506" cy="461665"/>
          </a:xfrm>
          <a:prstGeom prst="rect">
            <a:avLst/>
          </a:prstGeom>
          <a:noFill/>
        </p:spPr>
        <p:txBody>
          <a:bodyPr wrap="square" rtlCol="0">
            <a:spAutoFit/>
          </a:bodyPr>
          <a:lstStyle/>
          <a:p>
            <a:r>
              <a:rPr lang="es-ES_tradnl" sz="2400" b="1" spc="-120" dirty="0">
                <a:solidFill>
                  <a:schemeClr val="tx2">
                    <a:lumMod val="75000"/>
                  </a:schemeClr>
                </a:solidFill>
                <a:latin typeface="Arial Black" pitchFamily="34" charset="0"/>
              </a:rPr>
              <a:t>  Contratación: Cuadro comparativo contratos 2024 vs 2025</a:t>
            </a:r>
          </a:p>
        </p:txBody>
      </p:sp>
      <p:graphicFrame>
        <p:nvGraphicFramePr>
          <p:cNvPr id="9" name="Tabla 8"/>
          <p:cNvGraphicFramePr>
            <a:graphicFrameLocks noGrp="1"/>
          </p:cNvGraphicFramePr>
          <p:nvPr>
            <p:extLst>
              <p:ext uri="{D42A27DB-BD31-4B8C-83A1-F6EECF244321}">
                <p14:modId xmlns:p14="http://schemas.microsoft.com/office/powerpoint/2010/main" val="1785639559"/>
              </p:ext>
            </p:extLst>
          </p:nvPr>
        </p:nvGraphicFramePr>
        <p:xfrm>
          <a:off x="753866" y="634015"/>
          <a:ext cx="11198649" cy="3526780"/>
        </p:xfrm>
        <a:graphic>
          <a:graphicData uri="http://schemas.openxmlformats.org/drawingml/2006/table">
            <a:tbl>
              <a:tblPr firstRow="1" firstCol="1" bandRow="1">
                <a:tableStyleId>{5C22544A-7EE6-4342-B048-85BDC9FD1C3A}</a:tableStyleId>
              </a:tblPr>
              <a:tblGrid>
                <a:gridCol w="2136291">
                  <a:extLst>
                    <a:ext uri="{9D8B030D-6E8A-4147-A177-3AD203B41FA5}">
                      <a16:colId xmlns:a16="http://schemas.microsoft.com/office/drawing/2014/main" val="4183787829"/>
                    </a:ext>
                  </a:extLst>
                </a:gridCol>
                <a:gridCol w="898072">
                  <a:extLst>
                    <a:ext uri="{9D8B030D-6E8A-4147-A177-3AD203B41FA5}">
                      <a16:colId xmlns:a16="http://schemas.microsoft.com/office/drawing/2014/main" val="990637405"/>
                    </a:ext>
                  </a:extLst>
                </a:gridCol>
                <a:gridCol w="2481942">
                  <a:extLst>
                    <a:ext uri="{9D8B030D-6E8A-4147-A177-3AD203B41FA5}">
                      <a16:colId xmlns:a16="http://schemas.microsoft.com/office/drawing/2014/main" val="2748013010"/>
                    </a:ext>
                  </a:extLst>
                </a:gridCol>
                <a:gridCol w="991636">
                  <a:extLst>
                    <a:ext uri="{9D8B030D-6E8A-4147-A177-3AD203B41FA5}">
                      <a16:colId xmlns:a16="http://schemas.microsoft.com/office/drawing/2014/main" val="4089602391"/>
                    </a:ext>
                  </a:extLst>
                </a:gridCol>
                <a:gridCol w="2339393">
                  <a:extLst>
                    <a:ext uri="{9D8B030D-6E8A-4147-A177-3AD203B41FA5}">
                      <a16:colId xmlns:a16="http://schemas.microsoft.com/office/drawing/2014/main" val="1633616829"/>
                    </a:ext>
                  </a:extLst>
                </a:gridCol>
                <a:gridCol w="2351315">
                  <a:extLst>
                    <a:ext uri="{9D8B030D-6E8A-4147-A177-3AD203B41FA5}">
                      <a16:colId xmlns:a16="http://schemas.microsoft.com/office/drawing/2014/main" val="3784612822"/>
                    </a:ext>
                  </a:extLst>
                </a:gridCol>
              </a:tblGrid>
              <a:tr h="562534">
                <a:tc>
                  <a:txBody>
                    <a:bodyPr/>
                    <a:lstStyle/>
                    <a:p>
                      <a:pPr algn="ctr">
                        <a:spcAft>
                          <a:spcPts val="0"/>
                        </a:spcAft>
                      </a:pPr>
                      <a:r>
                        <a:rPr lang="es-ES" sz="2400" dirty="0">
                          <a:effectLst/>
                        </a:rPr>
                        <a:t>Tipo Contrato</a:t>
                      </a:r>
                      <a:endParaRPr lang="es-ES" sz="36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2400" dirty="0">
                          <a:effectLst/>
                        </a:rPr>
                        <a:t>Cant</a:t>
                      </a:r>
                      <a:endParaRPr lang="es-ES" sz="36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2400" dirty="0">
                          <a:effectLst/>
                        </a:rPr>
                        <a:t>TOTAL AÑO 2024</a:t>
                      </a:r>
                      <a:endParaRPr lang="es-ES" sz="36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2400" dirty="0">
                          <a:effectLst/>
                        </a:rPr>
                        <a:t>Cant</a:t>
                      </a:r>
                      <a:endParaRPr lang="es-ES" sz="36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2400" dirty="0">
                          <a:effectLst/>
                        </a:rPr>
                        <a:t>TOTAL AÑO 2025</a:t>
                      </a:r>
                      <a:endParaRPr lang="es-ES" sz="36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2400" dirty="0">
                          <a:effectLst/>
                        </a:rPr>
                        <a:t>Variación</a:t>
                      </a:r>
                      <a:endParaRPr lang="es-ES" sz="36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3913128140"/>
                  </a:ext>
                </a:extLst>
              </a:tr>
              <a:tr h="505689">
                <a:tc>
                  <a:txBody>
                    <a:bodyPr/>
                    <a:lstStyle/>
                    <a:p>
                      <a:pPr>
                        <a:spcAft>
                          <a:spcPts val="0"/>
                        </a:spcAft>
                      </a:pPr>
                      <a:r>
                        <a:rPr lang="es-ES" sz="2400" dirty="0">
                          <a:effectLst/>
                        </a:rPr>
                        <a:t>Prestación de servicios</a:t>
                      </a:r>
                      <a:endParaRPr lang="es-ES" sz="36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rtl="0" fontAlgn="ctr"/>
                      <a:r>
                        <a:rPr lang="es-CO" sz="2400" b="1" i="0" u="none" strike="noStrike">
                          <a:solidFill>
                            <a:srgbClr val="000000"/>
                          </a:solidFill>
                          <a:effectLst/>
                          <a:latin typeface="Franklin Gothic Book" panose="020B0503020102020204" pitchFamily="34" charset="0"/>
                        </a:rPr>
                        <a:t>29</a:t>
                      </a:r>
                    </a:p>
                  </a:txBody>
                  <a:tcPr marL="9525" marR="9525" marT="9525" marB="0" anchor="ctr"/>
                </a:tc>
                <a:tc>
                  <a:txBody>
                    <a:bodyPr/>
                    <a:lstStyle/>
                    <a:p>
                      <a:pPr algn="ctr" rtl="0" fontAlgn="ctr"/>
                      <a:r>
                        <a:rPr lang="es-CO" sz="2400" b="1" i="0" u="none" strike="noStrike">
                          <a:solidFill>
                            <a:srgbClr val="000000"/>
                          </a:solidFill>
                          <a:effectLst/>
                          <a:latin typeface="Franklin Gothic Book" panose="020B0503020102020204" pitchFamily="34" charset="0"/>
                        </a:rPr>
                        <a:t>$ 603.925.759</a:t>
                      </a:r>
                    </a:p>
                  </a:txBody>
                  <a:tcPr marL="9525" marR="9525" marT="9525" marB="0" anchor="ctr"/>
                </a:tc>
                <a:tc>
                  <a:txBody>
                    <a:bodyPr/>
                    <a:lstStyle/>
                    <a:p>
                      <a:pPr marL="0" algn="ctr" defTabSz="914400" rtl="0" eaLnBrk="1" latinLnBrk="0" hangingPunct="1">
                        <a:spcAft>
                          <a:spcPts val="0"/>
                        </a:spcAft>
                      </a:pPr>
                      <a:r>
                        <a:rPr lang="es-CO" sz="2400" b="1" kern="1200" dirty="0">
                          <a:solidFill>
                            <a:srgbClr val="000000"/>
                          </a:solidFill>
                          <a:effectLst/>
                          <a:latin typeface="Arial" panose="020B0604020202020204" pitchFamily="34" charset="0"/>
                          <a:ea typeface="Times New Roman" panose="02020603050405020304" pitchFamily="18" charset="0"/>
                          <a:cs typeface="+mn-cs"/>
                        </a:rPr>
                        <a:t>107</a:t>
                      </a:r>
                      <a:endParaRPr lang="es-ES" sz="2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0" marB="0" anchor="ctr"/>
                </a:tc>
                <a:tc>
                  <a:txBody>
                    <a:bodyPr/>
                    <a:lstStyle/>
                    <a:p>
                      <a:pPr algn="r" rtl="0" fontAlgn="ctr"/>
                      <a:r>
                        <a:rPr lang="es-CO" sz="2400" b="1" kern="1200" dirty="0">
                          <a:solidFill>
                            <a:schemeClr val="tx1"/>
                          </a:solidFill>
                          <a:effectLst/>
                          <a:latin typeface="+mn-lt"/>
                          <a:ea typeface="+mn-ea"/>
                          <a:cs typeface="+mn-cs"/>
                        </a:rPr>
                        <a:t>$ 2.556.399.534</a:t>
                      </a:r>
                    </a:p>
                  </a:txBody>
                  <a:tcPr marL="9525" marR="9525" marT="9525" marB="0" anchor="ctr"/>
                </a:tc>
                <a:tc>
                  <a:txBody>
                    <a:bodyPr/>
                    <a:lstStyle/>
                    <a:p>
                      <a:pPr algn="ctr" rtl="0" fontAlgn="ctr"/>
                      <a:r>
                        <a:rPr lang="es-CO" sz="2400" b="1" kern="1200" dirty="0">
                          <a:solidFill>
                            <a:schemeClr val="tx1"/>
                          </a:solidFill>
                          <a:effectLst/>
                          <a:latin typeface="+mn-lt"/>
                          <a:ea typeface="+mn-ea"/>
                          <a:cs typeface="+mn-cs"/>
                        </a:rPr>
                        <a:t>$ 1.952.473.775</a:t>
                      </a:r>
                    </a:p>
                  </a:txBody>
                  <a:tcPr marL="9525" marR="9525" marT="9525" marB="0" anchor="ctr"/>
                </a:tc>
                <a:extLst>
                  <a:ext uri="{0D108BD9-81ED-4DB2-BD59-A6C34878D82A}">
                    <a16:rowId xmlns:a16="http://schemas.microsoft.com/office/drawing/2014/main" val="4138330492"/>
                  </a:ext>
                </a:extLst>
              </a:tr>
              <a:tr h="418385">
                <a:tc>
                  <a:txBody>
                    <a:bodyPr/>
                    <a:lstStyle/>
                    <a:p>
                      <a:pPr>
                        <a:spcAft>
                          <a:spcPts val="0"/>
                        </a:spcAft>
                      </a:pPr>
                      <a:r>
                        <a:rPr lang="es-ES" sz="2400" dirty="0">
                          <a:effectLst/>
                        </a:rPr>
                        <a:t>Mantenimiento</a:t>
                      </a:r>
                      <a:endParaRPr lang="es-ES" sz="36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rtl="0" fontAlgn="ctr"/>
                      <a:r>
                        <a:rPr lang="es-CO" sz="2400" b="1" i="0" u="none" strike="noStrike">
                          <a:solidFill>
                            <a:srgbClr val="000000"/>
                          </a:solidFill>
                          <a:effectLst/>
                          <a:latin typeface="Franklin Gothic Book" panose="020B0503020102020204" pitchFamily="34" charset="0"/>
                        </a:rPr>
                        <a:t>2</a:t>
                      </a:r>
                    </a:p>
                  </a:txBody>
                  <a:tcPr marL="9525" marR="9525" marT="9525" marB="0" anchor="ctr"/>
                </a:tc>
                <a:tc>
                  <a:txBody>
                    <a:bodyPr/>
                    <a:lstStyle/>
                    <a:p>
                      <a:pPr algn="ctr" rtl="0" fontAlgn="ctr"/>
                      <a:r>
                        <a:rPr lang="es-CO" sz="2400" b="1" i="0" u="none" strike="noStrike">
                          <a:solidFill>
                            <a:srgbClr val="000000"/>
                          </a:solidFill>
                          <a:effectLst/>
                          <a:latin typeface="Franklin Gothic Book" panose="020B0503020102020204" pitchFamily="34" charset="0"/>
                        </a:rPr>
                        <a:t>$ 36.408.800</a:t>
                      </a:r>
                    </a:p>
                  </a:txBody>
                  <a:tcPr marL="9525" marR="9525" marT="9525" marB="0" anchor="ctr"/>
                </a:tc>
                <a:tc>
                  <a:txBody>
                    <a:bodyPr/>
                    <a:lstStyle/>
                    <a:p>
                      <a:pPr marL="0" algn="ctr" defTabSz="914400" rtl="0" eaLnBrk="1" latinLnBrk="0" hangingPunct="1">
                        <a:spcAft>
                          <a:spcPts val="0"/>
                        </a:spcAft>
                      </a:pPr>
                      <a:r>
                        <a:rPr lang="es-CO" sz="2400" b="1" kern="1200" dirty="0">
                          <a:solidFill>
                            <a:srgbClr val="000000"/>
                          </a:solidFill>
                          <a:effectLst/>
                          <a:latin typeface="Arial" panose="020B0604020202020204" pitchFamily="34" charset="0"/>
                          <a:ea typeface="Times New Roman" panose="02020603050405020304" pitchFamily="18" charset="0"/>
                          <a:cs typeface="+mn-cs"/>
                        </a:rPr>
                        <a:t>1</a:t>
                      </a:r>
                      <a:endParaRPr lang="es-ES" sz="2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0" marB="0" anchor="ctr"/>
                </a:tc>
                <a:tc>
                  <a:txBody>
                    <a:bodyPr/>
                    <a:lstStyle/>
                    <a:p>
                      <a:pPr algn="r" rtl="0" fontAlgn="ctr"/>
                      <a:r>
                        <a:rPr lang="es-CO" sz="2400" b="1" kern="1200" dirty="0">
                          <a:solidFill>
                            <a:schemeClr val="tx1"/>
                          </a:solidFill>
                          <a:effectLst/>
                          <a:latin typeface="+mn-lt"/>
                          <a:ea typeface="+mn-ea"/>
                          <a:cs typeface="+mn-cs"/>
                        </a:rPr>
                        <a:t>$ 23.139.550</a:t>
                      </a:r>
                    </a:p>
                  </a:txBody>
                  <a:tcPr marL="9525" marR="9525" marT="9525" marB="0" anchor="ctr"/>
                </a:tc>
                <a:tc>
                  <a:txBody>
                    <a:bodyPr/>
                    <a:lstStyle/>
                    <a:p>
                      <a:pPr algn="ctr" rtl="0" fontAlgn="ctr"/>
                      <a:r>
                        <a:rPr lang="es-CO" sz="2400" b="1" kern="1200" dirty="0">
                          <a:solidFill>
                            <a:schemeClr val="tx1"/>
                          </a:solidFill>
                          <a:effectLst/>
                          <a:latin typeface="+mn-lt"/>
                          <a:ea typeface="+mn-ea"/>
                          <a:cs typeface="+mn-cs"/>
                        </a:rPr>
                        <a:t>-$ 13.269.250</a:t>
                      </a:r>
                    </a:p>
                  </a:txBody>
                  <a:tcPr marL="9525" marR="9525" marT="9525" marB="0" anchor="ctr"/>
                </a:tc>
                <a:extLst>
                  <a:ext uri="{0D108BD9-81ED-4DB2-BD59-A6C34878D82A}">
                    <a16:rowId xmlns:a16="http://schemas.microsoft.com/office/drawing/2014/main" val="2595253707"/>
                  </a:ext>
                </a:extLst>
              </a:tr>
              <a:tr h="441823">
                <a:tc>
                  <a:txBody>
                    <a:bodyPr/>
                    <a:lstStyle/>
                    <a:p>
                      <a:pPr>
                        <a:spcAft>
                          <a:spcPts val="0"/>
                        </a:spcAft>
                      </a:pPr>
                      <a:r>
                        <a:rPr lang="es-ES" sz="2400" dirty="0">
                          <a:effectLst/>
                        </a:rPr>
                        <a:t>Suministros</a:t>
                      </a:r>
                      <a:endParaRPr lang="es-ES" sz="36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rtl="0" fontAlgn="ctr"/>
                      <a:r>
                        <a:rPr lang="es-CO" sz="2400" b="1" i="0" u="none" strike="noStrike">
                          <a:solidFill>
                            <a:srgbClr val="000000"/>
                          </a:solidFill>
                          <a:effectLst/>
                          <a:latin typeface="Franklin Gothic Book" panose="020B0503020102020204" pitchFamily="34" charset="0"/>
                        </a:rPr>
                        <a:t>7</a:t>
                      </a:r>
                    </a:p>
                  </a:txBody>
                  <a:tcPr marL="9525" marR="9525" marT="9525" marB="0" anchor="ctr"/>
                </a:tc>
                <a:tc>
                  <a:txBody>
                    <a:bodyPr/>
                    <a:lstStyle/>
                    <a:p>
                      <a:pPr algn="ctr" rtl="0" fontAlgn="ctr"/>
                      <a:r>
                        <a:rPr lang="es-CO" sz="2400" b="1" i="0" u="none" strike="noStrike">
                          <a:solidFill>
                            <a:srgbClr val="000000"/>
                          </a:solidFill>
                          <a:effectLst/>
                          <a:latin typeface="Franklin Gothic Book" panose="020B0503020102020204" pitchFamily="34" charset="0"/>
                        </a:rPr>
                        <a:t>$ 343.045.050</a:t>
                      </a:r>
                    </a:p>
                  </a:txBody>
                  <a:tcPr marL="9525" marR="9525" marT="9525" marB="0" anchor="ctr"/>
                </a:tc>
                <a:tc>
                  <a:txBody>
                    <a:bodyPr/>
                    <a:lstStyle/>
                    <a:p>
                      <a:pPr marL="0" algn="ctr" defTabSz="914400" rtl="0" eaLnBrk="1" latinLnBrk="0" hangingPunct="1">
                        <a:spcAft>
                          <a:spcPts val="0"/>
                        </a:spcAft>
                      </a:pPr>
                      <a:r>
                        <a:rPr lang="es-CO" sz="2400" b="1" kern="1200" dirty="0">
                          <a:solidFill>
                            <a:srgbClr val="000000"/>
                          </a:solidFill>
                          <a:effectLst/>
                          <a:latin typeface="Arial" panose="020B0604020202020204" pitchFamily="34" charset="0"/>
                          <a:ea typeface="Times New Roman" panose="02020603050405020304" pitchFamily="18" charset="0"/>
                          <a:cs typeface="+mn-cs"/>
                        </a:rPr>
                        <a:t>5</a:t>
                      </a:r>
                      <a:endParaRPr lang="es-ES" sz="2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0" marB="0" anchor="ctr"/>
                </a:tc>
                <a:tc>
                  <a:txBody>
                    <a:bodyPr/>
                    <a:lstStyle/>
                    <a:p>
                      <a:pPr algn="r" rtl="0" fontAlgn="ctr"/>
                      <a:r>
                        <a:rPr lang="es-CO" sz="2400" b="1" kern="1200" dirty="0">
                          <a:solidFill>
                            <a:schemeClr val="tx1"/>
                          </a:solidFill>
                          <a:effectLst/>
                          <a:latin typeface="+mn-lt"/>
                          <a:ea typeface="+mn-ea"/>
                          <a:cs typeface="+mn-cs"/>
                        </a:rPr>
                        <a:t>$ 220.500.000</a:t>
                      </a:r>
                    </a:p>
                  </a:txBody>
                  <a:tcPr marL="9525" marR="9525" marT="9525" marB="0" anchor="ctr"/>
                </a:tc>
                <a:tc>
                  <a:txBody>
                    <a:bodyPr/>
                    <a:lstStyle/>
                    <a:p>
                      <a:pPr algn="ctr" rtl="0" fontAlgn="ctr"/>
                      <a:r>
                        <a:rPr lang="es-CO" sz="2400" b="1" kern="1200" dirty="0">
                          <a:solidFill>
                            <a:schemeClr val="tx1"/>
                          </a:solidFill>
                          <a:effectLst/>
                          <a:latin typeface="+mn-lt"/>
                          <a:ea typeface="+mn-ea"/>
                          <a:cs typeface="+mn-cs"/>
                        </a:rPr>
                        <a:t>-$ 122.545.050</a:t>
                      </a:r>
                    </a:p>
                  </a:txBody>
                  <a:tcPr marL="9525" marR="9525" marT="9525" marB="0" anchor="ctr"/>
                </a:tc>
                <a:extLst>
                  <a:ext uri="{0D108BD9-81ED-4DB2-BD59-A6C34878D82A}">
                    <a16:rowId xmlns:a16="http://schemas.microsoft.com/office/drawing/2014/main" val="4168983676"/>
                  </a:ext>
                </a:extLst>
              </a:tr>
              <a:tr h="432448">
                <a:tc>
                  <a:txBody>
                    <a:bodyPr/>
                    <a:lstStyle/>
                    <a:p>
                      <a:pPr>
                        <a:spcAft>
                          <a:spcPts val="0"/>
                        </a:spcAft>
                      </a:pPr>
                      <a:r>
                        <a:rPr lang="es-ES" sz="2400" dirty="0" err="1">
                          <a:effectLst/>
                        </a:rPr>
                        <a:t>Term</a:t>
                      </a:r>
                      <a:r>
                        <a:rPr lang="es-ES" sz="2400" dirty="0">
                          <a:effectLst/>
                        </a:rPr>
                        <a:t>. definido</a:t>
                      </a:r>
                      <a:endParaRPr lang="es-ES" sz="36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rtl="0" fontAlgn="ctr"/>
                      <a:r>
                        <a:rPr lang="es-CO" sz="2400" b="1" i="0" u="none" strike="noStrike">
                          <a:solidFill>
                            <a:srgbClr val="000000"/>
                          </a:solidFill>
                          <a:effectLst/>
                          <a:latin typeface="Franklin Gothic Book" panose="020B0503020102020204" pitchFamily="34" charset="0"/>
                        </a:rPr>
                        <a:t>60</a:t>
                      </a:r>
                    </a:p>
                  </a:txBody>
                  <a:tcPr marL="9525" marR="9525" marT="9525" marB="0" anchor="ctr"/>
                </a:tc>
                <a:tc>
                  <a:txBody>
                    <a:bodyPr/>
                    <a:lstStyle/>
                    <a:p>
                      <a:pPr algn="ctr" rtl="0" fontAlgn="ctr"/>
                      <a:r>
                        <a:rPr lang="es-CO" sz="2400" b="1" i="0" u="none" strike="noStrike">
                          <a:solidFill>
                            <a:srgbClr val="000000"/>
                          </a:solidFill>
                          <a:effectLst/>
                          <a:latin typeface="Franklin Gothic Book" panose="020B0503020102020204" pitchFamily="34" charset="0"/>
                        </a:rPr>
                        <a:t>$ 413.157.293</a:t>
                      </a:r>
                    </a:p>
                  </a:txBody>
                  <a:tcPr marL="9525" marR="9525" marT="9525" marB="0" anchor="ctr"/>
                </a:tc>
                <a:tc>
                  <a:txBody>
                    <a:bodyPr/>
                    <a:lstStyle/>
                    <a:p>
                      <a:pPr marL="0" algn="ctr" defTabSz="914400" rtl="0" eaLnBrk="1" latinLnBrk="0" hangingPunct="1">
                        <a:spcAft>
                          <a:spcPts val="0"/>
                        </a:spcAft>
                      </a:pPr>
                      <a:r>
                        <a:rPr lang="es-CO" sz="2400" b="1" kern="1200" dirty="0">
                          <a:solidFill>
                            <a:srgbClr val="000000"/>
                          </a:solidFill>
                          <a:effectLst/>
                          <a:latin typeface="Arial" panose="020B0604020202020204" pitchFamily="34" charset="0"/>
                          <a:ea typeface="Times New Roman" panose="02020603050405020304" pitchFamily="18" charset="0"/>
                          <a:cs typeface="+mn-cs"/>
                        </a:rPr>
                        <a:t>54</a:t>
                      </a:r>
                      <a:endParaRPr lang="es-ES" sz="2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0" marB="0" anchor="ctr"/>
                </a:tc>
                <a:tc>
                  <a:txBody>
                    <a:bodyPr/>
                    <a:lstStyle/>
                    <a:p>
                      <a:pPr algn="r" rtl="0" fontAlgn="ctr"/>
                      <a:r>
                        <a:rPr lang="es-CO" sz="2400" b="1" kern="1200" dirty="0">
                          <a:solidFill>
                            <a:schemeClr val="tx1"/>
                          </a:solidFill>
                          <a:effectLst/>
                          <a:latin typeface="+mn-lt"/>
                          <a:ea typeface="+mn-ea"/>
                          <a:cs typeface="+mn-cs"/>
                        </a:rPr>
                        <a:t>$ 1.359.998.992</a:t>
                      </a:r>
                    </a:p>
                  </a:txBody>
                  <a:tcPr marL="9525" marR="9525" marT="9525" marB="0" anchor="ctr"/>
                </a:tc>
                <a:tc>
                  <a:txBody>
                    <a:bodyPr/>
                    <a:lstStyle/>
                    <a:p>
                      <a:pPr algn="ctr" rtl="0" fontAlgn="ctr"/>
                      <a:r>
                        <a:rPr lang="es-CO" sz="2400" b="1" kern="1200" dirty="0">
                          <a:solidFill>
                            <a:schemeClr val="tx1"/>
                          </a:solidFill>
                          <a:effectLst/>
                          <a:latin typeface="+mn-lt"/>
                          <a:ea typeface="+mn-ea"/>
                          <a:cs typeface="+mn-cs"/>
                        </a:rPr>
                        <a:t>$ 946.841.699</a:t>
                      </a:r>
                    </a:p>
                  </a:txBody>
                  <a:tcPr marL="9525" marR="9525" marT="9525" marB="0" anchor="ctr"/>
                </a:tc>
                <a:extLst>
                  <a:ext uri="{0D108BD9-81ED-4DB2-BD59-A6C34878D82A}">
                    <a16:rowId xmlns:a16="http://schemas.microsoft.com/office/drawing/2014/main" val="1474190706"/>
                  </a:ext>
                </a:extLst>
              </a:tr>
              <a:tr h="391430">
                <a:tc>
                  <a:txBody>
                    <a:bodyPr/>
                    <a:lstStyle/>
                    <a:p>
                      <a:pPr>
                        <a:spcAft>
                          <a:spcPts val="0"/>
                        </a:spcAft>
                      </a:pPr>
                      <a:r>
                        <a:rPr lang="es-ES" sz="2400" dirty="0">
                          <a:effectLst/>
                        </a:rPr>
                        <a:t>Arrendamiento</a:t>
                      </a:r>
                      <a:endParaRPr lang="es-ES" sz="36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rtl="0" fontAlgn="ctr"/>
                      <a:r>
                        <a:rPr lang="es-CO" sz="2400" b="1" i="0" u="none" strike="noStrike">
                          <a:solidFill>
                            <a:srgbClr val="000000"/>
                          </a:solidFill>
                          <a:effectLst/>
                          <a:latin typeface="Franklin Gothic Book" panose="020B0503020102020204" pitchFamily="34" charset="0"/>
                        </a:rPr>
                        <a:t>1</a:t>
                      </a:r>
                    </a:p>
                  </a:txBody>
                  <a:tcPr marL="9525" marR="9525" marT="9525" marB="0" anchor="ctr"/>
                </a:tc>
                <a:tc>
                  <a:txBody>
                    <a:bodyPr/>
                    <a:lstStyle/>
                    <a:p>
                      <a:pPr algn="ctr" rtl="0" fontAlgn="ctr"/>
                      <a:r>
                        <a:rPr lang="es-CO" sz="2400" b="1" i="0" u="none" strike="noStrike">
                          <a:solidFill>
                            <a:srgbClr val="000000"/>
                          </a:solidFill>
                          <a:effectLst/>
                          <a:latin typeface="Franklin Gothic Book" panose="020B0503020102020204" pitchFamily="34" charset="0"/>
                        </a:rPr>
                        <a:t>$ 47.757.131</a:t>
                      </a:r>
                    </a:p>
                  </a:txBody>
                  <a:tcPr marL="9525" marR="9525" marT="9525" marB="0" anchor="ctr"/>
                </a:tc>
                <a:tc>
                  <a:txBody>
                    <a:bodyPr/>
                    <a:lstStyle/>
                    <a:p>
                      <a:pPr marL="0" algn="ctr" defTabSz="914400" rtl="0" eaLnBrk="1" latinLnBrk="0" hangingPunct="1">
                        <a:spcAft>
                          <a:spcPts val="0"/>
                        </a:spcAft>
                      </a:pPr>
                      <a:r>
                        <a:rPr lang="es-CO" sz="2400" b="1" kern="1200" dirty="0">
                          <a:solidFill>
                            <a:srgbClr val="000000"/>
                          </a:solidFill>
                          <a:effectLst/>
                          <a:latin typeface="Arial" panose="020B0604020202020204" pitchFamily="34" charset="0"/>
                          <a:ea typeface="Times New Roman" panose="02020603050405020304" pitchFamily="18" charset="0"/>
                          <a:cs typeface="+mn-cs"/>
                        </a:rPr>
                        <a:t>1</a:t>
                      </a:r>
                      <a:endParaRPr lang="es-ES" sz="2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0" marB="0" anchor="ctr"/>
                </a:tc>
                <a:tc>
                  <a:txBody>
                    <a:bodyPr/>
                    <a:lstStyle/>
                    <a:p>
                      <a:pPr algn="r" rtl="0" fontAlgn="ctr"/>
                      <a:r>
                        <a:rPr lang="es-CO" sz="2400" b="1" kern="1200" dirty="0">
                          <a:solidFill>
                            <a:schemeClr val="tx1"/>
                          </a:solidFill>
                          <a:effectLst/>
                          <a:latin typeface="+mn-lt"/>
                          <a:ea typeface="+mn-ea"/>
                          <a:cs typeface="+mn-cs"/>
                        </a:rPr>
                        <a:t>$ 4.165.920</a:t>
                      </a:r>
                    </a:p>
                  </a:txBody>
                  <a:tcPr marL="9525" marR="9525" marT="9525" marB="0" anchor="ctr"/>
                </a:tc>
                <a:tc>
                  <a:txBody>
                    <a:bodyPr/>
                    <a:lstStyle/>
                    <a:p>
                      <a:pPr algn="ctr" rtl="0" fontAlgn="ctr"/>
                      <a:r>
                        <a:rPr lang="es-CO" sz="2400" b="1" kern="1200" dirty="0">
                          <a:solidFill>
                            <a:schemeClr val="tx1"/>
                          </a:solidFill>
                          <a:effectLst/>
                          <a:latin typeface="+mn-lt"/>
                          <a:ea typeface="+mn-ea"/>
                          <a:cs typeface="+mn-cs"/>
                        </a:rPr>
                        <a:t>-$ 43.591.211</a:t>
                      </a:r>
                    </a:p>
                  </a:txBody>
                  <a:tcPr marL="9525" marR="9525" marT="9525" marB="0" anchor="ctr"/>
                </a:tc>
                <a:extLst>
                  <a:ext uri="{0D108BD9-81ED-4DB2-BD59-A6C34878D82A}">
                    <a16:rowId xmlns:a16="http://schemas.microsoft.com/office/drawing/2014/main" val="1997567909"/>
                  </a:ext>
                </a:extLst>
              </a:tr>
              <a:tr h="391430">
                <a:tc>
                  <a:txBody>
                    <a:bodyPr/>
                    <a:lstStyle/>
                    <a:p>
                      <a:pPr>
                        <a:spcAft>
                          <a:spcPts val="0"/>
                        </a:spcAft>
                      </a:pPr>
                      <a:endParaRPr lang="es-ES" sz="360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rtl="0" fontAlgn="ctr"/>
                      <a:r>
                        <a:rPr lang="es-CO" sz="2400" b="1" i="0" u="none" strike="noStrike" dirty="0">
                          <a:solidFill>
                            <a:srgbClr val="000000"/>
                          </a:solidFill>
                          <a:effectLst/>
                          <a:latin typeface="Arial" panose="020B0604020202020204" pitchFamily="34" charset="0"/>
                        </a:rPr>
                        <a:t>99</a:t>
                      </a:r>
                    </a:p>
                  </a:txBody>
                  <a:tcPr marL="9525" marR="9525" marT="9525" marB="0" anchor="ctr"/>
                </a:tc>
                <a:tc>
                  <a:txBody>
                    <a:bodyPr/>
                    <a:lstStyle/>
                    <a:p>
                      <a:pPr algn="ctr" rtl="0" fontAlgn="ctr"/>
                      <a:r>
                        <a:rPr lang="es-CO" sz="2400" b="1" i="0" u="none" strike="noStrike" dirty="0">
                          <a:solidFill>
                            <a:srgbClr val="000000"/>
                          </a:solidFill>
                          <a:effectLst/>
                          <a:latin typeface="Franklin Gothic Book" panose="020B0503020102020204" pitchFamily="34" charset="0"/>
                        </a:rPr>
                        <a:t>$ 1.444.294.033</a:t>
                      </a:r>
                    </a:p>
                  </a:txBody>
                  <a:tcPr marL="9525" marR="9525" marT="9525" marB="0" anchor="ctr"/>
                </a:tc>
                <a:tc>
                  <a:txBody>
                    <a:bodyPr/>
                    <a:lstStyle/>
                    <a:p>
                      <a:pPr marL="0" algn="ctr" defTabSz="914400" rtl="0" eaLnBrk="1" latinLnBrk="0" hangingPunct="1">
                        <a:spcAft>
                          <a:spcPts val="0"/>
                        </a:spcAft>
                      </a:pPr>
                      <a:r>
                        <a:rPr lang="es-CO" sz="2400" b="1" kern="1200" dirty="0">
                          <a:solidFill>
                            <a:srgbClr val="000000"/>
                          </a:solidFill>
                          <a:effectLst/>
                          <a:latin typeface="Arial" panose="020B0604020202020204" pitchFamily="34" charset="0"/>
                          <a:ea typeface="Times New Roman" panose="02020603050405020304" pitchFamily="18" charset="0"/>
                          <a:cs typeface="+mn-cs"/>
                        </a:rPr>
                        <a:t>160</a:t>
                      </a:r>
                      <a:endParaRPr lang="es-ES" sz="2400" b="1" kern="1200" dirty="0">
                        <a:solidFill>
                          <a:srgbClr val="000000"/>
                        </a:solidFill>
                        <a:effectLst/>
                        <a:latin typeface="Arial" panose="020B0604020202020204" pitchFamily="34" charset="0"/>
                        <a:ea typeface="Times New Roman" panose="02020603050405020304" pitchFamily="18" charset="0"/>
                        <a:cs typeface="+mn-cs"/>
                      </a:endParaRPr>
                    </a:p>
                  </a:txBody>
                  <a:tcPr marL="68580" marR="68580" marT="0" marB="0" anchor="ctr"/>
                </a:tc>
                <a:tc>
                  <a:txBody>
                    <a:bodyPr/>
                    <a:lstStyle/>
                    <a:p>
                      <a:pPr algn="r" rtl="0" fontAlgn="ctr"/>
                      <a:r>
                        <a:rPr lang="es-CO" sz="2400" b="1" kern="1200" dirty="0">
                          <a:solidFill>
                            <a:schemeClr val="tx1"/>
                          </a:solidFill>
                          <a:effectLst/>
                          <a:latin typeface="+mn-lt"/>
                          <a:ea typeface="+mn-ea"/>
                          <a:cs typeface="+mn-cs"/>
                        </a:rPr>
                        <a:t>$ 4.164.203.996</a:t>
                      </a:r>
                    </a:p>
                  </a:txBody>
                  <a:tcPr marL="9525" marR="9525" marT="9525" marB="0" anchor="ctr"/>
                </a:tc>
                <a:tc>
                  <a:txBody>
                    <a:bodyPr/>
                    <a:lstStyle/>
                    <a:p>
                      <a:pPr algn="ctr" rtl="0" fontAlgn="ctr"/>
                      <a:r>
                        <a:rPr lang="es-CO" sz="2400" b="1" kern="1200" dirty="0">
                          <a:solidFill>
                            <a:schemeClr val="tx1"/>
                          </a:solidFill>
                          <a:effectLst/>
                          <a:latin typeface="+mn-lt"/>
                          <a:ea typeface="+mn-ea"/>
                          <a:cs typeface="+mn-cs"/>
                        </a:rPr>
                        <a:t>$ 2.719.909.963</a:t>
                      </a:r>
                    </a:p>
                  </a:txBody>
                  <a:tcPr marL="9525" marR="9525" marT="9525" marB="0" anchor="ctr"/>
                </a:tc>
                <a:extLst>
                  <a:ext uri="{0D108BD9-81ED-4DB2-BD59-A6C34878D82A}">
                    <a16:rowId xmlns:a16="http://schemas.microsoft.com/office/drawing/2014/main" val="3810629932"/>
                  </a:ext>
                </a:extLst>
              </a:tr>
            </a:tbl>
          </a:graphicData>
        </a:graphic>
      </p:graphicFrame>
    </p:spTree>
    <p:extLst>
      <p:ext uri="{BB962C8B-B14F-4D97-AF65-F5344CB8AC3E}">
        <p14:creationId xmlns:p14="http://schemas.microsoft.com/office/powerpoint/2010/main" val="2658602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2603" y="502538"/>
            <a:ext cx="10267026" cy="1485900"/>
          </a:xfrm>
        </p:spPr>
        <p:txBody>
          <a:bodyPr>
            <a:normAutofit/>
          </a:bodyPr>
          <a:lstStyle/>
          <a:p>
            <a:r>
              <a:rPr lang="es-CO" b="1" dirty="0">
                <a:solidFill>
                  <a:srgbClr val="006600"/>
                </a:solidFill>
              </a:rPr>
              <a:t>Facturación</a:t>
            </a:r>
            <a:r>
              <a:rPr lang="es-CO" sz="3200" b="1" dirty="0">
                <a:solidFill>
                  <a:srgbClr val="006600"/>
                </a:solidFill>
              </a:rPr>
              <a:t> </a:t>
            </a:r>
            <a:r>
              <a:rPr lang="es-CO" sz="4000" b="1" dirty="0">
                <a:solidFill>
                  <a:srgbClr val="006600"/>
                </a:solidFill>
              </a:rPr>
              <a:t>Comparativo año 2.024 vs 2.025</a:t>
            </a:r>
            <a:r>
              <a:rPr lang="es-CO" sz="3200" b="1" dirty="0">
                <a:solidFill>
                  <a:srgbClr val="006600"/>
                </a:solidFill>
              </a:rPr>
              <a:t>.</a:t>
            </a:r>
            <a:endParaRPr lang="es-ES" sz="3200" dirty="0"/>
          </a:p>
        </p:txBody>
      </p:sp>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3788867086"/>
              </p:ext>
            </p:extLst>
          </p:nvPr>
        </p:nvGraphicFramePr>
        <p:xfrm>
          <a:off x="842553" y="1509090"/>
          <a:ext cx="11056744" cy="3978587"/>
        </p:xfrm>
        <a:graphic>
          <a:graphicData uri="http://schemas.openxmlformats.org/drawingml/2006/table">
            <a:tbl>
              <a:tblPr>
                <a:tableStyleId>{16D9F66E-5EB9-4882-86FB-DCBF35E3C3E4}</a:tableStyleId>
              </a:tblPr>
              <a:tblGrid>
                <a:gridCol w="1412001">
                  <a:extLst>
                    <a:ext uri="{9D8B030D-6E8A-4147-A177-3AD203B41FA5}">
                      <a16:colId xmlns:a16="http://schemas.microsoft.com/office/drawing/2014/main" val="3518608002"/>
                    </a:ext>
                  </a:extLst>
                </a:gridCol>
                <a:gridCol w="2152805">
                  <a:extLst>
                    <a:ext uri="{9D8B030D-6E8A-4147-A177-3AD203B41FA5}">
                      <a16:colId xmlns:a16="http://schemas.microsoft.com/office/drawing/2014/main" val="3017496301"/>
                    </a:ext>
                  </a:extLst>
                </a:gridCol>
                <a:gridCol w="1188504">
                  <a:extLst>
                    <a:ext uri="{9D8B030D-6E8A-4147-A177-3AD203B41FA5}">
                      <a16:colId xmlns:a16="http://schemas.microsoft.com/office/drawing/2014/main" val="2440607091"/>
                    </a:ext>
                  </a:extLst>
                </a:gridCol>
                <a:gridCol w="2373086">
                  <a:extLst>
                    <a:ext uri="{9D8B030D-6E8A-4147-A177-3AD203B41FA5}">
                      <a16:colId xmlns:a16="http://schemas.microsoft.com/office/drawing/2014/main" val="2410694215"/>
                    </a:ext>
                  </a:extLst>
                </a:gridCol>
                <a:gridCol w="1524605">
                  <a:extLst>
                    <a:ext uri="{9D8B030D-6E8A-4147-A177-3AD203B41FA5}">
                      <a16:colId xmlns:a16="http://schemas.microsoft.com/office/drawing/2014/main" val="3841355614"/>
                    </a:ext>
                  </a:extLst>
                </a:gridCol>
                <a:gridCol w="2405743">
                  <a:extLst>
                    <a:ext uri="{9D8B030D-6E8A-4147-A177-3AD203B41FA5}">
                      <a16:colId xmlns:a16="http://schemas.microsoft.com/office/drawing/2014/main" val="967314885"/>
                    </a:ext>
                  </a:extLst>
                </a:gridCol>
              </a:tblGrid>
              <a:tr h="798608">
                <a:tc>
                  <a:txBody>
                    <a:bodyPr/>
                    <a:lstStyle/>
                    <a:p>
                      <a:pPr algn="ctr" fontAlgn="b"/>
                      <a:r>
                        <a:rPr lang="es-ES" sz="2400" b="1" u="none" strike="noStrike" dirty="0">
                          <a:effectLst/>
                        </a:rPr>
                        <a:t>Categorías</a:t>
                      </a:r>
                      <a:endParaRPr lang="es-ES" sz="2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2800" b="1" u="none" strike="noStrike" dirty="0">
                          <a:effectLst/>
                        </a:rPr>
                        <a:t>Año 2.024</a:t>
                      </a:r>
                      <a:endParaRPr lang="es-ES" sz="2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2000" b="1" u="none" strike="noStrike" dirty="0">
                          <a:effectLst/>
                        </a:rPr>
                        <a:t>% 2.024</a:t>
                      </a:r>
                      <a:endParaRPr lang="es-E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2800" b="1" u="none" strike="noStrike" dirty="0">
                          <a:effectLst/>
                        </a:rPr>
                        <a:t>Año 2.025</a:t>
                      </a:r>
                      <a:endParaRPr lang="es-ES" sz="2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2400" b="1" u="none" strike="noStrike" dirty="0">
                          <a:effectLst/>
                        </a:rPr>
                        <a:t>%2.025</a:t>
                      </a:r>
                      <a:endParaRPr lang="es-ES" sz="2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2600" b="1" u="none" strike="noStrike" dirty="0">
                          <a:effectLst/>
                        </a:rPr>
                        <a:t>Variación</a:t>
                      </a:r>
                      <a:endParaRPr lang="es-ES" sz="26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56855916"/>
                  </a:ext>
                </a:extLst>
              </a:tr>
              <a:tr h="532524">
                <a:tc>
                  <a:txBody>
                    <a:bodyPr/>
                    <a:lstStyle/>
                    <a:p>
                      <a:pPr algn="l" fontAlgn="b"/>
                      <a:r>
                        <a:rPr lang="es-ES" sz="3200" b="1" u="none" strike="noStrike" dirty="0">
                          <a:effectLst/>
                        </a:rPr>
                        <a:t>EPS </a:t>
                      </a:r>
                      <a:endParaRPr lang="es-ES" sz="32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r" fontAlgn="b"/>
                      <a:r>
                        <a:rPr lang="es-CO" sz="2800" b="1" i="0" u="none" strike="noStrike" dirty="0">
                          <a:solidFill>
                            <a:srgbClr val="000000"/>
                          </a:solidFill>
                          <a:effectLst/>
                          <a:latin typeface="Calibri" panose="020F0502020204030204" pitchFamily="34" charset="0"/>
                        </a:rPr>
                        <a:t>1.815.404.273</a:t>
                      </a:r>
                      <a:endParaRPr lang="es-ES" sz="2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marL="0" algn="ctr" defTabSz="914400" rtl="0" eaLnBrk="1" fontAlgn="b" latinLnBrk="0" hangingPunct="1"/>
                      <a:r>
                        <a:rPr lang="es-ES" sz="2400" b="1" i="0" u="none" strike="noStrike" kern="1200" dirty="0">
                          <a:solidFill>
                            <a:srgbClr val="000000"/>
                          </a:solidFill>
                          <a:effectLst/>
                          <a:latin typeface="Calibri" panose="020F0502020204030204" pitchFamily="34" charset="0"/>
                          <a:ea typeface="+mn-ea"/>
                          <a:cs typeface="+mn-cs"/>
                        </a:rPr>
                        <a:t>23,4%</a:t>
                      </a:r>
                    </a:p>
                  </a:txBody>
                  <a:tcPr marL="9525" marR="9525" marT="9525" marB="0" anchor="ctr">
                    <a:solidFill>
                      <a:schemeClr val="bg1">
                        <a:lumMod val="95000"/>
                      </a:schemeClr>
                    </a:solidFill>
                  </a:tcPr>
                </a:tc>
                <a:tc>
                  <a:txBody>
                    <a:bodyPr/>
                    <a:lstStyle/>
                    <a:p>
                      <a:pPr algn="r" fontAlgn="b"/>
                      <a:r>
                        <a:rPr lang="es-CO" sz="2800" b="1" i="0" u="none" strike="noStrike" dirty="0">
                          <a:solidFill>
                            <a:srgbClr val="000000"/>
                          </a:solidFill>
                          <a:effectLst/>
                          <a:latin typeface="Calibri" panose="020F0502020204030204" pitchFamily="34" charset="0"/>
                        </a:rPr>
                        <a:t>3,601,504,486</a:t>
                      </a:r>
                    </a:p>
                  </a:txBody>
                  <a:tcPr marL="9525" marR="9525" marT="9525" marB="0" anchor="ctr">
                    <a:solidFill>
                      <a:schemeClr val="bg1">
                        <a:lumMod val="95000"/>
                      </a:schemeClr>
                    </a:solidFill>
                  </a:tcPr>
                </a:tc>
                <a:tc>
                  <a:txBody>
                    <a:bodyPr/>
                    <a:lstStyle/>
                    <a:p>
                      <a:pPr marL="0" algn="ctr" defTabSz="914400" rtl="0" eaLnBrk="1" fontAlgn="b" latinLnBrk="0" hangingPunct="1"/>
                      <a:r>
                        <a:rPr lang="es-CO" sz="2800" b="1" i="0" u="none" strike="noStrike" kern="1200" dirty="0">
                          <a:solidFill>
                            <a:srgbClr val="000000"/>
                          </a:solidFill>
                          <a:effectLst/>
                          <a:latin typeface="Calibri" panose="020F0502020204030204" pitchFamily="34" charset="0"/>
                          <a:ea typeface="+mn-ea"/>
                          <a:cs typeface="+mn-cs"/>
                        </a:rPr>
                        <a:t>31%</a:t>
                      </a:r>
                      <a:endParaRPr lang="es-ES" sz="2800" b="1" i="0" u="none" strike="noStrike" kern="1200" dirty="0">
                        <a:solidFill>
                          <a:srgbClr val="000000"/>
                        </a:solidFill>
                        <a:effectLst/>
                        <a:latin typeface="Calibri" panose="020F0502020204030204" pitchFamily="34" charset="0"/>
                        <a:ea typeface="+mn-ea"/>
                        <a:cs typeface="+mn-cs"/>
                      </a:endParaRPr>
                    </a:p>
                  </a:txBody>
                  <a:tcPr marL="9525" marR="9525" marT="9525" marB="0" anchor="ctr">
                    <a:solidFill>
                      <a:schemeClr val="bg1">
                        <a:lumMod val="95000"/>
                      </a:schemeClr>
                    </a:solidFill>
                  </a:tcPr>
                </a:tc>
                <a:tc>
                  <a:txBody>
                    <a:bodyPr/>
                    <a:lstStyle/>
                    <a:p>
                      <a:pPr marL="0" algn="r" defTabSz="914400" rtl="0" eaLnBrk="1" fontAlgn="b" latinLnBrk="0" hangingPunct="1"/>
                      <a:r>
                        <a:rPr lang="es-ES" sz="2600" b="1" i="0" u="none" strike="noStrike" kern="1200" dirty="0">
                          <a:solidFill>
                            <a:srgbClr val="000000"/>
                          </a:solidFill>
                          <a:effectLst/>
                          <a:latin typeface="Calibri" panose="020F0502020204030204" pitchFamily="34" charset="0"/>
                          <a:ea typeface="+mn-ea"/>
                          <a:cs typeface="+mn-cs"/>
                        </a:rPr>
                        <a:t>  </a:t>
                      </a:r>
                      <a:r>
                        <a:rPr lang="es-ES" sz="2800" b="1" i="0" u="none" strike="noStrike" kern="1200" dirty="0">
                          <a:solidFill>
                            <a:srgbClr val="000000"/>
                          </a:solidFill>
                          <a:effectLst/>
                          <a:latin typeface="Calibri" panose="020F0502020204030204" pitchFamily="34" charset="0"/>
                          <a:ea typeface="+mn-ea"/>
                          <a:cs typeface="+mn-cs"/>
                        </a:rPr>
                        <a:t>1,786,100,213</a:t>
                      </a:r>
                      <a:endParaRPr lang="es-ES" sz="2600" b="1" i="0" u="none" strike="noStrike" kern="1200" dirty="0">
                        <a:solidFill>
                          <a:srgbClr val="000000"/>
                        </a:solidFill>
                        <a:effectLst/>
                        <a:latin typeface="Calibri" panose="020F0502020204030204" pitchFamily="34" charset="0"/>
                        <a:ea typeface="+mn-ea"/>
                        <a:cs typeface="+mn-cs"/>
                      </a:endParaRPr>
                    </a:p>
                  </a:txBody>
                  <a:tcPr marL="9525" marR="9525" marT="9525" marB="0" anchor="ctr">
                    <a:solidFill>
                      <a:schemeClr val="bg1">
                        <a:lumMod val="95000"/>
                      </a:schemeClr>
                    </a:solidFill>
                  </a:tcPr>
                </a:tc>
                <a:extLst>
                  <a:ext uri="{0D108BD9-81ED-4DB2-BD59-A6C34878D82A}">
                    <a16:rowId xmlns:a16="http://schemas.microsoft.com/office/drawing/2014/main" val="4154603376"/>
                  </a:ext>
                </a:extLst>
              </a:tr>
              <a:tr h="542458">
                <a:tc>
                  <a:txBody>
                    <a:bodyPr/>
                    <a:lstStyle/>
                    <a:p>
                      <a:pPr algn="l" fontAlgn="b"/>
                      <a:r>
                        <a:rPr lang="es-ES" sz="3200" b="1" u="none" strike="noStrike" dirty="0">
                          <a:effectLst/>
                        </a:rPr>
                        <a:t>EPS-S</a:t>
                      </a:r>
                      <a:endParaRPr lang="es-ES" sz="3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s-CO" sz="2800" b="1" i="0" u="none" strike="noStrike" dirty="0">
                          <a:solidFill>
                            <a:srgbClr val="000000"/>
                          </a:solidFill>
                          <a:effectLst/>
                          <a:latin typeface="Calibri" panose="020F0502020204030204" pitchFamily="34" charset="0"/>
                        </a:rPr>
                        <a:t>4.581.772.421</a:t>
                      </a:r>
                      <a:endParaRPr lang="es-ES" sz="2800" b="1"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ES" sz="2400" b="1" i="0" u="none" strike="noStrike" kern="1200" dirty="0">
                          <a:solidFill>
                            <a:srgbClr val="000000"/>
                          </a:solidFill>
                          <a:effectLst/>
                          <a:latin typeface="Calibri" panose="020F0502020204030204" pitchFamily="34" charset="0"/>
                          <a:ea typeface="+mn-ea"/>
                          <a:cs typeface="+mn-cs"/>
                        </a:rPr>
                        <a:t>59,1%</a:t>
                      </a:r>
                    </a:p>
                  </a:txBody>
                  <a:tcPr marL="9525" marR="9525" marT="9525" marB="0" anchor="ctr"/>
                </a:tc>
                <a:tc>
                  <a:txBody>
                    <a:bodyPr/>
                    <a:lstStyle/>
                    <a:p>
                      <a:pPr algn="r" fontAlgn="b"/>
                      <a:r>
                        <a:rPr lang="es-CO" sz="2800" b="1" i="0" u="none" strike="noStrike" dirty="0">
                          <a:solidFill>
                            <a:srgbClr val="000000"/>
                          </a:solidFill>
                          <a:effectLst/>
                          <a:latin typeface="Calibri" panose="020F0502020204030204" pitchFamily="34" charset="0"/>
                        </a:rPr>
                        <a:t>5,967,558,398</a:t>
                      </a:r>
                      <a:endParaRPr lang="es-ES" sz="2800" b="1"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CO" sz="2800" b="1" i="0" u="none" strike="noStrike" kern="1200" dirty="0">
                          <a:solidFill>
                            <a:srgbClr val="000000"/>
                          </a:solidFill>
                          <a:effectLst/>
                          <a:latin typeface="Calibri" panose="020F0502020204030204" pitchFamily="34" charset="0"/>
                          <a:ea typeface="+mn-ea"/>
                          <a:cs typeface="+mn-cs"/>
                        </a:rPr>
                        <a:t>52%</a:t>
                      </a:r>
                      <a:endParaRPr lang="es-ES" sz="2800" b="1" i="0" u="none" strike="noStrike" kern="1200" dirty="0">
                        <a:solidFill>
                          <a:srgbClr val="000000"/>
                        </a:solidFill>
                        <a:effectLst/>
                        <a:latin typeface="Calibri" panose="020F0502020204030204" pitchFamily="34" charset="0"/>
                        <a:ea typeface="+mn-ea"/>
                        <a:cs typeface="+mn-cs"/>
                      </a:endParaRPr>
                    </a:p>
                  </a:txBody>
                  <a:tcPr marL="9525" marR="9525" marT="9525" marB="0" anchor="ctr"/>
                </a:tc>
                <a:tc>
                  <a:txBody>
                    <a:bodyPr/>
                    <a:lstStyle/>
                    <a:p>
                      <a:pPr marL="0" algn="ctr" defTabSz="914400" rtl="0" eaLnBrk="1" fontAlgn="b" latinLnBrk="0" hangingPunct="1"/>
                      <a:r>
                        <a:rPr lang="es-ES" sz="2600" b="1" i="0" u="none" strike="noStrike" kern="1200" dirty="0">
                          <a:solidFill>
                            <a:srgbClr val="000000"/>
                          </a:solidFill>
                          <a:effectLst/>
                          <a:latin typeface="Calibri" panose="020F0502020204030204" pitchFamily="34" charset="0"/>
                          <a:ea typeface="+mn-ea"/>
                          <a:cs typeface="+mn-cs"/>
                        </a:rPr>
                        <a:t>   1,385,785,977 </a:t>
                      </a:r>
                    </a:p>
                  </a:txBody>
                  <a:tcPr marL="9525" marR="9525" marT="9525" marB="0" anchor="ctr"/>
                </a:tc>
                <a:extLst>
                  <a:ext uri="{0D108BD9-81ED-4DB2-BD59-A6C34878D82A}">
                    <a16:rowId xmlns:a16="http://schemas.microsoft.com/office/drawing/2014/main" val="1734472095"/>
                  </a:ext>
                </a:extLst>
              </a:tr>
              <a:tr h="485687">
                <a:tc>
                  <a:txBody>
                    <a:bodyPr/>
                    <a:lstStyle/>
                    <a:p>
                      <a:pPr algn="l" fontAlgn="b"/>
                      <a:r>
                        <a:rPr lang="es-ES" sz="3200" b="1" u="none" strike="noStrike" dirty="0">
                          <a:effectLst/>
                        </a:rPr>
                        <a:t>ARL</a:t>
                      </a:r>
                      <a:endParaRPr lang="es-ES" sz="32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r" fontAlgn="b"/>
                      <a:r>
                        <a:rPr lang="es-CO" sz="2800" b="1" i="0" u="none" strike="noStrike" dirty="0">
                          <a:solidFill>
                            <a:srgbClr val="000000"/>
                          </a:solidFill>
                          <a:effectLst/>
                          <a:latin typeface="Calibri" panose="020F0502020204030204" pitchFamily="34" charset="0"/>
                        </a:rPr>
                        <a:t>73.715.274</a:t>
                      </a:r>
                      <a:endParaRPr lang="es-ES" sz="2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marL="0" algn="ctr" defTabSz="914400" rtl="0" eaLnBrk="1" fontAlgn="b" latinLnBrk="0" hangingPunct="1"/>
                      <a:r>
                        <a:rPr lang="es-ES" sz="2400" b="1" i="0" u="none" strike="noStrike" kern="1200" dirty="0">
                          <a:solidFill>
                            <a:srgbClr val="000000"/>
                          </a:solidFill>
                          <a:effectLst/>
                          <a:latin typeface="Calibri" panose="020F0502020204030204" pitchFamily="34" charset="0"/>
                          <a:ea typeface="+mn-ea"/>
                          <a:cs typeface="+mn-cs"/>
                        </a:rPr>
                        <a:t>1,0%</a:t>
                      </a:r>
                    </a:p>
                  </a:txBody>
                  <a:tcPr marL="9525" marR="9525" marT="9525" marB="0" anchor="ctr">
                    <a:solidFill>
                      <a:schemeClr val="bg1">
                        <a:lumMod val="95000"/>
                      </a:schemeClr>
                    </a:solidFill>
                  </a:tcPr>
                </a:tc>
                <a:tc>
                  <a:txBody>
                    <a:bodyPr/>
                    <a:lstStyle/>
                    <a:p>
                      <a:pPr algn="r" fontAlgn="b"/>
                      <a:r>
                        <a:rPr lang="es-CO" sz="2800" b="1" i="0" u="none" strike="noStrike" dirty="0">
                          <a:solidFill>
                            <a:srgbClr val="000000"/>
                          </a:solidFill>
                          <a:effectLst/>
                          <a:latin typeface="Calibri" panose="020F0502020204030204" pitchFamily="34" charset="0"/>
                        </a:rPr>
                        <a:t>123,045,023</a:t>
                      </a:r>
                      <a:endParaRPr lang="es-ES" sz="2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marL="0" algn="ctr" defTabSz="914400" rtl="0" eaLnBrk="1" fontAlgn="b" latinLnBrk="0" hangingPunct="1"/>
                      <a:r>
                        <a:rPr lang="es-CO" sz="2800" b="1" i="0" u="none" strike="noStrike" kern="1200" dirty="0">
                          <a:solidFill>
                            <a:srgbClr val="000000"/>
                          </a:solidFill>
                          <a:effectLst/>
                          <a:latin typeface="Calibri" panose="020F0502020204030204" pitchFamily="34" charset="0"/>
                          <a:ea typeface="+mn-ea"/>
                          <a:cs typeface="+mn-cs"/>
                        </a:rPr>
                        <a:t>1%</a:t>
                      </a:r>
                      <a:endParaRPr lang="es-ES" sz="2800" b="1" i="0" u="none" strike="noStrike" kern="1200" dirty="0">
                        <a:solidFill>
                          <a:srgbClr val="000000"/>
                        </a:solidFill>
                        <a:effectLst/>
                        <a:latin typeface="Calibri" panose="020F0502020204030204" pitchFamily="34" charset="0"/>
                        <a:ea typeface="+mn-ea"/>
                        <a:cs typeface="+mn-cs"/>
                      </a:endParaRPr>
                    </a:p>
                  </a:txBody>
                  <a:tcPr marL="9525" marR="9525" marT="9525" marB="0" anchor="ctr">
                    <a:solidFill>
                      <a:schemeClr val="bg1">
                        <a:lumMod val="95000"/>
                      </a:schemeClr>
                    </a:solidFill>
                  </a:tcPr>
                </a:tc>
                <a:tc>
                  <a:txBody>
                    <a:bodyPr/>
                    <a:lstStyle/>
                    <a:p>
                      <a:pPr marL="0" algn="ctr" defTabSz="914400" rtl="0" eaLnBrk="1" fontAlgn="b" latinLnBrk="0" hangingPunct="1"/>
                      <a:r>
                        <a:rPr lang="es-ES" sz="2600" b="1" i="0" u="none" strike="noStrike" kern="1200" dirty="0">
                          <a:solidFill>
                            <a:srgbClr val="000000"/>
                          </a:solidFill>
                          <a:effectLst/>
                          <a:latin typeface="Calibri" panose="020F0502020204030204" pitchFamily="34" charset="0"/>
                          <a:ea typeface="+mn-ea"/>
                          <a:cs typeface="+mn-cs"/>
                        </a:rPr>
                        <a:t>         49,329,749</a:t>
                      </a:r>
                    </a:p>
                  </a:txBody>
                  <a:tcPr marL="9525" marR="9525" marT="9525" marB="0" anchor="ctr">
                    <a:solidFill>
                      <a:schemeClr val="bg1">
                        <a:lumMod val="95000"/>
                      </a:schemeClr>
                    </a:solidFill>
                  </a:tcPr>
                </a:tc>
                <a:extLst>
                  <a:ext uri="{0D108BD9-81ED-4DB2-BD59-A6C34878D82A}">
                    <a16:rowId xmlns:a16="http://schemas.microsoft.com/office/drawing/2014/main" val="2293060553"/>
                  </a:ext>
                </a:extLst>
              </a:tr>
              <a:tr h="532524">
                <a:tc>
                  <a:txBody>
                    <a:bodyPr/>
                    <a:lstStyle/>
                    <a:p>
                      <a:pPr algn="l" fontAlgn="b"/>
                      <a:r>
                        <a:rPr lang="es-ES" sz="3200" b="1" u="none" strike="noStrike" dirty="0">
                          <a:effectLst/>
                        </a:rPr>
                        <a:t>SOAT</a:t>
                      </a:r>
                      <a:endParaRPr lang="es-ES" sz="3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s-CO" sz="2800" b="1" i="0" u="none" strike="noStrike" dirty="0">
                          <a:solidFill>
                            <a:srgbClr val="000000"/>
                          </a:solidFill>
                          <a:effectLst/>
                          <a:latin typeface="Calibri" panose="020F0502020204030204" pitchFamily="34" charset="0"/>
                        </a:rPr>
                        <a:t>277.852.534</a:t>
                      </a:r>
                      <a:endParaRPr lang="es-ES" sz="2800" b="1"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ES" sz="2400" b="1" i="0" u="none" strike="noStrike" kern="1200" dirty="0">
                          <a:solidFill>
                            <a:srgbClr val="000000"/>
                          </a:solidFill>
                          <a:effectLst/>
                          <a:latin typeface="Calibri" panose="020F0502020204030204" pitchFamily="34" charset="0"/>
                          <a:ea typeface="+mn-ea"/>
                          <a:cs typeface="+mn-cs"/>
                        </a:rPr>
                        <a:t>3,6%</a:t>
                      </a:r>
                    </a:p>
                  </a:txBody>
                  <a:tcPr marL="9525" marR="9525" marT="9525" marB="0" anchor="ctr"/>
                </a:tc>
                <a:tc>
                  <a:txBody>
                    <a:bodyPr/>
                    <a:lstStyle/>
                    <a:p>
                      <a:pPr algn="r" fontAlgn="b"/>
                      <a:r>
                        <a:rPr lang="es-CO" sz="2800" b="1" i="0" u="none" strike="noStrike" dirty="0">
                          <a:solidFill>
                            <a:srgbClr val="000000"/>
                          </a:solidFill>
                          <a:effectLst/>
                          <a:latin typeface="Calibri" panose="020F0502020204030204" pitchFamily="34" charset="0"/>
                        </a:rPr>
                        <a:t>752,687,472</a:t>
                      </a:r>
                      <a:endParaRPr lang="es-ES" sz="2800" b="1"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CO" sz="2800" b="1" i="0" u="none" strike="noStrike" kern="1200" dirty="0">
                          <a:solidFill>
                            <a:srgbClr val="000000"/>
                          </a:solidFill>
                          <a:effectLst/>
                          <a:latin typeface="Calibri" panose="020F0502020204030204" pitchFamily="34" charset="0"/>
                          <a:ea typeface="+mn-ea"/>
                          <a:cs typeface="+mn-cs"/>
                        </a:rPr>
                        <a:t>7%</a:t>
                      </a:r>
                      <a:endParaRPr lang="es-ES" sz="2800" b="1" i="0" u="none" strike="noStrike" kern="1200" dirty="0">
                        <a:solidFill>
                          <a:srgbClr val="000000"/>
                        </a:solidFill>
                        <a:effectLst/>
                        <a:latin typeface="Calibri" panose="020F0502020204030204" pitchFamily="34" charset="0"/>
                        <a:ea typeface="+mn-ea"/>
                        <a:cs typeface="+mn-cs"/>
                      </a:endParaRPr>
                    </a:p>
                  </a:txBody>
                  <a:tcPr marL="9525" marR="9525" marT="9525" marB="0" anchor="ctr"/>
                </a:tc>
                <a:tc>
                  <a:txBody>
                    <a:bodyPr/>
                    <a:lstStyle/>
                    <a:p>
                      <a:pPr marL="0" algn="ctr" defTabSz="914400" rtl="0" eaLnBrk="1" fontAlgn="b" latinLnBrk="0" hangingPunct="1"/>
                      <a:r>
                        <a:rPr lang="es-ES" sz="2600" b="1" i="0" u="none" strike="noStrike" kern="1200" dirty="0">
                          <a:solidFill>
                            <a:srgbClr val="000000"/>
                          </a:solidFill>
                          <a:effectLst/>
                          <a:latin typeface="Calibri" panose="020F0502020204030204" pitchFamily="34" charset="0"/>
                          <a:ea typeface="+mn-ea"/>
                          <a:cs typeface="+mn-cs"/>
                        </a:rPr>
                        <a:t>       474,834,938 </a:t>
                      </a:r>
                    </a:p>
                  </a:txBody>
                  <a:tcPr marL="9525" marR="9525" marT="9525" marB="0" anchor="ctr"/>
                </a:tc>
                <a:extLst>
                  <a:ext uri="{0D108BD9-81ED-4DB2-BD59-A6C34878D82A}">
                    <a16:rowId xmlns:a16="http://schemas.microsoft.com/office/drawing/2014/main" val="2356162772"/>
                  </a:ext>
                </a:extLst>
              </a:tr>
              <a:tr h="532524">
                <a:tc>
                  <a:txBody>
                    <a:bodyPr/>
                    <a:lstStyle/>
                    <a:p>
                      <a:pPr algn="l" fontAlgn="b"/>
                      <a:r>
                        <a:rPr lang="es-ES" sz="3200" b="1" u="none" strike="noStrike" dirty="0">
                          <a:effectLst/>
                        </a:rPr>
                        <a:t>OTRAS</a:t>
                      </a:r>
                      <a:endParaRPr lang="es-ES" sz="32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r" fontAlgn="b"/>
                      <a:r>
                        <a:rPr lang="es-CO" sz="2800" b="1" i="0" u="none" strike="noStrike" dirty="0">
                          <a:solidFill>
                            <a:srgbClr val="000000"/>
                          </a:solidFill>
                          <a:effectLst/>
                          <a:latin typeface="Calibri" panose="020F0502020204030204" pitchFamily="34" charset="0"/>
                        </a:rPr>
                        <a:t>1.007.515.390</a:t>
                      </a:r>
                      <a:endParaRPr lang="es-ES" sz="2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marL="0" algn="ctr" defTabSz="914400" rtl="0" eaLnBrk="1" fontAlgn="b" latinLnBrk="0" hangingPunct="1"/>
                      <a:r>
                        <a:rPr lang="es-ES" sz="2400" b="1" i="0" u="none" strike="noStrike" kern="1200" dirty="0">
                          <a:solidFill>
                            <a:srgbClr val="000000"/>
                          </a:solidFill>
                          <a:effectLst/>
                          <a:latin typeface="Calibri" panose="020F0502020204030204" pitchFamily="34" charset="0"/>
                          <a:ea typeface="+mn-ea"/>
                          <a:cs typeface="+mn-cs"/>
                        </a:rPr>
                        <a:t>13,0%</a:t>
                      </a:r>
                    </a:p>
                  </a:txBody>
                  <a:tcPr marL="9525" marR="9525" marT="9525" marB="0" anchor="ctr">
                    <a:solidFill>
                      <a:schemeClr val="bg1">
                        <a:lumMod val="95000"/>
                      </a:schemeClr>
                    </a:solidFill>
                  </a:tcPr>
                </a:tc>
                <a:tc>
                  <a:txBody>
                    <a:bodyPr/>
                    <a:lstStyle/>
                    <a:p>
                      <a:pPr algn="r" fontAlgn="b"/>
                      <a:r>
                        <a:rPr lang="es-CO" sz="2800" b="1" i="0" u="none" strike="noStrike" dirty="0">
                          <a:solidFill>
                            <a:srgbClr val="000000"/>
                          </a:solidFill>
                          <a:effectLst/>
                          <a:latin typeface="Calibri" panose="020F0502020204030204" pitchFamily="34" charset="0"/>
                        </a:rPr>
                        <a:t>1,046,175,427</a:t>
                      </a:r>
                      <a:endParaRPr lang="es-ES" sz="2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marL="0" algn="ctr" defTabSz="914400" rtl="0" eaLnBrk="1" fontAlgn="b" latinLnBrk="0" hangingPunct="1"/>
                      <a:r>
                        <a:rPr lang="es-CO" sz="2800" b="1" i="0" u="none" strike="noStrike" kern="1200" dirty="0">
                          <a:solidFill>
                            <a:srgbClr val="000000"/>
                          </a:solidFill>
                          <a:effectLst/>
                          <a:latin typeface="Calibri" panose="020F0502020204030204" pitchFamily="34" charset="0"/>
                          <a:ea typeface="+mn-ea"/>
                          <a:cs typeface="+mn-cs"/>
                        </a:rPr>
                        <a:t>9%</a:t>
                      </a:r>
                      <a:endParaRPr lang="es-ES" sz="2800" b="1" i="0" u="none" strike="noStrike" kern="1200" dirty="0">
                        <a:solidFill>
                          <a:srgbClr val="000000"/>
                        </a:solidFill>
                        <a:effectLst/>
                        <a:latin typeface="Calibri" panose="020F0502020204030204" pitchFamily="34" charset="0"/>
                        <a:ea typeface="+mn-ea"/>
                        <a:cs typeface="+mn-cs"/>
                      </a:endParaRPr>
                    </a:p>
                  </a:txBody>
                  <a:tcPr marL="9525" marR="9525" marT="9525" marB="0" anchor="ctr">
                    <a:solidFill>
                      <a:schemeClr val="bg1">
                        <a:lumMod val="95000"/>
                      </a:schemeClr>
                    </a:solidFill>
                  </a:tcPr>
                </a:tc>
                <a:tc>
                  <a:txBody>
                    <a:bodyPr/>
                    <a:lstStyle/>
                    <a:p>
                      <a:pPr marL="0" algn="ctr" defTabSz="914400" rtl="0" eaLnBrk="1" fontAlgn="b" latinLnBrk="0" hangingPunct="1"/>
                      <a:r>
                        <a:rPr lang="es-ES" sz="2600" b="1" i="0" u="none" strike="noStrike" kern="1200" dirty="0">
                          <a:solidFill>
                            <a:srgbClr val="000000"/>
                          </a:solidFill>
                          <a:effectLst/>
                          <a:latin typeface="Calibri" panose="020F0502020204030204" pitchFamily="34" charset="0"/>
                          <a:ea typeface="+mn-ea"/>
                          <a:cs typeface="+mn-cs"/>
                        </a:rPr>
                        <a:t>         38,660,037 </a:t>
                      </a:r>
                    </a:p>
                  </a:txBody>
                  <a:tcPr marL="9525" marR="9525" marT="9525" marB="0" anchor="ctr">
                    <a:solidFill>
                      <a:schemeClr val="bg1">
                        <a:lumMod val="95000"/>
                      </a:schemeClr>
                    </a:solidFill>
                  </a:tcPr>
                </a:tc>
                <a:extLst>
                  <a:ext uri="{0D108BD9-81ED-4DB2-BD59-A6C34878D82A}">
                    <a16:rowId xmlns:a16="http://schemas.microsoft.com/office/drawing/2014/main" val="3980266419"/>
                  </a:ext>
                </a:extLst>
              </a:tr>
              <a:tr h="542744">
                <a:tc>
                  <a:txBody>
                    <a:bodyPr/>
                    <a:lstStyle/>
                    <a:p>
                      <a:pPr algn="l" fontAlgn="b"/>
                      <a:r>
                        <a:rPr lang="es-ES" sz="3200" b="1" u="none" strike="noStrike" dirty="0">
                          <a:effectLst/>
                        </a:rPr>
                        <a:t>TOTAL</a:t>
                      </a:r>
                      <a:endParaRPr lang="es-ES" sz="3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s-CO" sz="2800" b="1" i="0" u="none" strike="noStrike" dirty="0">
                          <a:solidFill>
                            <a:srgbClr val="000000"/>
                          </a:solidFill>
                          <a:effectLst/>
                          <a:latin typeface="Calibri" panose="020F0502020204030204" pitchFamily="34" charset="0"/>
                        </a:rPr>
                        <a:t>7.756.259.892</a:t>
                      </a:r>
                      <a:endParaRPr lang="es-ES" sz="2800" b="1"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ES" sz="2400" b="1" i="0" u="none" strike="noStrike" kern="1200" dirty="0">
                          <a:solidFill>
                            <a:srgbClr val="000000"/>
                          </a:solidFill>
                          <a:effectLst/>
                          <a:latin typeface="Calibri" panose="020F0502020204030204" pitchFamily="34" charset="0"/>
                          <a:ea typeface="+mn-ea"/>
                          <a:cs typeface="+mn-cs"/>
                        </a:rPr>
                        <a:t>100,0%</a:t>
                      </a:r>
                    </a:p>
                  </a:txBody>
                  <a:tcPr marL="9525" marR="9525" marT="9525" marB="0" anchor="ctr"/>
                </a:tc>
                <a:tc>
                  <a:txBody>
                    <a:bodyPr/>
                    <a:lstStyle/>
                    <a:p>
                      <a:pPr algn="r" fontAlgn="b"/>
                      <a:r>
                        <a:rPr lang="es-CO" sz="2800" b="1" i="0" u="none" strike="noStrike" dirty="0">
                          <a:solidFill>
                            <a:srgbClr val="000000"/>
                          </a:solidFill>
                          <a:effectLst/>
                          <a:latin typeface="Calibri" panose="020F0502020204030204" pitchFamily="34" charset="0"/>
                        </a:rPr>
                        <a:t>11,490,970,806</a:t>
                      </a:r>
                      <a:endParaRPr lang="es-ES" sz="2800" b="1"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ES" sz="2800" b="1" i="0" u="none" strike="noStrike" kern="1200" dirty="0">
                          <a:solidFill>
                            <a:srgbClr val="000000"/>
                          </a:solidFill>
                          <a:effectLst/>
                          <a:latin typeface="Calibri" panose="020F0502020204030204" pitchFamily="34" charset="0"/>
                          <a:ea typeface="+mn-ea"/>
                          <a:cs typeface="+mn-cs"/>
                        </a:rPr>
                        <a:t>100,0%</a:t>
                      </a:r>
                    </a:p>
                  </a:txBody>
                  <a:tcPr marL="9525" marR="9525" marT="9525" marB="0" anchor="ctr"/>
                </a:tc>
                <a:tc>
                  <a:txBody>
                    <a:bodyPr/>
                    <a:lstStyle/>
                    <a:p>
                      <a:pPr marL="0" algn="ctr" defTabSz="914400" rtl="0" eaLnBrk="1" fontAlgn="b" latinLnBrk="0" hangingPunct="1"/>
                      <a:r>
                        <a:rPr lang="es-ES" sz="2600" b="1" i="0" u="none" strike="noStrike" kern="1200" dirty="0">
                          <a:solidFill>
                            <a:srgbClr val="000000"/>
                          </a:solidFill>
                          <a:effectLst/>
                          <a:latin typeface="Calibri" panose="020F0502020204030204" pitchFamily="34" charset="0"/>
                          <a:ea typeface="+mn-ea"/>
                          <a:cs typeface="+mn-cs"/>
                        </a:rPr>
                        <a:t>   3,734,710,914 </a:t>
                      </a:r>
                    </a:p>
                  </a:txBody>
                  <a:tcPr marL="9525" marR="9525" marT="9525" marB="0" anchor="ctr"/>
                </a:tc>
                <a:extLst>
                  <a:ext uri="{0D108BD9-81ED-4DB2-BD59-A6C34878D82A}">
                    <a16:rowId xmlns:a16="http://schemas.microsoft.com/office/drawing/2014/main" val="703460985"/>
                  </a:ext>
                </a:extLst>
              </a:tr>
            </a:tbl>
          </a:graphicData>
        </a:graphic>
      </p:graphicFrame>
      <p:sp>
        <p:nvSpPr>
          <p:cNvPr id="7" name="Subtítulo 2">
            <a:extLst>
              <a:ext uri="{FF2B5EF4-FFF2-40B4-BE49-F238E27FC236}">
                <a16:creationId xmlns:a16="http://schemas.microsoft.com/office/drawing/2014/main" id="{7B5BDAD4-FE42-4670-9B31-EACFB3062A4F}"/>
              </a:ext>
            </a:extLst>
          </p:cNvPr>
          <p:cNvSpPr txBox="1">
            <a:spLocks/>
          </p:cNvSpPr>
          <p:nvPr/>
        </p:nvSpPr>
        <p:spPr>
          <a:xfrm>
            <a:off x="4094875" y="6182230"/>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878375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0833" y="252167"/>
            <a:ext cx="10597356" cy="1485900"/>
          </a:xfrm>
        </p:spPr>
        <p:txBody>
          <a:bodyPr>
            <a:normAutofit/>
          </a:bodyPr>
          <a:lstStyle/>
          <a:p>
            <a:r>
              <a:rPr lang="es-CO" sz="2800" b="1" dirty="0">
                <a:solidFill>
                  <a:srgbClr val="006600"/>
                </a:solidFill>
              </a:rPr>
              <a:t>RECAUDO TODAS LAS ENTIDADES A 31 DE DICIEMBRE DE 2025 </a:t>
            </a:r>
            <a:endParaRPr lang="es-ES" sz="2800" dirty="0"/>
          </a:p>
        </p:txBody>
      </p:sp>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7" name="Subtítulo 2">
            <a:extLst>
              <a:ext uri="{FF2B5EF4-FFF2-40B4-BE49-F238E27FC236}">
                <a16:creationId xmlns:a16="http://schemas.microsoft.com/office/drawing/2014/main" id="{7B5BDAD4-FE42-4670-9B31-EACFB3062A4F}"/>
              </a:ext>
            </a:extLst>
          </p:cNvPr>
          <p:cNvSpPr txBox="1">
            <a:spLocks/>
          </p:cNvSpPr>
          <p:nvPr/>
        </p:nvSpPr>
        <p:spPr>
          <a:xfrm>
            <a:off x="4094876" y="6090650"/>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8" name="object 3"/>
          <p:cNvGraphicFramePr>
            <a:graphicFrameLocks noGrp="1"/>
          </p:cNvGraphicFramePr>
          <p:nvPr>
            <p:extLst>
              <p:ext uri="{D42A27DB-BD31-4B8C-83A1-F6EECF244321}">
                <p14:modId xmlns:p14="http://schemas.microsoft.com/office/powerpoint/2010/main" val="2343557983"/>
              </p:ext>
            </p:extLst>
          </p:nvPr>
        </p:nvGraphicFramePr>
        <p:xfrm>
          <a:off x="890832" y="772886"/>
          <a:ext cx="10985482" cy="5317765"/>
        </p:xfrm>
        <a:graphic>
          <a:graphicData uri="http://schemas.openxmlformats.org/drawingml/2006/table">
            <a:tbl>
              <a:tblPr firstRow="1" bandRow="1">
                <a:tableStyleId>{2D5ABB26-0587-4C30-8999-92F81FD0307C}</a:tableStyleId>
              </a:tblPr>
              <a:tblGrid>
                <a:gridCol w="8176968">
                  <a:extLst>
                    <a:ext uri="{9D8B030D-6E8A-4147-A177-3AD203B41FA5}">
                      <a16:colId xmlns:a16="http://schemas.microsoft.com/office/drawing/2014/main" val="20000"/>
                    </a:ext>
                  </a:extLst>
                </a:gridCol>
                <a:gridCol w="2808514">
                  <a:extLst>
                    <a:ext uri="{9D8B030D-6E8A-4147-A177-3AD203B41FA5}">
                      <a16:colId xmlns:a16="http://schemas.microsoft.com/office/drawing/2014/main" val="20001"/>
                    </a:ext>
                  </a:extLst>
                </a:gridCol>
              </a:tblGrid>
              <a:tr h="411092">
                <a:tc>
                  <a:txBody>
                    <a:bodyPr/>
                    <a:lstStyle/>
                    <a:p>
                      <a:pPr marL="13970" algn="ctr">
                        <a:lnSpc>
                          <a:spcPct val="100000"/>
                        </a:lnSpc>
                        <a:spcBef>
                          <a:spcPts val="85"/>
                        </a:spcBef>
                      </a:pPr>
                      <a:r>
                        <a:rPr sz="2400" b="1" spc="340" dirty="0">
                          <a:latin typeface="Franklin Gothic Medium" panose="020B0603020102020204" pitchFamily="34" charset="0"/>
                          <a:cs typeface="Calibri"/>
                        </a:rPr>
                        <a:t>Recaudo</a:t>
                      </a:r>
                      <a:r>
                        <a:rPr sz="2400" b="1" spc="90" dirty="0">
                          <a:latin typeface="Franklin Gothic Medium" panose="020B0603020102020204" pitchFamily="34" charset="0"/>
                          <a:cs typeface="Calibri"/>
                        </a:rPr>
                        <a:t> </a:t>
                      </a:r>
                      <a:r>
                        <a:rPr sz="2400" b="1" spc="330" dirty="0">
                          <a:latin typeface="Franklin Gothic Medium" panose="020B0603020102020204" pitchFamily="34" charset="0"/>
                          <a:cs typeface="Calibri"/>
                        </a:rPr>
                        <a:t>por</a:t>
                      </a:r>
                      <a:r>
                        <a:rPr sz="2400" b="1" spc="40" dirty="0">
                          <a:latin typeface="Franklin Gothic Medium" panose="020B0603020102020204" pitchFamily="34" charset="0"/>
                          <a:cs typeface="Calibri"/>
                        </a:rPr>
                        <a:t> </a:t>
                      </a:r>
                      <a:r>
                        <a:rPr sz="2400" b="1" spc="375" dirty="0">
                          <a:latin typeface="Franklin Gothic Medium" panose="020B0603020102020204" pitchFamily="34" charset="0"/>
                          <a:cs typeface="Calibri"/>
                        </a:rPr>
                        <a:t>Régimen</a:t>
                      </a:r>
                      <a:r>
                        <a:rPr sz="2400" b="1" spc="100" dirty="0">
                          <a:latin typeface="Franklin Gothic Medium" panose="020B0603020102020204" pitchFamily="34" charset="0"/>
                          <a:cs typeface="Calibri"/>
                        </a:rPr>
                        <a:t> </a:t>
                      </a:r>
                      <a:r>
                        <a:rPr sz="2400" b="1" spc="260" dirty="0">
                          <a:latin typeface="Franklin Gothic Medium" panose="020B0603020102020204" pitchFamily="34" charset="0"/>
                          <a:cs typeface="Calibri"/>
                        </a:rPr>
                        <a:t>2025</a:t>
                      </a:r>
                      <a:endParaRPr sz="2400" b="1" dirty="0">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00AF50"/>
                    </a:solidFill>
                  </a:tcPr>
                </a:tc>
                <a:tc>
                  <a:txBody>
                    <a:bodyPr/>
                    <a:lstStyle/>
                    <a:p>
                      <a:pPr marL="114300">
                        <a:lnSpc>
                          <a:spcPct val="100000"/>
                        </a:lnSpc>
                        <a:spcBef>
                          <a:spcPts val="85"/>
                        </a:spcBef>
                      </a:pPr>
                      <a:r>
                        <a:rPr sz="2400" b="1" spc="310" dirty="0">
                          <a:latin typeface="Franklin Gothic Medium" panose="020B0603020102020204" pitchFamily="34" charset="0"/>
                          <a:cs typeface="Calibri"/>
                        </a:rPr>
                        <a:t>Valor</a:t>
                      </a:r>
                      <a:r>
                        <a:rPr sz="2400" b="1" spc="40" dirty="0">
                          <a:latin typeface="Franklin Gothic Medium" panose="020B0603020102020204" pitchFamily="34" charset="0"/>
                          <a:cs typeface="Calibri"/>
                        </a:rPr>
                        <a:t> </a:t>
                      </a:r>
                      <a:r>
                        <a:rPr sz="2400" b="1" spc="310" dirty="0">
                          <a:latin typeface="Franklin Gothic Medium" panose="020B0603020102020204" pitchFamily="34" charset="0"/>
                          <a:cs typeface="Calibri"/>
                        </a:rPr>
                        <a:t>recaudo</a:t>
                      </a:r>
                      <a:endParaRPr sz="2400" b="1">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00AF50"/>
                    </a:solidFill>
                  </a:tcPr>
                </a:tc>
                <a:extLst>
                  <a:ext uri="{0D108BD9-81ED-4DB2-BD59-A6C34878D82A}">
                    <a16:rowId xmlns:a16="http://schemas.microsoft.com/office/drawing/2014/main" val="10000"/>
                  </a:ext>
                </a:extLst>
              </a:tr>
              <a:tr h="410223">
                <a:tc>
                  <a:txBody>
                    <a:bodyPr/>
                    <a:lstStyle/>
                    <a:p>
                      <a:pPr marL="51435">
                        <a:lnSpc>
                          <a:spcPct val="100000"/>
                        </a:lnSpc>
                        <a:spcBef>
                          <a:spcPts val="80"/>
                        </a:spcBef>
                      </a:pPr>
                      <a:r>
                        <a:rPr sz="2400" b="1" spc="350" dirty="0">
                          <a:latin typeface="Franklin Gothic Medium" panose="020B0603020102020204" pitchFamily="34" charset="0"/>
                          <a:cs typeface="Calibri"/>
                        </a:rPr>
                        <a:t>ACCIDENTES</a:t>
                      </a:r>
                      <a:r>
                        <a:rPr sz="2400" b="1" spc="125" dirty="0">
                          <a:latin typeface="Franklin Gothic Medium" panose="020B0603020102020204" pitchFamily="34" charset="0"/>
                          <a:cs typeface="Calibri"/>
                        </a:rPr>
                        <a:t> </a:t>
                      </a:r>
                      <a:r>
                        <a:rPr sz="2400" b="1" spc="370" dirty="0">
                          <a:latin typeface="Franklin Gothic Medium" panose="020B0603020102020204" pitchFamily="34" charset="0"/>
                          <a:cs typeface="Calibri"/>
                        </a:rPr>
                        <a:t>DE</a:t>
                      </a:r>
                      <a:r>
                        <a:rPr sz="2400" b="1" spc="55" dirty="0">
                          <a:latin typeface="Franklin Gothic Medium" panose="020B0603020102020204" pitchFamily="34" charset="0"/>
                          <a:cs typeface="Calibri"/>
                        </a:rPr>
                        <a:t> </a:t>
                      </a:r>
                      <a:r>
                        <a:rPr sz="2400" b="1" spc="350" dirty="0">
                          <a:latin typeface="Franklin Gothic Medium" panose="020B0603020102020204" pitchFamily="34" charset="0"/>
                          <a:cs typeface="Calibri"/>
                        </a:rPr>
                        <a:t>TRANSITO</a:t>
                      </a:r>
                      <a:endParaRPr sz="2400" b="1">
                        <a:latin typeface="Franklin Gothic Medium" panose="020B0603020102020204" pitchFamily="34" charset="0"/>
                        <a:cs typeface="Calibri"/>
                      </a:endParaRPr>
                    </a:p>
                  </a:txBody>
                  <a:tcPr marL="0" marR="0" marT="10160"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209" algn="r">
                        <a:lnSpc>
                          <a:spcPct val="100000"/>
                        </a:lnSpc>
                        <a:spcBef>
                          <a:spcPts val="80"/>
                        </a:spcBef>
                      </a:pPr>
                      <a:r>
                        <a:rPr sz="2400" b="1" spc="245" dirty="0">
                          <a:latin typeface="Franklin Gothic Medium" panose="020B0603020102020204" pitchFamily="34" charset="0"/>
                          <a:cs typeface="Calibri"/>
                        </a:rPr>
                        <a:t>131.651.697</a:t>
                      </a:r>
                      <a:endParaRPr sz="2400" b="1">
                        <a:latin typeface="Franklin Gothic Medium" panose="020B0603020102020204" pitchFamily="34" charset="0"/>
                        <a:cs typeface="Calibri"/>
                      </a:endParaRPr>
                    </a:p>
                  </a:txBody>
                  <a:tcPr marL="0" marR="0" marT="10160"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411092">
                <a:tc>
                  <a:txBody>
                    <a:bodyPr/>
                    <a:lstStyle/>
                    <a:p>
                      <a:pPr marL="51435">
                        <a:lnSpc>
                          <a:spcPct val="100000"/>
                        </a:lnSpc>
                        <a:spcBef>
                          <a:spcPts val="80"/>
                        </a:spcBef>
                      </a:pPr>
                      <a:r>
                        <a:rPr sz="2400" b="1" spc="375" dirty="0">
                          <a:latin typeface="Franklin Gothic Medium" panose="020B0603020102020204" pitchFamily="34" charset="0"/>
                          <a:cs typeface="Calibri"/>
                        </a:rPr>
                        <a:t>AMINISTRADORAS</a:t>
                      </a:r>
                      <a:r>
                        <a:rPr sz="2400" b="1" spc="130" dirty="0">
                          <a:latin typeface="Franklin Gothic Medium" panose="020B0603020102020204" pitchFamily="34" charset="0"/>
                          <a:cs typeface="Calibri"/>
                        </a:rPr>
                        <a:t> </a:t>
                      </a:r>
                      <a:r>
                        <a:rPr sz="2400" b="1" spc="370" dirty="0">
                          <a:latin typeface="Franklin Gothic Medium" panose="020B0603020102020204" pitchFamily="34" charset="0"/>
                          <a:cs typeface="Calibri"/>
                        </a:rPr>
                        <a:t>DE</a:t>
                      </a:r>
                      <a:r>
                        <a:rPr sz="2400" b="1" spc="60" dirty="0">
                          <a:latin typeface="Franklin Gothic Medium" panose="020B0603020102020204" pitchFamily="34" charset="0"/>
                          <a:cs typeface="Calibri"/>
                        </a:rPr>
                        <a:t> </a:t>
                      </a:r>
                      <a:r>
                        <a:rPr sz="2400" b="1" spc="335" dirty="0">
                          <a:latin typeface="Franklin Gothic Medium" panose="020B0603020102020204" pitchFamily="34" charset="0"/>
                          <a:cs typeface="Calibri"/>
                        </a:rPr>
                        <a:t>RIESGOS</a:t>
                      </a:r>
                      <a:r>
                        <a:rPr sz="2400" b="1" spc="130" dirty="0">
                          <a:latin typeface="Franklin Gothic Medium" panose="020B0603020102020204" pitchFamily="34" charset="0"/>
                          <a:cs typeface="Calibri"/>
                        </a:rPr>
                        <a:t> </a:t>
                      </a:r>
                      <a:r>
                        <a:rPr sz="2400" b="1" spc="350" dirty="0">
                          <a:latin typeface="Franklin Gothic Medium" panose="020B0603020102020204" pitchFamily="34" charset="0"/>
                          <a:cs typeface="Calibri"/>
                        </a:rPr>
                        <a:t>PROFESIONALES</a:t>
                      </a:r>
                      <a:endParaRPr sz="2400" b="1" dirty="0">
                        <a:latin typeface="Franklin Gothic Medium" panose="020B0603020102020204" pitchFamily="34" charset="0"/>
                        <a:cs typeface="Calibri"/>
                      </a:endParaRPr>
                    </a:p>
                  </a:txBody>
                  <a:tcPr marL="0" marR="0" marT="10160"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209" algn="r">
                        <a:lnSpc>
                          <a:spcPct val="100000"/>
                        </a:lnSpc>
                        <a:spcBef>
                          <a:spcPts val="80"/>
                        </a:spcBef>
                      </a:pPr>
                      <a:r>
                        <a:rPr sz="2400" b="1" spc="245" dirty="0">
                          <a:latin typeface="Franklin Gothic Medium" panose="020B0603020102020204" pitchFamily="34" charset="0"/>
                          <a:cs typeface="Calibri"/>
                        </a:rPr>
                        <a:t>106.559.237</a:t>
                      </a:r>
                      <a:endParaRPr sz="2400" b="1">
                        <a:latin typeface="Franklin Gothic Medium" panose="020B0603020102020204" pitchFamily="34" charset="0"/>
                        <a:cs typeface="Calibri"/>
                      </a:endParaRPr>
                    </a:p>
                  </a:txBody>
                  <a:tcPr marL="0" marR="0" marT="10160"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410223">
                <a:tc>
                  <a:txBody>
                    <a:bodyPr/>
                    <a:lstStyle/>
                    <a:p>
                      <a:pPr marL="51435">
                        <a:lnSpc>
                          <a:spcPct val="100000"/>
                        </a:lnSpc>
                        <a:spcBef>
                          <a:spcPts val="85"/>
                        </a:spcBef>
                      </a:pPr>
                      <a:r>
                        <a:rPr sz="2400" b="1" spc="385" dirty="0">
                          <a:latin typeface="Franklin Gothic Medium" panose="020B0603020102020204" pitchFamily="34" charset="0"/>
                          <a:cs typeface="Calibri"/>
                        </a:rPr>
                        <a:t>ASEGURADORAS</a:t>
                      </a:r>
                      <a:r>
                        <a:rPr sz="2400" b="1" spc="114" dirty="0">
                          <a:latin typeface="Franklin Gothic Medium" panose="020B0603020102020204" pitchFamily="34" charset="0"/>
                          <a:cs typeface="Calibri"/>
                        </a:rPr>
                        <a:t> </a:t>
                      </a:r>
                      <a:r>
                        <a:rPr sz="2400" b="1" spc="370" dirty="0">
                          <a:latin typeface="Franklin Gothic Medium" panose="020B0603020102020204" pitchFamily="34" charset="0"/>
                          <a:cs typeface="Calibri"/>
                        </a:rPr>
                        <a:t>DE</a:t>
                      </a:r>
                      <a:r>
                        <a:rPr sz="2400" b="1" spc="50" dirty="0">
                          <a:latin typeface="Franklin Gothic Medium" panose="020B0603020102020204" pitchFamily="34" charset="0"/>
                          <a:cs typeface="Calibri"/>
                        </a:rPr>
                        <a:t> </a:t>
                      </a:r>
                      <a:r>
                        <a:rPr sz="2400" b="1" spc="350" dirty="0">
                          <a:latin typeface="Franklin Gothic Medium" panose="020B0603020102020204" pitchFamily="34" charset="0"/>
                          <a:cs typeface="Calibri"/>
                        </a:rPr>
                        <a:t>VIDA</a:t>
                      </a:r>
                      <a:endParaRPr sz="2400" b="1">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845" algn="r">
                        <a:lnSpc>
                          <a:spcPct val="100000"/>
                        </a:lnSpc>
                        <a:spcBef>
                          <a:spcPts val="85"/>
                        </a:spcBef>
                      </a:pPr>
                      <a:r>
                        <a:rPr sz="2400" b="1" spc="245" dirty="0">
                          <a:latin typeface="Franklin Gothic Medium" panose="020B0603020102020204" pitchFamily="34" charset="0"/>
                          <a:cs typeface="Calibri"/>
                        </a:rPr>
                        <a:t>10.689.759</a:t>
                      </a:r>
                      <a:endParaRPr sz="2400" b="1">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r h="411092">
                <a:tc>
                  <a:txBody>
                    <a:bodyPr/>
                    <a:lstStyle/>
                    <a:p>
                      <a:pPr marL="51435">
                        <a:lnSpc>
                          <a:spcPct val="100000"/>
                        </a:lnSpc>
                        <a:spcBef>
                          <a:spcPts val="85"/>
                        </a:spcBef>
                      </a:pPr>
                      <a:r>
                        <a:rPr sz="2400" b="1" spc="350" dirty="0">
                          <a:latin typeface="Franklin Gothic Medium" panose="020B0603020102020204" pitchFamily="34" charset="0"/>
                          <a:cs typeface="Calibri"/>
                        </a:rPr>
                        <a:t>ENTIDADES</a:t>
                      </a:r>
                      <a:r>
                        <a:rPr sz="2400" b="1" spc="135" dirty="0">
                          <a:latin typeface="Franklin Gothic Medium" panose="020B0603020102020204" pitchFamily="34" charset="0"/>
                          <a:cs typeface="Calibri"/>
                        </a:rPr>
                        <a:t> </a:t>
                      </a:r>
                      <a:r>
                        <a:rPr sz="2400" b="1" spc="330" dirty="0">
                          <a:latin typeface="Franklin Gothic Medium" panose="020B0603020102020204" pitchFamily="34" charset="0"/>
                          <a:cs typeface="Calibri"/>
                        </a:rPr>
                        <a:t>PARTICULARES</a:t>
                      </a:r>
                      <a:endParaRPr sz="2400" b="1">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845" algn="r">
                        <a:lnSpc>
                          <a:spcPct val="100000"/>
                        </a:lnSpc>
                        <a:spcBef>
                          <a:spcPts val="85"/>
                        </a:spcBef>
                      </a:pPr>
                      <a:r>
                        <a:rPr sz="2400" b="1" spc="240" dirty="0">
                          <a:latin typeface="Franklin Gothic Medium" panose="020B0603020102020204" pitchFamily="34" charset="0"/>
                          <a:cs typeface="Calibri"/>
                        </a:rPr>
                        <a:t>1.320.198.831</a:t>
                      </a:r>
                      <a:endParaRPr sz="2400" b="1">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4"/>
                  </a:ext>
                </a:extLst>
              </a:tr>
              <a:tr h="410223">
                <a:tc>
                  <a:txBody>
                    <a:bodyPr/>
                    <a:lstStyle/>
                    <a:p>
                      <a:pPr marL="51435">
                        <a:lnSpc>
                          <a:spcPct val="100000"/>
                        </a:lnSpc>
                        <a:spcBef>
                          <a:spcPts val="80"/>
                        </a:spcBef>
                      </a:pPr>
                      <a:r>
                        <a:rPr sz="2400" b="1" spc="340" dirty="0">
                          <a:latin typeface="Franklin Gothic Medium" panose="020B0603020102020204" pitchFamily="34" charset="0"/>
                          <a:cs typeface="Calibri"/>
                        </a:rPr>
                        <a:t>EPS</a:t>
                      </a:r>
                      <a:r>
                        <a:rPr sz="2400" b="1" spc="114" dirty="0">
                          <a:latin typeface="Franklin Gothic Medium" panose="020B0603020102020204" pitchFamily="34" charset="0"/>
                          <a:cs typeface="Calibri"/>
                        </a:rPr>
                        <a:t> </a:t>
                      </a:r>
                      <a:r>
                        <a:rPr sz="2400" b="1" spc="350" dirty="0">
                          <a:latin typeface="Franklin Gothic Medium" panose="020B0603020102020204" pitchFamily="34" charset="0"/>
                          <a:cs typeface="Calibri"/>
                        </a:rPr>
                        <a:t>CONTRIBUTIVO</a:t>
                      </a:r>
                      <a:endParaRPr sz="2400" b="1">
                        <a:latin typeface="Franklin Gothic Medium" panose="020B0603020102020204" pitchFamily="34" charset="0"/>
                        <a:cs typeface="Calibri"/>
                      </a:endParaRPr>
                    </a:p>
                  </a:txBody>
                  <a:tcPr marL="0" marR="0" marT="10160"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845" algn="r">
                        <a:lnSpc>
                          <a:spcPct val="100000"/>
                        </a:lnSpc>
                        <a:spcBef>
                          <a:spcPts val="80"/>
                        </a:spcBef>
                      </a:pPr>
                      <a:r>
                        <a:rPr sz="2400" b="1" spc="240" dirty="0">
                          <a:latin typeface="Franklin Gothic Medium" panose="020B0603020102020204" pitchFamily="34" charset="0"/>
                          <a:cs typeface="Calibri"/>
                        </a:rPr>
                        <a:t>5.580.156.668</a:t>
                      </a:r>
                      <a:endParaRPr sz="2400" b="1">
                        <a:latin typeface="Franklin Gothic Medium" panose="020B0603020102020204" pitchFamily="34" charset="0"/>
                        <a:cs typeface="Calibri"/>
                      </a:endParaRPr>
                    </a:p>
                  </a:txBody>
                  <a:tcPr marL="0" marR="0" marT="10160"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5"/>
                  </a:ext>
                </a:extLst>
              </a:tr>
              <a:tr h="411092">
                <a:tc>
                  <a:txBody>
                    <a:bodyPr/>
                    <a:lstStyle/>
                    <a:p>
                      <a:pPr marL="51435">
                        <a:lnSpc>
                          <a:spcPct val="100000"/>
                        </a:lnSpc>
                        <a:spcBef>
                          <a:spcPts val="85"/>
                        </a:spcBef>
                      </a:pPr>
                      <a:r>
                        <a:rPr sz="2400" b="1" spc="380" dirty="0">
                          <a:latin typeface="Franklin Gothic Medium" panose="020B0603020102020204" pitchFamily="34" charset="0"/>
                          <a:cs typeface="Calibri"/>
                        </a:rPr>
                        <a:t>OTRAS</a:t>
                      </a:r>
                      <a:r>
                        <a:rPr sz="2400" b="1" spc="114" dirty="0">
                          <a:latin typeface="Franklin Gothic Medium" panose="020B0603020102020204" pitchFamily="34" charset="0"/>
                          <a:cs typeface="Calibri"/>
                        </a:rPr>
                        <a:t> </a:t>
                      </a:r>
                      <a:r>
                        <a:rPr sz="2400" b="1" spc="370" dirty="0">
                          <a:latin typeface="Franklin Gothic Medium" panose="020B0603020102020204" pitchFamily="34" charset="0"/>
                          <a:cs typeface="Calibri"/>
                        </a:rPr>
                        <a:t>CUENTAS</a:t>
                      </a:r>
                      <a:r>
                        <a:rPr sz="2400" b="1" spc="114" dirty="0">
                          <a:latin typeface="Franklin Gothic Medium" panose="020B0603020102020204" pitchFamily="34" charset="0"/>
                          <a:cs typeface="Calibri"/>
                        </a:rPr>
                        <a:t> </a:t>
                      </a:r>
                      <a:r>
                        <a:rPr sz="2400" b="1" spc="415" dirty="0">
                          <a:latin typeface="Franklin Gothic Medium" panose="020B0603020102020204" pitchFamily="34" charset="0"/>
                          <a:cs typeface="Calibri"/>
                        </a:rPr>
                        <a:t>POR</a:t>
                      </a:r>
                      <a:r>
                        <a:rPr sz="2400" b="1" spc="75" dirty="0">
                          <a:latin typeface="Franklin Gothic Medium" panose="020B0603020102020204" pitchFamily="34" charset="0"/>
                          <a:cs typeface="Calibri"/>
                        </a:rPr>
                        <a:t> </a:t>
                      </a:r>
                      <a:r>
                        <a:rPr sz="2400" b="1" spc="385" dirty="0">
                          <a:latin typeface="Franklin Gothic Medium" panose="020B0603020102020204" pitchFamily="34" charset="0"/>
                          <a:cs typeface="Calibri"/>
                        </a:rPr>
                        <a:t>COBRAR</a:t>
                      </a:r>
                      <a:endParaRPr sz="2400" b="1">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845" algn="r">
                        <a:lnSpc>
                          <a:spcPct val="100000"/>
                        </a:lnSpc>
                        <a:spcBef>
                          <a:spcPts val="85"/>
                        </a:spcBef>
                      </a:pPr>
                      <a:r>
                        <a:rPr sz="2400" b="1" spc="245" dirty="0">
                          <a:latin typeface="Franklin Gothic Medium" panose="020B0603020102020204" pitchFamily="34" charset="0"/>
                          <a:cs typeface="Calibri"/>
                        </a:rPr>
                        <a:t>48.699.419</a:t>
                      </a:r>
                      <a:endParaRPr sz="2400" b="1">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6"/>
                  </a:ext>
                </a:extLst>
              </a:tr>
              <a:tr h="410223">
                <a:tc>
                  <a:txBody>
                    <a:bodyPr/>
                    <a:lstStyle/>
                    <a:p>
                      <a:pPr marL="51435">
                        <a:lnSpc>
                          <a:spcPct val="100000"/>
                        </a:lnSpc>
                        <a:spcBef>
                          <a:spcPts val="85"/>
                        </a:spcBef>
                      </a:pPr>
                      <a:r>
                        <a:rPr sz="2400" b="1" spc="380" dirty="0">
                          <a:latin typeface="Franklin Gothic Medium" panose="020B0603020102020204" pitchFamily="34" charset="0"/>
                          <a:cs typeface="Calibri"/>
                        </a:rPr>
                        <a:t>POBLACION</a:t>
                      </a:r>
                      <a:r>
                        <a:rPr sz="2400" b="1" spc="150" dirty="0">
                          <a:latin typeface="Franklin Gothic Medium" panose="020B0603020102020204" pitchFamily="34" charset="0"/>
                          <a:cs typeface="Calibri"/>
                        </a:rPr>
                        <a:t> </a:t>
                      </a:r>
                      <a:r>
                        <a:rPr sz="2400" b="1" spc="385" dirty="0">
                          <a:latin typeface="Franklin Gothic Medium" panose="020B0603020102020204" pitchFamily="34" charset="0"/>
                          <a:cs typeface="Calibri"/>
                        </a:rPr>
                        <a:t>POBRE</a:t>
                      </a:r>
                      <a:r>
                        <a:rPr sz="2400" b="1" spc="45" dirty="0">
                          <a:latin typeface="Franklin Gothic Medium" panose="020B0603020102020204" pitchFamily="34" charset="0"/>
                          <a:cs typeface="Calibri"/>
                        </a:rPr>
                        <a:t> </a:t>
                      </a:r>
                      <a:r>
                        <a:rPr sz="2400" b="1" spc="484" dirty="0">
                          <a:latin typeface="Franklin Gothic Medium" panose="020B0603020102020204" pitchFamily="34" charset="0"/>
                          <a:cs typeface="Calibri"/>
                        </a:rPr>
                        <a:t>NO</a:t>
                      </a:r>
                      <a:r>
                        <a:rPr sz="2400" b="1" spc="110" dirty="0">
                          <a:latin typeface="Franklin Gothic Medium" panose="020B0603020102020204" pitchFamily="34" charset="0"/>
                          <a:cs typeface="Calibri"/>
                        </a:rPr>
                        <a:t> </a:t>
                      </a:r>
                      <a:r>
                        <a:rPr sz="2400" b="1" spc="370" dirty="0">
                          <a:latin typeface="Franklin Gothic Medium" panose="020B0603020102020204" pitchFamily="34" charset="0"/>
                          <a:cs typeface="Calibri"/>
                        </a:rPr>
                        <a:t>ASEGURADA</a:t>
                      </a:r>
                      <a:endParaRPr sz="2400" b="1">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209" algn="r">
                        <a:lnSpc>
                          <a:spcPct val="100000"/>
                        </a:lnSpc>
                        <a:spcBef>
                          <a:spcPts val="85"/>
                        </a:spcBef>
                      </a:pPr>
                      <a:r>
                        <a:rPr sz="2400" b="1" spc="245" dirty="0">
                          <a:latin typeface="Franklin Gothic Medium" panose="020B0603020102020204" pitchFamily="34" charset="0"/>
                          <a:cs typeface="Calibri"/>
                        </a:rPr>
                        <a:t>392.471.478</a:t>
                      </a:r>
                      <a:endParaRPr sz="2400" b="1">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7"/>
                  </a:ext>
                </a:extLst>
              </a:tr>
              <a:tr h="411092">
                <a:tc>
                  <a:txBody>
                    <a:bodyPr/>
                    <a:lstStyle/>
                    <a:p>
                      <a:pPr marL="51435">
                        <a:lnSpc>
                          <a:spcPct val="100000"/>
                        </a:lnSpc>
                        <a:spcBef>
                          <a:spcPts val="85"/>
                        </a:spcBef>
                      </a:pPr>
                      <a:r>
                        <a:rPr sz="2400" b="1" spc="345" dirty="0">
                          <a:latin typeface="Franklin Gothic Medium" panose="020B0603020102020204" pitchFamily="34" charset="0"/>
                          <a:cs typeface="Calibri"/>
                        </a:rPr>
                        <a:t>REGIMEN</a:t>
                      </a:r>
                      <a:r>
                        <a:rPr sz="2400" b="1" spc="160" dirty="0">
                          <a:latin typeface="Franklin Gothic Medium" panose="020B0603020102020204" pitchFamily="34" charset="0"/>
                          <a:cs typeface="Calibri"/>
                        </a:rPr>
                        <a:t> </a:t>
                      </a:r>
                      <a:r>
                        <a:rPr sz="2400" b="1" spc="320" dirty="0">
                          <a:latin typeface="Franklin Gothic Medium" panose="020B0603020102020204" pitchFamily="34" charset="0"/>
                          <a:cs typeface="Calibri"/>
                        </a:rPr>
                        <a:t>ESPECIAL</a:t>
                      </a:r>
                      <a:endParaRPr sz="2400" b="1">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209" algn="r">
                        <a:lnSpc>
                          <a:spcPct val="100000"/>
                        </a:lnSpc>
                        <a:spcBef>
                          <a:spcPts val="85"/>
                        </a:spcBef>
                      </a:pPr>
                      <a:r>
                        <a:rPr sz="2400" b="1" spc="245" dirty="0">
                          <a:latin typeface="Franklin Gothic Medium" panose="020B0603020102020204" pitchFamily="34" charset="0"/>
                          <a:cs typeface="Calibri"/>
                        </a:rPr>
                        <a:t>110.044.489</a:t>
                      </a:r>
                      <a:endParaRPr sz="2400" b="1">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8"/>
                  </a:ext>
                </a:extLst>
              </a:tr>
              <a:tr h="410223">
                <a:tc>
                  <a:txBody>
                    <a:bodyPr/>
                    <a:lstStyle/>
                    <a:p>
                      <a:pPr marL="51435">
                        <a:lnSpc>
                          <a:spcPct val="100000"/>
                        </a:lnSpc>
                        <a:spcBef>
                          <a:spcPts val="85"/>
                        </a:spcBef>
                      </a:pPr>
                      <a:r>
                        <a:rPr sz="2400" b="1" spc="345" dirty="0">
                          <a:latin typeface="Franklin Gothic Medium" panose="020B0603020102020204" pitchFamily="34" charset="0"/>
                          <a:cs typeface="Calibri"/>
                        </a:rPr>
                        <a:t>REGIMEN</a:t>
                      </a:r>
                      <a:r>
                        <a:rPr sz="2400" b="1" spc="160" dirty="0">
                          <a:latin typeface="Franklin Gothic Medium" panose="020B0603020102020204" pitchFamily="34" charset="0"/>
                          <a:cs typeface="Calibri"/>
                        </a:rPr>
                        <a:t> </a:t>
                      </a:r>
                      <a:r>
                        <a:rPr sz="2400" b="1" spc="340" dirty="0">
                          <a:latin typeface="Franklin Gothic Medium" panose="020B0603020102020204" pitchFamily="34" charset="0"/>
                          <a:cs typeface="Calibri"/>
                        </a:rPr>
                        <a:t>SUBSIDIADO</a:t>
                      </a:r>
                      <a:endParaRPr sz="2400" b="1">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845" algn="r">
                        <a:lnSpc>
                          <a:spcPct val="100000"/>
                        </a:lnSpc>
                        <a:spcBef>
                          <a:spcPts val="85"/>
                        </a:spcBef>
                      </a:pPr>
                      <a:r>
                        <a:rPr sz="2400" b="1" spc="240" dirty="0">
                          <a:latin typeface="Franklin Gothic Medium" panose="020B0603020102020204" pitchFamily="34" charset="0"/>
                          <a:cs typeface="Calibri"/>
                        </a:rPr>
                        <a:t>3.934.946.379</a:t>
                      </a:r>
                      <a:endParaRPr sz="2400" b="1">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9"/>
                  </a:ext>
                </a:extLst>
              </a:tr>
              <a:tr h="411092">
                <a:tc>
                  <a:txBody>
                    <a:bodyPr/>
                    <a:lstStyle/>
                    <a:p>
                      <a:pPr marL="51435">
                        <a:lnSpc>
                          <a:spcPct val="100000"/>
                        </a:lnSpc>
                        <a:spcBef>
                          <a:spcPts val="85"/>
                        </a:spcBef>
                      </a:pPr>
                      <a:r>
                        <a:rPr sz="2400" b="1" spc="360" dirty="0">
                          <a:latin typeface="Franklin Gothic Medium" panose="020B0603020102020204" pitchFamily="34" charset="0"/>
                          <a:cs typeface="Calibri"/>
                        </a:rPr>
                        <a:t>SALUD</a:t>
                      </a:r>
                      <a:r>
                        <a:rPr sz="2400" b="1" spc="70" dirty="0">
                          <a:latin typeface="Franklin Gothic Medium" panose="020B0603020102020204" pitchFamily="34" charset="0"/>
                          <a:cs typeface="Calibri"/>
                        </a:rPr>
                        <a:t> </a:t>
                      </a:r>
                      <a:r>
                        <a:rPr sz="2400" b="1" spc="320" dirty="0">
                          <a:latin typeface="Franklin Gothic Medium" panose="020B0603020102020204" pitchFamily="34" charset="0"/>
                          <a:cs typeface="Calibri"/>
                        </a:rPr>
                        <a:t>PUBLICA</a:t>
                      </a:r>
                      <a:endParaRPr sz="2400" b="1" dirty="0">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tc>
                  <a:txBody>
                    <a:bodyPr/>
                    <a:lstStyle/>
                    <a:p>
                      <a:pPr marR="29209" algn="r">
                        <a:lnSpc>
                          <a:spcPct val="100000"/>
                        </a:lnSpc>
                        <a:spcBef>
                          <a:spcPts val="85"/>
                        </a:spcBef>
                      </a:pPr>
                      <a:r>
                        <a:rPr sz="2400" b="1" spc="245" dirty="0">
                          <a:latin typeface="Franklin Gothic Medium" panose="020B0603020102020204" pitchFamily="34" charset="0"/>
                          <a:cs typeface="Calibri"/>
                        </a:rPr>
                        <a:t>286.268.640</a:t>
                      </a:r>
                      <a:endParaRPr sz="2400" b="1">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10"/>
                  </a:ext>
                </a:extLst>
              </a:tr>
              <a:tr h="800098">
                <a:tc>
                  <a:txBody>
                    <a:bodyPr/>
                    <a:lstStyle/>
                    <a:p>
                      <a:pPr marL="15240" algn="ctr">
                        <a:lnSpc>
                          <a:spcPct val="100000"/>
                        </a:lnSpc>
                        <a:spcBef>
                          <a:spcPts val="85"/>
                        </a:spcBef>
                      </a:pPr>
                      <a:r>
                        <a:rPr sz="3600" b="1" spc="260" dirty="0">
                          <a:highlight>
                            <a:srgbClr val="FFFFCC"/>
                          </a:highlight>
                          <a:latin typeface="Franklin Gothic Medium" panose="020B0603020102020204" pitchFamily="34" charset="0"/>
                          <a:cs typeface="Calibri"/>
                        </a:rPr>
                        <a:t>Total</a:t>
                      </a:r>
                      <a:r>
                        <a:rPr sz="3600" b="1" spc="150" dirty="0">
                          <a:highlight>
                            <a:srgbClr val="FFFFCC"/>
                          </a:highlight>
                          <a:latin typeface="Franklin Gothic Medium" panose="020B0603020102020204" pitchFamily="34" charset="0"/>
                          <a:cs typeface="Calibri"/>
                        </a:rPr>
                        <a:t> </a:t>
                      </a:r>
                      <a:r>
                        <a:rPr sz="3600" b="1" spc="300" dirty="0">
                          <a:highlight>
                            <a:srgbClr val="FFFFCC"/>
                          </a:highlight>
                          <a:latin typeface="Franklin Gothic Medium" panose="020B0603020102020204" pitchFamily="34" charset="0"/>
                          <a:cs typeface="Calibri"/>
                        </a:rPr>
                        <a:t>general</a:t>
                      </a:r>
                      <a:endParaRPr sz="3600" b="1" dirty="0">
                        <a:highlight>
                          <a:srgbClr val="FFFFCC"/>
                        </a:highlight>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00AF50"/>
                    </a:solidFill>
                  </a:tcPr>
                </a:tc>
                <a:tc>
                  <a:txBody>
                    <a:bodyPr/>
                    <a:lstStyle/>
                    <a:p>
                      <a:pPr marR="28575" algn="ctr">
                        <a:lnSpc>
                          <a:spcPct val="100000"/>
                        </a:lnSpc>
                        <a:spcBef>
                          <a:spcPts val="85"/>
                        </a:spcBef>
                      </a:pPr>
                      <a:r>
                        <a:rPr sz="2400" b="1" spc="235" dirty="0">
                          <a:highlight>
                            <a:srgbClr val="FFFFCC"/>
                          </a:highlight>
                          <a:latin typeface="Franklin Gothic Medium" panose="020B0603020102020204" pitchFamily="34" charset="0"/>
                          <a:cs typeface="Calibri"/>
                        </a:rPr>
                        <a:t>11.921.686.598</a:t>
                      </a:r>
                      <a:endParaRPr sz="2400" b="1" dirty="0">
                        <a:highlight>
                          <a:srgbClr val="FFFFCC"/>
                        </a:highlight>
                        <a:latin typeface="Franklin Gothic Medium" panose="020B0603020102020204" pitchFamily="34" charset="0"/>
                        <a:cs typeface="Calibri"/>
                      </a:endParaRPr>
                    </a:p>
                  </a:txBody>
                  <a:tcPr marL="0" marR="0" marT="10795" marB="0">
                    <a:lnL w="28575">
                      <a:solidFill>
                        <a:srgbClr val="000000"/>
                      </a:solidFill>
                      <a:prstDash val="solid"/>
                    </a:lnL>
                    <a:lnR w="28575">
                      <a:solidFill>
                        <a:srgbClr val="000000"/>
                      </a:solidFill>
                      <a:prstDash val="solid"/>
                    </a:lnR>
                    <a:lnT w="19050">
                      <a:solidFill>
                        <a:srgbClr val="000000"/>
                      </a:solidFill>
                      <a:prstDash val="solid"/>
                    </a:lnT>
                    <a:lnB w="19050">
                      <a:solidFill>
                        <a:srgbClr val="000000"/>
                      </a:solidFill>
                      <a:prstDash val="solid"/>
                    </a:lnB>
                    <a:solidFill>
                      <a:srgbClr val="00AF5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231343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404603" y="-6722"/>
            <a:ext cx="6465360" cy="475836"/>
          </a:xfrm>
          <a:prstGeom prst="rect">
            <a:avLst/>
          </a:prstGeom>
        </p:spPr>
        <p:txBody>
          <a:bodyPr wrap="none">
            <a:spAutoFit/>
          </a:bodyPr>
          <a:lstStyle/>
          <a:p>
            <a:pPr algn="ctr" defTabSz="914400">
              <a:lnSpc>
                <a:spcPct val="89000"/>
              </a:lnSpc>
              <a:spcBef>
                <a:spcPct val="0"/>
              </a:spcBef>
            </a:pPr>
            <a:r>
              <a:rPr lang="es-ES" sz="2800" b="1" spc="-120" dirty="0">
                <a:solidFill>
                  <a:schemeClr val="tx2">
                    <a:lumMod val="75000"/>
                  </a:schemeClr>
                </a:solidFill>
                <a:latin typeface="Calibri" panose="020F0502020204030204" pitchFamily="34" charset="0"/>
                <a:ea typeface="+mj-ea"/>
                <a:cs typeface="Calibri" panose="020F0502020204030204" pitchFamily="34" charset="0"/>
              </a:rPr>
              <a:t>TOTAL CARTERA  A 31 DE DICIEMBRE DE 2025. </a:t>
            </a:r>
          </a:p>
        </p:txBody>
      </p:sp>
      <p:pic>
        <p:nvPicPr>
          <p:cNvPr id="6" name="Imagen 5">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731577" y="6190354"/>
            <a:ext cx="2254199" cy="664811"/>
          </a:xfrm>
          <a:prstGeom prst="rect">
            <a:avLst/>
          </a:prstGeom>
        </p:spPr>
      </p:pic>
      <p:sp>
        <p:nvSpPr>
          <p:cNvPr id="7" name="Subtítulo 2">
            <a:extLst>
              <a:ext uri="{FF2B5EF4-FFF2-40B4-BE49-F238E27FC236}">
                <a16:creationId xmlns:a16="http://schemas.microsoft.com/office/drawing/2014/main" id="{7B5BDAD4-FE42-4670-9B31-EACFB3062A4F}"/>
              </a:ext>
            </a:extLst>
          </p:cNvPr>
          <p:cNvSpPr txBox="1">
            <a:spLocks/>
          </p:cNvSpPr>
          <p:nvPr/>
        </p:nvSpPr>
        <p:spPr>
          <a:xfrm>
            <a:off x="3636159" y="6299304"/>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3" name="Tabla 2"/>
          <p:cNvGraphicFramePr>
            <a:graphicFrameLocks noGrp="1"/>
          </p:cNvGraphicFramePr>
          <p:nvPr>
            <p:extLst>
              <p:ext uri="{D42A27DB-BD31-4B8C-83A1-F6EECF244321}">
                <p14:modId xmlns:p14="http://schemas.microsoft.com/office/powerpoint/2010/main" val="3075263006"/>
              </p:ext>
            </p:extLst>
          </p:nvPr>
        </p:nvGraphicFramePr>
        <p:xfrm>
          <a:off x="816429" y="353429"/>
          <a:ext cx="10940747" cy="5787425"/>
        </p:xfrm>
        <a:graphic>
          <a:graphicData uri="http://schemas.openxmlformats.org/drawingml/2006/table">
            <a:tbl>
              <a:tblPr firstRow="1" bandRow="1"/>
              <a:tblGrid>
                <a:gridCol w="5336950">
                  <a:extLst>
                    <a:ext uri="{9D8B030D-6E8A-4147-A177-3AD203B41FA5}">
                      <a16:colId xmlns:a16="http://schemas.microsoft.com/office/drawing/2014/main" val="1854952569"/>
                    </a:ext>
                  </a:extLst>
                </a:gridCol>
                <a:gridCol w="5603797">
                  <a:extLst>
                    <a:ext uri="{9D8B030D-6E8A-4147-A177-3AD203B41FA5}">
                      <a16:colId xmlns:a16="http://schemas.microsoft.com/office/drawing/2014/main" val="2170933773"/>
                    </a:ext>
                  </a:extLst>
                </a:gridCol>
              </a:tblGrid>
              <a:tr h="290796">
                <a:tc>
                  <a:txBody>
                    <a:bodyPr/>
                    <a:lstStyle/>
                    <a:p>
                      <a:pPr algn="ctr" fontAlgn="ctr"/>
                      <a:r>
                        <a:rPr lang="es-ES" sz="2400" b="1" i="0" u="none" strike="noStrike" dirty="0">
                          <a:solidFill>
                            <a:srgbClr val="000000"/>
                          </a:solidFill>
                          <a:effectLst/>
                          <a:latin typeface="Calibri" panose="020F0502020204030204" pitchFamily="34" charset="0"/>
                        </a:rPr>
                        <a:t>ENTIDAD</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F50"/>
                    </a:solidFill>
                  </a:tcPr>
                </a:tc>
                <a:tc>
                  <a:txBody>
                    <a:bodyPr/>
                    <a:lstStyle/>
                    <a:p>
                      <a:pPr algn="ctr" fontAlgn="ctr"/>
                      <a:r>
                        <a:rPr lang="es-ES" sz="2400" b="1" i="0" u="none" strike="noStrike" dirty="0">
                          <a:solidFill>
                            <a:srgbClr val="000000"/>
                          </a:solidFill>
                          <a:effectLst/>
                          <a:latin typeface="Calibri" panose="020F0502020204030204" pitchFamily="34" charset="0"/>
                        </a:rPr>
                        <a:t>Total general</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F50"/>
                    </a:solidFill>
                  </a:tcPr>
                </a:tc>
                <a:extLst>
                  <a:ext uri="{0D108BD9-81ED-4DB2-BD59-A6C34878D82A}">
                    <a16:rowId xmlns:a16="http://schemas.microsoft.com/office/drawing/2014/main" val="1803065691"/>
                  </a:ext>
                </a:extLst>
              </a:tr>
              <a:tr h="290796">
                <a:tc>
                  <a:txBody>
                    <a:bodyPr/>
                    <a:lstStyle/>
                    <a:p>
                      <a:pPr algn="l" fontAlgn="ctr"/>
                      <a:r>
                        <a:rPr lang="es-ES" sz="2400" b="1" i="0" u="none" strike="noStrike" dirty="0">
                          <a:solidFill>
                            <a:srgbClr val="000000"/>
                          </a:solidFill>
                          <a:effectLst/>
                          <a:latin typeface="Calibri" panose="020F0502020204030204" pitchFamily="34" charset="0"/>
                        </a:rPr>
                        <a:t>ADMINISTRACIÓN ANTERIOR</a:t>
                      </a:r>
                    </a:p>
                  </a:txBody>
                  <a:tcPr marL="8976" marR="8976" marT="897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0"/>
                    </a:solidFill>
                  </a:tcPr>
                </a:tc>
                <a:tc>
                  <a:txBody>
                    <a:bodyPr/>
                    <a:lstStyle/>
                    <a:p>
                      <a:pPr algn="ctr" fontAlgn="ctr"/>
                      <a:r>
                        <a:rPr lang="es-ES" sz="2400" b="1" i="0" u="none" strike="noStrike" dirty="0">
                          <a:solidFill>
                            <a:srgbClr val="000000"/>
                          </a:solidFill>
                          <a:effectLst/>
                          <a:latin typeface="Calibri" panose="020F0502020204030204" pitchFamily="34" charset="0"/>
                        </a:rPr>
                        <a:t>$ 1.294.807.098</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0"/>
                    </a:solidFill>
                  </a:tcPr>
                </a:tc>
                <a:extLst>
                  <a:ext uri="{0D108BD9-81ED-4DB2-BD59-A6C34878D82A}">
                    <a16:rowId xmlns:a16="http://schemas.microsoft.com/office/drawing/2014/main" val="1151910328"/>
                  </a:ext>
                </a:extLst>
              </a:tr>
              <a:tr h="497299">
                <a:tc>
                  <a:txBody>
                    <a:bodyPr/>
                    <a:lstStyle/>
                    <a:p>
                      <a:pPr algn="l" fontAlgn="ctr"/>
                      <a:r>
                        <a:rPr lang="es-ES" sz="2400" b="1" i="0" u="none" strike="noStrike" dirty="0">
                          <a:solidFill>
                            <a:srgbClr val="000000"/>
                          </a:solidFill>
                          <a:effectLst/>
                          <a:latin typeface="Calibri" panose="020F0502020204030204" pitchFamily="34" charset="0"/>
                        </a:rPr>
                        <a:t>ALIANZA MEDELLIN ANTIOQUIA EPS S.A.S</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1" i="0" u="none" strike="noStrike" dirty="0">
                          <a:solidFill>
                            <a:srgbClr val="000000"/>
                          </a:solidFill>
                          <a:effectLst/>
                          <a:latin typeface="Calibri" panose="020F0502020204030204" pitchFamily="34" charset="0"/>
                        </a:rPr>
                        <a:t>$ 629.195.478</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4717525"/>
                  </a:ext>
                </a:extLst>
              </a:tr>
              <a:tr h="290796">
                <a:tc>
                  <a:txBody>
                    <a:bodyPr/>
                    <a:lstStyle/>
                    <a:p>
                      <a:pPr algn="l" fontAlgn="ctr"/>
                      <a:r>
                        <a:rPr lang="es-ES" sz="2400" b="1" i="0" u="none" strike="noStrike" dirty="0">
                          <a:solidFill>
                            <a:srgbClr val="000000"/>
                          </a:solidFill>
                          <a:effectLst/>
                          <a:latin typeface="Calibri" panose="020F0502020204030204" pitchFamily="34" charset="0"/>
                        </a:rPr>
                        <a:t>CAFESALUD EPS</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1" i="0" u="none" strike="noStrike" dirty="0">
                          <a:solidFill>
                            <a:srgbClr val="000000"/>
                          </a:solidFill>
                          <a:effectLst/>
                          <a:latin typeface="Calibri" panose="020F0502020204030204" pitchFamily="34" charset="0"/>
                        </a:rPr>
                        <a:t>$ 153.898.312</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0661373"/>
                  </a:ext>
                </a:extLst>
              </a:tr>
              <a:tr h="290796">
                <a:tc>
                  <a:txBody>
                    <a:bodyPr/>
                    <a:lstStyle/>
                    <a:p>
                      <a:pPr algn="l" fontAlgn="ctr"/>
                      <a:r>
                        <a:rPr lang="es-ES" sz="2400" b="1" i="0" u="none" strike="noStrike" dirty="0">
                          <a:solidFill>
                            <a:srgbClr val="000000"/>
                          </a:solidFill>
                          <a:effectLst/>
                          <a:latin typeface="Calibri" panose="020F0502020204030204" pitchFamily="34" charset="0"/>
                        </a:rPr>
                        <a:t>ECOOPSOS EPS SAS</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1" i="0" u="none" strike="noStrike" dirty="0">
                          <a:solidFill>
                            <a:srgbClr val="000000"/>
                          </a:solidFill>
                          <a:effectLst/>
                          <a:latin typeface="Calibri" panose="020F0502020204030204" pitchFamily="34" charset="0"/>
                        </a:rPr>
                        <a:t>$ 69.283.482</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6973167"/>
                  </a:ext>
                </a:extLst>
              </a:tr>
              <a:tr h="327751">
                <a:tc>
                  <a:txBody>
                    <a:bodyPr/>
                    <a:lstStyle/>
                    <a:p>
                      <a:pPr algn="l" fontAlgn="ctr"/>
                      <a:r>
                        <a:rPr lang="es-ES" sz="2400" b="1" i="0" u="none" strike="noStrike" dirty="0">
                          <a:solidFill>
                            <a:srgbClr val="000000"/>
                          </a:solidFill>
                          <a:effectLst/>
                          <a:latin typeface="Calibri" panose="020F0502020204030204" pitchFamily="34" charset="0"/>
                        </a:rPr>
                        <a:t>FUNDACION MEDICO PREVENTIVA</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1" i="0" u="none" strike="noStrike" dirty="0">
                          <a:solidFill>
                            <a:srgbClr val="000000"/>
                          </a:solidFill>
                          <a:effectLst/>
                          <a:latin typeface="Calibri" panose="020F0502020204030204" pitchFamily="34" charset="0"/>
                        </a:rPr>
                        <a:t>$ 54.455.196</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4938077"/>
                  </a:ext>
                </a:extLst>
              </a:tr>
              <a:tr h="290796">
                <a:tc>
                  <a:txBody>
                    <a:bodyPr/>
                    <a:lstStyle/>
                    <a:p>
                      <a:pPr algn="l" fontAlgn="ctr"/>
                      <a:r>
                        <a:rPr lang="es-ES" sz="2400" b="1" i="0" u="none" strike="noStrike" dirty="0">
                          <a:solidFill>
                            <a:srgbClr val="000000"/>
                          </a:solidFill>
                          <a:effectLst/>
                          <a:latin typeface="Calibri" panose="020F0502020204030204" pitchFamily="34" charset="0"/>
                        </a:rPr>
                        <a:t>ADRES</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1" i="0" u="none" strike="noStrike" dirty="0">
                          <a:solidFill>
                            <a:srgbClr val="000000"/>
                          </a:solidFill>
                          <a:effectLst/>
                          <a:latin typeface="Calibri" panose="020F0502020204030204" pitchFamily="34" charset="0"/>
                        </a:rPr>
                        <a:t>$ 32.015.316</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0366919"/>
                  </a:ext>
                </a:extLst>
              </a:tr>
              <a:tr h="327751">
                <a:tc>
                  <a:txBody>
                    <a:bodyPr/>
                    <a:lstStyle/>
                    <a:p>
                      <a:pPr algn="l" fontAlgn="ctr"/>
                      <a:r>
                        <a:rPr lang="es-ES" sz="2400" b="1" i="0" u="none" strike="noStrike" dirty="0">
                          <a:solidFill>
                            <a:srgbClr val="000000"/>
                          </a:solidFill>
                          <a:effectLst/>
                          <a:latin typeface="Calibri" panose="020F0502020204030204" pitchFamily="34" charset="0"/>
                        </a:rPr>
                        <a:t>EPS SURAMERICANA SA</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1" i="0" u="none" strike="noStrike" dirty="0">
                          <a:solidFill>
                            <a:srgbClr val="000000"/>
                          </a:solidFill>
                          <a:effectLst/>
                          <a:latin typeface="Calibri" panose="020F0502020204030204" pitchFamily="34" charset="0"/>
                        </a:rPr>
                        <a:t>$ 30.170.984</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469006"/>
                  </a:ext>
                </a:extLst>
              </a:tr>
              <a:tr h="290796">
                <a:tc>
                  <a:txBody>
                    <a:bodyPr/>
                    <a:lstStyle/>
                    <a:p>
                      <a:pPr algn="l" fontAlgn="ctr"/>
                      <a:r>
                        <a:rPr lang="es-ES" sz="2400" b="1" i="0" u="none" strike="noStrike">
                          <a:solidFill>
                            <a:srgbClr val="000000"/>
                          </a:solidFill>
                          <a:effectLst/>
                          <a:latin typeface="Calibri" panose="020F0502020204030204" pitchFamily="34" charset="0"/>
                        </a:rPr>
                        <a:t>MUNDIAL DE SEGUROS S.A.</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1" i="0" u="none" strike="noStrike" dirty="0">
                          <a:solidFill>
                            <a:srgbClr val="000000"/>
                          </a:solidFill>
                          <a:effectLst/>
                          <a:latin typeface="Calibri" panose="020F0502020204030204" pitchFamily="34" charset="0"/>
                        </a:rPr>
                        <a:t>$ 29.286.718</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9646602"/>
                  </a:ext>
                </a:extLst>
              </a:tr>
              <a:tr h="375268">
                <a:tc>
                  <a:txBody>
                    <a:bodyPr/>
                    <a:lstStyle/>
                    <a:p>
                      <a:pPr algn="l" fontAlgn="ctr"/>
                      <a:r>
                        <a:rPr lang="es-ES" sz="2400" b="1" i="0" u="none" strike="noStrike" dirty="0">
                          <a:solidFill>
                            <a:srgbClr val="000000"/>
                          </a:solidFill>
                          <a:effectLst/>
                          <a:latin typeface="Calibri" panose="020F0502020204030204" pitchFamily="34" charset="0"/>
                        </a:rPr>
                        <a:t>SEGUROS DE VIDA SURAMERICANA S.A</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1" i="0" u="none" strike="noStrike" dirty="0">
                          <a:solidFill>
                            <a:srgbClr val="000000"/>
                          </a:solidFill>
                          <a:effectLst/>
                          <a:latin typeface="Calibri" panose="020F0502020204030204" pitchFamily="34" charset="0"/>
                        </a:rPr>
                        <a:t>$ 28.012.096</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3222272"/>
                  </a:ext>
                </a:extLst>
              </a:tr>
              <a:tr h="290796">
                <a:tc>
                  <a:txBody>
                    <a:bodyPr/>
                    <a:lstStyle/>
                    <a:p>
                      <a:pPr algn="l" fontAlgn="ctr"/>
                      <a:r>
                        <a:rPr lang="es-ES" sz="2400" b="1" i="0" u="none" strike="noStrike" dirty="0">
                          <a:solidFill>
                            <a:srgbClr val="000000"/>
                          </a:solidFill>
                          <a:effectLst/>
                          <a:latin typeface="Calibri" panose="020F0502020204030204" pitchFamily="34" charset="0"/>
                        </a:rPr>
                        <a:t>SEGUROS DEL ESTADO SOAT</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1" i="0" u="none" strike="noStrike" dirty="0">
                          <a:solidFill>
                            <a:srgbClr val="000000"/>
                          </a:solidFill>
                          <a:effectLst/>
                          <a:latin typeface="Calibri" panose="020F0502020204030204" pitchFamily="34" charset="0"/>
                        </a:rPr>
                        <a:t>$ 22.795.783</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7325882"/>
                  </a:ext>
                </a:extLst>
              </a:tr>
              <a:tr h="290796">
                <a:tc>
                  <a:txBody>
                    <a:bodyPr/>
                    <a:lstStyle/>
                    <a:p>
                      <a:pPr algn="l" fontAlgn="ctr"/>
                      <a:r>
                        <a:rPr lang="es-ES" sz="2400" b="1" i="0" u="none" strike="noStrike" dirty="0">
                          <a:solidFill>
                            <a:srgbClr val="000000"/>
                          </a:solidFill>
                          <a:effectLst/>
                          <a:latin typeface="Calibri" panose="020F0502020204030204" pitchFamily="34" charset="0"/>
                        </a:rPr>
                        <a:t>AXA COLPATRIA SEGUROS S.A</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1" i="0" u="none" strike="noStrike" dirty="0">
                          <a:solidFill>
                            <a:srgbClr val="000000"/>
                          </a:solidFill>
                          <a:effectLst/>
                          <a:latin typeface="Calibri" panose="020F0502020204030204" pitchFamily="34" charset="0"/>
                        </a:rPr>
                        <a:t>$ 19.506.768</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2057852"/>
                  </a:ext>
                </a:extLst>
              </a:tr>
              <a:tr h="290796">
                <a:tc>
                  <a:txBody>
                    <a:bodyPr/>
                    <a:lstStyle/>
                    <a:p>
                      <a:pPr algn="l" fontAlgn="ctr"/>
                      <a:r>
                        <a:rPr lang="es-ES" sz="2400" b="1" i="0" u="none" strike="noStrike" dirty="0">
                          <a:solidFill>
                            <a:srgbClr val="000000"/>
                          </a:solidFill>
                          <a:effectLst/>
                          <a:latin typeface="Calibri" panose="020F0502020204030204" pitchFamily="34" charset="0"/>
                        </a:rPr>
                        <a:t>SALUDCOOP EPS</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1" i="0" u="none" strike="noStrike" dirty="0">
                          <a:solidFill>
                            <a:srgbClr val="000000"/>
                          </a:solidFill>
                          <a:effectLst/>
                          <a:latin typeface="Calibri" panose="020F0502020204030204" pitchFamily="34" charset="0"/>
                        </a:rPr>
                        <a:t>$ 19.415.488</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5405950"/>
                  </a:ext>
                </a:extLst>
              </a:tr>
              <a:tr h="290796">
                <a:tc>
                  <a:txBody>
                    <a:bodyPr/>
                    <a:lstStyle/>
                    <a:p>
                      <a:pPr algn="l" fontAlgn="ctr"/>
                      <a:r>
                        <a:rPr lang="es-ES" sz="2400" b="1" i="0" u="none" strike="noStrike" dirty="0">
                          <a:solidFill>
                            <a:srgbClr val="000000"/>
                          </a:solidFill>
                          <a:effectLst/>
                          <a:latin typeface="Calibri" panose="020F0502020204030204" pitchFamily="34" charset="0"/>
                        </a:rPr>
                        <a:t>ECOOPSOS ARS</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1" i="0" u="none" strike="noStrike" dirty="0">
                          <a:solidFill>
                            <a:srgbClr val="000000"/>
                          </a:solidFill>
                          <a:effectLst/>
                          <a:latin typeface="Calibri" panose="020F0502020204030204" pitchFamily="34" charset="0"/>
                        </a:rPr>
                        <a:t>$ 18.083.461</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3712547"/>
                  </a:ext>
                </a:extLst>
              </a:tr>
              <a:tr h="418026">
                <a:tc>
                  <a:txBody>
                    <a:bodyPr/>
                    <a:lstStyle/>
                    <a:p>
                      <a:pPr algn="l" fontAlgn="ctr"/>
                      <a:r>
                        <a:rPr lang="es-ES" sz="2400" b="1" i="0" u="none" strike="noStrike" dirty="0">
                          <a:solidFill>
                            <a:srgbClr val="000000"/>
                          </a:solidFill>
                          <a:effectLst/>
                          <a:latin typeface="Calibri" panose="020F0502020204030204" pitchFamily="34" charset="0"/>
                        </a:rPr>
                        <a:t>COOMEVA E.P.S.</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2400" b="1" i="0" u="none" strike="noStrike" dirty="0">
                          <a:solidFill>
                            <a:srgbClr val="000000"/>
                          </a:solidFill>
                          <a:effectLst/>
                          <a:latin typeface="Calibri" panose="020F0502020204030204" pitchFamily="34" charset="0"/>
                        </a:rPr>
                        <a:t>$ 17.786.713</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2798395"/>
                  </a:ext>
                </a:extLst>
              </a:tr>
            </a:tbl>
          </a:graphicData>
        </a:graphic>
      </p:graphicFrame>
    </p:spTree>
    <p:extLst>
      <p:ext uri="{BB962C8B-B14F-4D97-AF65-F5344CB8AC3E}">
        <p14:creationId xmlns:p14="http://schemas.microsoft.com/office/powerpoint/2010/main" val="2862156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6247E-F6D2-3EE2-C0AC-9766995D36B2}"/>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B7ABC5CA-141F-39F0-FDFB-973FF7716077}"/>
              </a:ext>
            </a:extLst>
          </p:cNvPr>
          <p:cNvSpPr/>
          <p:nvPr/>
        </p:nvSpPr>
        <p:spPr>
          <a:xfrm>
            <a:off x="898765" y="185318"/>
            <a:ext cx="9617046" cy="530594"/>
          </a:xfrm>
          <a:prstGeom prst="rect">
            <a:avLst/>
          </a:prstGeom>
        </p:spPr>
        <p:txBody>
          <a:bodyPr wrap="square">
            <a:spAutoFit/>
          </a:bodyPr>
          <a:lstStyle/>
          <a:p>
            <a:pPr algn="ctr" defTabSz="914400">
              <a:lnSpc>
                <a:spcPct val="89000"/>
              </a:lnSpc>
              <a:spcBef>
                <a:spcPct val="0"/>
              </a:spcBef>
            </a:pPr>
            <a:r>
              <a:rPr lang="es-ES" sz="3200" b="1" spc="-120" dirty="0">
                <a:solidFill>
                  <a:schemeClr val="tx2">
                    <a:lumMod val="75000"/>
                  </a:schemeClr>
                </a:solidFill>
                <a:latin typeface="Calibri" panose="020F0502020204030204" pitchFamily="34" charset="0"/>
                <a:ea typeface="+mj-ea"/>
                <a:cs typeface="Calibri" panose="020F0502020204030204" pitchFamily="34" charset="0"/>
              </a:rPr>
              <a:t>TOTAL CARTERA  A 31 DE DICIEMBRE DE 2025. </a:t>
            </a:r>
          </a:p>
        </p:txBody>
      </p:sp>
      <p:pic>
        <p:nvPicPr>
          <p:cNvPr id="6" name="Imagen 5">
            <a:extLst>
              <a:ext uri="{FF2B5EF4-FFF2-40B4-BE49-F238E27FC236}">
                <a16:creationId xmlns:a16="http://schemas.microsoft.com/office/drawing/2014/main" id="{6B0279A6-3A32-076A-EE23-65FE781F1AC2}"/>
              </a:ext>
            </a:extLst>
          </p:cNvPr>
          <p:cNvPicPr>
            <a:picLocks noChangeAspect="1"/>
          </p:cNvPicPr>
          <p:nvPr/>
        </p:nvPicPr>
        <p:blipFill>
          <a:blip r:embed="rId2"/>
          <a:stretch>
            <a:fillRect/>
          </a:stretch>
        </p:blipFill>
        <p:spPr>
          <a:xfrm>
            <a:off x="9644491" y="6073201"/>
            <a:ext cx="2254199" cy="664811"/>
          </a:xfrm>
          <a:prstGeom prst="rect">
            <a:avLst/>
          </a:prstGeom>
        </p:spPr>
      </p:pic>
      <p:sp>
        <p:nvSpPr>
          <p:cNvPr id="7" name="Subtítulo 2">
            <a:extLst>
              <a:ext uri="{FF2B5EF4-FFF2-40B4-BE49-F238E27FC236}">
                <a16:creationId xmlns:a16="http://schemas.microsoft.com/office/drawing/2014/main" id="{2E1F0607-E2BF-5302-9A6F-2F73F071C87C}"/>
              </a:ext>
            </a:extLst>
          </p:cNvPr>
          <p:cNvSpPr txBox="1">
            <a:spLocks/>
          </p:cNvSpPr>
          <p:nvPr/>
        </p:nvSpPr>
        <p:spPr>
          <a:xfrm>
            <a:off x="3636159" y="6225773"/>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2" name="Tabla 1">
            <a:extLst>
              <a:ext uri="{FF2B5EF4-FFF2-40B4-BE49-F238E27FC236}">
                <a16:creationId xmlns:a16="http://schemas.microsoft.com/office/drawing/2014/main" id="{754F3631-5BA9-4FEF-5D2D-194EB0F02386}"/>
              </a:ext>
            </a:extLst>
          </p:cNvPr>
          <p:cNvGraphicFramePr>
            <a:graphicFrameLocks noGrp="1"/>
          </p:cNvGraphicFramePr>
          <p:nvPr>
            <p:extLst>
              <p:ext uri="{D42A27DB-BD31-4B8C-83A1-F6EECF244321}">
                <p14:modId xmlns:p14="http://schemas.microsoft.com/office/powerpoint/2010/main" val="366205432"/>
              </p:ext>
            </p:extLst>
          </p:nvPr>
        </p:nvGraphicFramePr>
        <p:xfrm>
          <a:off x="865777" y="784799"/>
          <a:ext cx="10739119" cy="4757266"/>
        </p:xfrm>
        <a:graphic>
          <a:graphicData uri="http://schemas.openxmlformats.org/drawingml/2006/table">
            <a:tbl>
              <a:tblPr/>
              <a:tblGrid>
                <a:gridCol w="8016966">
                  <a:extLst>
                    <a:ext uri="{9D8B030D-6E8A-4147-A177-3AD203B41FA5}">
                      <a16:colId xmlns:a16="http://schemas.microsoft.com/office/drawing/2014/main" val="1634391453"/>
                    </a:ext>
                  </a:extLst>
                </a:gridCol>
                <a:gridCol w="2722153">
                  <a:extLst>
                    <a:ext uri="{9D8B030D-6E8A-4147-A177-3AD203B41FA5}">
                      <a16:colId xmlns:a16="http://schemas.microsoft.com/office/drawing/2014/main" val="3728691151"/>
                    </a:ext>
                  </a:extLst>
                </a:gridCol>
              </a:tblGrid>
              <a:tr h="304343">
                <a:tc>
                  <a:txBody>
                    <a:bodyPr/>
                    <a:lstStyle/>
                    <a:p>
                      <a:pPr algn="ctr" rtl="0" fontAlgn="ctr">
                        <a:buNone/>
                      </a:pPr>
                      <a:r>
                        <a:rPr lang="es-CO" sz="2000" b="1" i="0" u="none" strike="noStrike" dirty="0">
                          <a:solidFill>
                            <a:srgbClr val="000000"/>
                          </a:solidFill>
                          <a:effectLst/>
                          <a:latin typeface="Arial" panose="020B0604020202020204" pitchFamily="34" charset="0"/>
                          <a:cs typeface="Arial" panose="020B0604020202020204" pitchFamily="34" charset="0"/>
                        </a:rPr>
                        <a:t>ENTIDAD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buNone/>
                      </a:pPr>
                      <a:r>
                        <a:rPr lang="es-CO" sz="2000" b="1" i="0" u="none" strike="noStrike" dirty="0">
                          <a:solidFill>
                            <a:srgbClr val="000000"/>
                          </a:solidFill>
                          <a:effectLst/>
                          <a:latin typeface="Arial" panose="020B0604020202020204" pitchFamily="34" charset="0"/>
                          <a:cs typeface="Arial" panose="020B0604020202020204" pitchFamily="34" charset="0"/>
                        </a:rPr>
                        <a:t>TOTAL GENERAL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686171581"/>
                  </a:ext>
                </a:extLst>
              </a:tr>
              <a:tr h="410358">
                <a:tc>
                  <a:txBody>
                    <a:bodyPr/>
                    <a:lstStyle/>
                    <a:p>
                      <a:pPr algn="l" rtl="0" fontAlgn="b">
                        <a:buNone/>
                      </a:pPr>
                      <a:r>
                        <a:rPr lang="es-CO" sz="2000" b="1" i="0" u="none" strike="noStrike" dirty="0">
                          <a:solidFill>
                            <a:srgbClr val="000000"/>
                          </a:solidFill>
                          <a:effectLst/>
                          <a:highlight>
                            <a:srgbClr val="00FF00"/>
                          </a:highlight>
                          <a:latin typeface="Arial" panose="020B0604020202020204" pitchFamily="34" charset="0"/>
                          <a:cs typeface="Arial" panose="020B0604020202020204" pitchFamily="34" charset="0"/>
                        </a:rPr>
                        <a:t>NUEVA ADMINISTRACIÓN</a:t>
                      </a: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b">
                        <a:buNone/>
                      </a:pPr>
                      <a:r>
                        <a:rPr lang="es-CO" sz="2000" b="1" i="0" u="none" strike="noStrike" dirty="0">
                          <a:solidFill>
                            <a:srgbClr val="000000"/>
                          </a:solidFill>
                          <a:effectLst/>
                          <a:highlight>
                            <a:srgbClr val="00FF00"/>
                          </a:highlight>
                          <a:latin typeface="Arial" panose="020B0604020202020204" pitchFamily="34" charset="0"/>
                          <a:cs typeface="Arial" panose="020B0604020202020204" pitchFamily="34" charset="0"/>
                        </a:rPr>
                        <a:t>-$ 489.009.233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910326902"/>
                  </a:ext>
                </a:extLst>
              </a:tr>
              <a:tr h="476129">
                <a:tc>
                  <a:txBody>
                    <a:bodyPr/>
                    <a:lstStyle/>
                    <a:p>
                      <a:pPr algn="l" rtl="0" fontAlgn="b">
                        <a:buNone/>
                      </a:pPr>
                      <a:r>
                        <a:rPr lang="es-MX" sz="2000" b="1" i="0" u="none" strike="noStrike" dirty="0">
                          <a:solidFill>
                            <a:srgbClr val="000000"/>
                          </a:solidFill>
                          <a:effectLst/>
                          <a:latin typeface="Arial" panose="020B0604020202020204" pitchFamily="34" charset="0"/>
                          <a:cs typeface="Arial" panose="020B0604020202020204" pitchFamily="34" charset="0"/>
                        </a:rPr>
                        <a:t>FONDO NACIONAL</a:t>
                      </a:r>
                      <a:r>
                        <a:rPr lang="es-MX" sz="1800" b="1" i="0" u="none" strike="noStrike" dirty="0">
                          <a:solidFill>
                            <a:srgbClr val="000000"/>
                          </a:solidFill>
                          <a:effectLst/>
                          <a:latin typeface="Arial" panose="020B0604020202020204" pitchFamily="34" charset="0"/>
                          <a:cs typeface="Arial" panose="020B0604020202020204" pitchFamily="34" charset="0"/>
                        </a:rPr>
                        <a:t> </a:t>
                      </a:r>
                      <a:r>
                        <a:rPr lang="es-MX" sz="2000" b="1" i="0" u="none" strike="noStrike" dirty="0">
                          <a:solidFill>
                            <a:srgbClr val="000000"/>
                          </a:solidFill>
                          <a:effectLst/>
                          <a:latin typeface="Arial" panose="020B0604020202020204" pitchFamily="34" charset="0"/>
                          <a:cs typeface="Arial" panose="020B0604020202020204" pitchFamily="34" charset="0"/>
                        </a:rPr>
                        <a:t>DE GESTION DEL RIESGO DE DESASTRES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s-CO" sz="2000" b="1" i="0" u="none" strike="noStrike" dirty="0">
                          <a:solidFill>
                            <a:srgbClr val="000000"/>
                          </a:solidFill>
                          <a:effectLst/>
                          <a:latin typeface="Arial" panose="020B0604020202020204" pitchFamily="34" charset="0"/>
                          <a:cs typeface="Arial" panose="020B0604020202020204" pitchFamily="34" charset="0"/>
                        </a:rPr>
                        <a:t>$ 519.971.869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4106356"/>
                  </a:ext>
                </a:extLst>
              </a:tr>
              <a:tr h="415350">
                <a:tc>
                  <a:txBody>
                    <a:bodyPr/>
                    <a:lstStyle/>
                    <a:p>
                      <a:pPr algn="l" rtl="0" fontAlgn="b">
                        <a:buNone/>
                      </a:pPr>
                      <a:r>
                        <a:rPr lang="es-CO" sz="2000" b="1" i="0" u="none" strike="noStrike" dirty="0">
                          <a:solidFill>
                            <a:srgbClr val="000000"/>
                          </a:solidFill>
                          <a:effectLst/>
                          <a:latin typeface="Arial" panose="020B0604020202020204" pitchFamily="34" charset="0"/>
                          <a:cs typeface="Arial" panose="020B0604020202020204" pitchFamily="34" charset="0"/>
                        </a:rPr>
                        <a:t>ALIANZA MEDELLIN ANTIOQUIA EPS S.A.S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s-CO" sz="2000" b="1" i="0" u="none" strike="noStrike" dirty="0">
                          <a:solidFill>
                            <a:srgbClr val="000000"/>
                          </a:solidFill>
                          <a:effectLst/>
                          <a:latin typeface="Arial" panose="020B0604020202020204" pitchFamily="34" charset="0"/>
                          <a:cs typeface="Arial" panose="020B0604020202020204" pitchFamily="34" charset="0"/>
                        </a:rPr>
                        <a:t>$ 299.007.518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2428329"/>
                  </a:ext>
                </a:extLst>
              </a:tr>
              <a:tr h="304343">
                <a:tc>
                  <a:txBody>
                    <a:bodyPr/>
                    <a:lstStyle/>
                    <a:p>
                      <a:pPr algn="l" rtl="0" fontAlgn="b">
                        <a:buNone/>
                      </a:pPr>
                      <a:r>
                        <a:rPr lang="es-MX" sz="2000" b="1" i="0" u="none" strike="noStrike">
                          <a:solidFill>
                            <a:srgbClr val="000000"/>
                          </a:solidFill>
                          <a:effectLst/>
                          <a:latin typeface="Arial" panose="020B0604020202020204" pitchFamily="34" charset="0"/>
                          <a:cs typeface="Arial" panose="020B0604020202020204" pitchFamily="34" charset="0"/>
                        </a:rPr>
                        <a:t>SALUD TOTAL E.P.S.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s-CO" sz="2000" b="1" i="0" u="none" strike="noStrike" dirty="0">
                          <a:solidFill>
                            <a:srgbClr val="000000"/>
                          </a:solidFill>
                          <a:effectLst/>
                          <a:latin typeface="Arial" panose="020B0604020202020204" pitchFamily="34" charset="0"/>
                          <a:cs typeface="Arial" panose="020B0604020202020204" pitchFamily="34" charset="0"/>
                        </a:rPr>
                        <a:t>$ 152.177.637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9048251"/>
                  </a:ext>
                </a:extLst>
              </a:tr>
              <a:tr h="304343">
                <a:tc>
                  <a:txBody>
                    <a:bodyPr/>
                    <a:lstStyle/>
                    <a:p>
                      <a:pPr algn="l" rtl="0" fontAlgn="b">
                        <a:buNone/>
                      </a:pPr>
                      <a:r>
                        <a:rPr lang="pt-BR" sz="2000" b="1" i="0" u="none" strike="noStrike" dirty="0">
                          <a:solidFill>
                            <a:srgbClr val="000000"/>
                          </a:solidFill>
                          <a:effectLst/>
                          <a:latin typeface="Arial" panose="020B0604020202020204" pitchFamily="34" charset="0"/>
                          <a:cs typeface="Arial" panose="020B0604020202020204" pitchFamily="34" charset="0"/>
                        </a:rPr>
                        <a:t>AXA COLPATRIA  SEGUROS S.A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s-CO" sz="2000" b="1" i="0" u="none" strike="noStrike" dirty="0">
                          <a:solidFill>
                            <a:srgbClr val="000000"/>
                          </a:solidFill>
                          <a:effectLst/>
                          <a:latin typeface="Arial" panose="020B0604020202020204" pitchFamily="34" charset="0"/>
                          <a:cs typeface="Arial" panose="020B0604020202020204" pitchFamily="34" charset="0"/>
                        </a:rPr>
                        <a:t>$ 109.245.297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6248665"/>
                  </a:ext>
                </a:extLst>
              </a:tr>
              <a:tr h="301293">
                <a:tc>
                  <a:txBody>
                    <a:bodyPr/>
                    <a:lstStyle/>
                    <a:p>
                      <a:pPr algn="l" rtl="0" fontAlgn="b">
                        <a:buNone/>
                      </a:pPr>
                      <a:r>
                        <a:rPr lang="es-MX" sz="2000" b="1" i="0" u="none" strike="noStrike" dirty="0">
                          <a:solidFill>
                            <a:srgbClr val="000000"/>
                          </a:solidFill>
                          <a:effectLst/>
                          <a:latin typeface="Arial" panose="020B0604020202020204" pitchFamily="34" charset="0"/>
                          <a:cs typeface="Arial" panose="020B0604020202020204" pitchFamily="34" charset="0"/>
                        </a:rPr>
                        <a:t>CONSORCIO FONDO DE ATENCION EN SALUD PPL 2017 ADRES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s-CO" sz="2000" b="1" i="0" u="none" strike="noStrike" dirty="0">
                          <a:solidFill>
                            <a:srgbClr val="000000"/>
                          </a:solidFill>
                          <a:effectLst/>
                          <a:latin typeface="Arial" panose="020B0604020202020204" pitchFamily="34" charset="0"/>
                          <a:cs typeface="Arial" panose="020B0604020202020204" pitchFamily="34" charset="0"/>
                        </a:rPr>
                        <a:t>$ 97.653.165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2538698"/>
                  </a:ext>
                </a:extLst>
              </a:tr>
              <a:tr h="304343">
                <a:tc>
                  <a:txBody>
                    <a:bodyPr/>
                    <a:lstStyle/>
                    <a:p>
                      <a:pPr algn="l" rtl="0" fontAlgn="b">
                        <a:buNone/>
                      </a:pPr>
                      <a:r>
                        <a:rPr lang="es-CO" sz="2000" b="1" i="0" u="none" strike="noStrike" dirty="0">
                          <a:solidFill>
                            <a:srgbClr val="000000"/>
                          </a:solidFill>
                          <a:effectLst/>
                          <a:latin typeface="Arial" panose="020B0604020202020204" pitchFamily="34" charset="0"/>
                          <a:cs typeface="Arial" panose="020B0604020202020204" pitchFamily="34" charset="0"/>
                        </a:rPr>
                        <a:t>MUNDIAL DE SEGUROS S.A.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s-CO" sz="2000" b="1" i="0" u="none" strike="noStrike" dirty="0">
                          <a:solidFill>
                            <a:srgbClr val="000000"/>
                          </a:solidFill>
                          <a:effectLst/>
                          <a:latin typeface="Arial" panose="020B0604020202020204" pitchFamily="34" charset="0"/>
                          <a:cs typeface="Arial" panose="020B0604020202020204" pitchFamily="34" charset="0"/>
                        </a:rPr>
                        <a:t>$ 78.835.683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9311242"/>
                  </a:ext>
                </a:extLst>
              </a:tr>
              <a:tr h="287565">
                <a:tc>
                  <a:txBody>
                    <a:bodyPr/>
                    <a:lstStyle/>
                    <a:p>
                      <a:pPr algn="l" rtl="0" fontAlgn="b">
                        <a:buNone/>
                      </a:pPr>
                      <a:r>
                        <a:rPr lang="es-CO" sz="2000" b="1" i="0" u="none" strike="noStrike">
                          <a:solidFill>
                            <a:srgbClr val="000000"/>
                          </a:solidFill>
                          <a:effectLst/>
                          <a:latin typeface="Arial" panose="020B0604020202020204" pitchFamily="34" charset="0"/>
                          <a:cs typeface="Arial" panose="020B0604020202020204" pitchFamily="34" charset="0"/>
                        </a:rPr>
                        <a:t>SEGUROS COMERCIALES BOLIVAR SOAT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s-CO" sz="2000" b="1" i="0" u="none" strike="noStrike" dirty="0">
                          <a:solidFill>
                            <a:srgbClr val="000000"/>
                          </a:solidFill>
                          <a:effectLst/>
                          <a:latin typeface="Arial" panose="020B0604020202020204" pitchFamily="34" charset="0"/>
                          <a:cs typeface="Arial" panose="020B0604020202020204" pitchFamily="34" charset="0"/>
                        </a:rPr>
                        <a:t>$ 77.317.074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4330851"/>
                  </a:ext>
                </a:extLst>
              </a:tr>
              <a:tr h="304343">
                <a:tc>
                  <a:txBody>
                    <a:bodyPr/>
                    <a:lstStyle/>
                    <a:p>
                      <a:pPr algn="l" rtl="0" fontAlgn="b">
                        <a:buNone/>
                      </a:pPr>
                      <a:r>
                        <a:rPr lang="es-CO" sz="2000" b="1" i="0" u="none" strike="noStrike">
                          <a:solidFill>
                            <a:srgbClr val="000000"/>
                          </a:solidFill>
                          <a:effectLst/>
                          <a:latin typeface="Arial" panose="020B0604020202020204" pitchFamily="34" charset="0"/>
                          <a:cs typeface="Arial" panose="020B0604020202020204" pitchFamily="34" charset="0"/>
                        </a:rPr>
                        <a:t>EPS SURAMERICANA SA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s-CO" sz="2000" b="1" i="0" u="none" strike="noStrike" dirty="0">
                          <a:solidFill>
                            <a:srgbClr val="000000"/>
                          </a:solidFill>
                          <a:effectLst/>
                          <a:latin typeface="Arial" panose="020B0604020202020204" pitchFamily="34" charset="0"/>
                          <a:cs typeface="Arial" panose="020B0604020202020204" pitchFamily="34" charset="0"/>
                        </a:rPr>
                        <a:t>$ 77.225.944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3981518"/>
                  </a:ext>
                </a:extLst>
              </a:tr>
              <a:tr h="304343">
                <a:tc>
                  <a:txBody>
                    <a:bodyPr/>
                    <a:lstStyle/>
                    <a:p>
                      <a:pPr algn="l" rtl="0" fontAlgn="b">
                        <a:buNone/>
                      </a:pPr>
                      <a:r>
                        <a:rPr lang="es-CO" sz="2000" b="1" i="0" u="none" strike="noStrike">
                          <a:solidFill>
                            <a:srgbClr val="000000"/>
                          </a:solidFill>
                          <a:effectLst/>
                          <a:latin typeface="Arial" panose="020B0604020202020204" pitchFamily="34" charset="0"/>
                          <a:cs typeface="Arial" panose="020B0604020202020204" pitchFamily="34" charset="0"/>
                        </a:rPr>
                        <a:t>MUNICIPIO DE CONCORDIA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s-CO" sz="2000" b="1" i="0" u="none" strike="noStrike" dirty="0">
                          <a:solidFill>
                            <a:srgbClr val="000000"/>
                          </a:solidFill>
                          <a:effectLst/>
                          <a:latin typeface="Arial" panose="020B0604020202020204" pitchFamily="34" charset="0"/>
                          <a:cs typeface="Arial" panose="020B0604020202020204" pitchFamily="34" charset="0"/>
                        </a:rPr>
                        <a:t>$ 61.384.432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5071334"/>
                  </a:ext>
                </a:extLst>
              </a:tr>
              <a:tr h="390071">
                <a:tc>
                  <a:txBody>
                    <a:bodyPr/>
                    <a:lstStyle/>
                    <a:p>
                      <a:pPr algn="l" rtl="0" fontAlgn="b">
                        <a:buNone/>
                      </a:pPr>
                      <a:r>
                        <a:rPr lang="es-MX" sz="2000" b="1" i="0" u="none" strike="noStrike">
                          <a:solidFill>
                            <a:srgbClr val="000000"/>
                          </a:solidFill>
                          <a:effectLst/>
                          <a:latin typeface="Arial" panose="020B0604020202020204" pitchFamily="34" charset="0"/>
                          <a:cs typeface="Arial" panose="020B0604020202020204" pitchFamily="34" charset="0"/>
                        </a:rPr>
                        <a:t>LA PREVISORA S.A COMPAÑIA DE SEGUROS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s-CO" sz="2000" b="1" i="0" u="none" strike="noStrike" dirty="0">
                          <a:solidFill>
                            <a:srgbClr val="000000"/>
                          </a:solidFill>
                          <a:effectLst/>
                          <a:latin typeface="Arial" panose="020B0604020202020204" pitchFamily="34" charset="0"/>
                          <a:cs typeface="Arial" panose="020B0604020202020204" pitchFamily="34" charset="0"/>
                        </a:rPr>
                        <a:t>$ 61.199.685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4366214"/>
                  </a:ext>
                </a:extLst>
              </a:tr>
              <a:tr h="576158">
                <a:tc>
                  <a:txBody>
                    <a:bodyPr/>
                    <a:lstStyle/>
                    <a:p>
                      <a:pPr algn="l" rtl="0" fontAlgn="b">
                        <a:buNone/>
                      </a:pPr>
                      <a:r>
                        <a:rPr lang="es-CO" sz="2400" b="1" i="0" u="none" strike="noStrike" dirty="0">
                          <a:solidFill>
                            <a:srgbClr val="000000"/>
                          </a:solidFill>
                          <a:effectLst/>
                          <a:highlight>
                            <a:srgbClr val="00FF00"/>
                          </a:highlight>
                          <a:latin typeface="Arial" panose="020B0604020202020204" pitchFamily="34" charset="0"/>
                          <a:cs typeface="Arial" panose="020B0604020202020204" pitchFamily="34" charset="0"/>
                        </a:rPr>
                        <a:t>NUEVA EPS S.A.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s-CO" sz="2000" b="1" i="0" u="none" strike="noStrike" dirty="0">
                          <a:solidFill>
                            <a:srgbClr val="000000"/>
                          </a:solidFill>
                          <a:effectLst/>
                          <a:highlight>
                            <a:srgbClr val="00FF00"/>
                          </a:highlight>
                          <a:latin typeface="Arial" panose="020B0604020202020204" pitchFamily="34" charset="0"/>
                          <a:cs typeface="Arial" panose="020B0604020202020204" pitchFamily="34" charset="0"/>
                        </a:rPr>
                        <a:t>-$ </a:t>
                      </a:r>
                      <a:r>
                        <a:rPr lang="es-CO" sz="2400" b="1" i="0" u="none" strike="noStrike" dirty="0">
                          <a:solidFill>
                            <a:srgbClr val="000000"/>
                          </a:solidFill>
                          <a:effectLst/>
                          <a:highlight>
                            <a:srgbClr val="00FF00"/>
                          </a:highlight>
                          <a:latin typeface="Arial" panose="020B0604020202020204" pitchFamily="34" charset="0"/>
                          <a:cs typeface="Arial" panose="020B0604020202020204" pitchFamily="34" charset="0"/>
                        </a:rPr>
                        <a:t>2.321.695.842</a:t>
                      </a:r>
                      <a:endParaRPr lang="es-CO" sz="2000" b="1" i="0" u="none" strike="noStrike" dirty="0">
                        <a:solidFill>
                          <a:srgbClr val="000000"/>
                        </a:solidFill>
                        <a:effectLst/>
                        <a:highlight>
                          <a:srgbClr val="00FF00"/>
                        </a:highlight>
                        <a:latin typeface="Arial" panose="020B0604020202020204" pitchFamily="34" charset="0"/>
                        <a:cs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1251519"/>
                  </a:ext>
                </a:extLst>
              </a:tr>
            </a:tbl>
          </a:graphicData>
        </a:graphic>
      </p:graphicFrame>
    </p:spTree>
    <p:extLst>
      <p:ext uri="{BB962C8B-B14F-4D97-AF65-F5344CB8AC3E}">
        <p14:creationId xmlns:p14="http://schemas.microsoft.com/office/powerpoint/2010/main" val="2215989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466438" cy="467882"/>
          </a:xfrm>
        </p:spPr>
        <p:txBody>
          <a:bodyPr>
            <a:normAutofit fontScale="90000"/>
          </a:bodyPr>
          <a:lstStyle/>
          <a:p>
            <a:r>
              <a:rPr lang="es-CO" sz="3600" b="1" dirty="0">
                <a:solidFill>
                  <a:schemeClr val="tx1"/>
                </a:solidFill>
              </a:rPr>
              <a:t>CUENTAS POR PAGAR COMPARATIVO 2024 vs 2025</a:t>
            </a:r>
            <a:r>
              <a:rPr lang="es-CO" sz="3200" b="1" dirty="0">
                <a:solidFill>
                  <a:schemeClr val="tx1"/>
                </a:solidFill>
              </a:rPr>
              <a:t>.</a:t>
            </a:r>
            <a:endParaRPr lang="es-ES_tradnl" sz="3200" dirty="0">
              <a:solidFill>
                <a:schemeClr val="tx1"/>
              </a:solidFill>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3" name="Tabla 2"/>
          <p:cNvGraphicFramePr>
            <a:graphicFrameLocks noGrp="1"/>
          </p:cNvGraphicFramePr>
          <p:nvPr>
            <p:extLst>
              <p:ext uri="{D42A27DB-BD31-4B8C-83A1-F6EECF244321}">
                <p14:modId xmlns:p14="http://schemas.microsoft.com/office/powerpoint/2010/main" val="210426902"/>
              </p:ext>
            </p:extLst>
          </p:nvPr>
        </p:nvGraphicFramePr>
        <p:xfrm>
          <a:off x="880475" y="951153"/>
          <a:ext cx="11126468" cy="5105544"/>
        </p:xfrm>
        <a:graphic>
          <a:graphicData uri="http://schemas.openxmlformats.org/drawingml/2006/table">
            <a:tbl>
              <a:tblPr>
                <a:tableStyleId>{16D9F66E-5EB9-4882-86FB-DCBF35E3C3E4}</a:tableStyleId>
              </a:tblPr>
              <a:tblGrid>
                <a:gridCol w="1438182">
                  <a:extLst>
                    <a:ext uri="{9D8B030D-6E8A-4147-A177-3AD203B41FA5}">
                      <a16:colId xmlns:a16="http://schemas.microsoft.com/office/drawing/2014/main" val="2814560460"/>
                    </a:ext>
                  </a:extLst>
                </a:gridCol>
                <a:gridCol w="2887827">
                  <a:extLst>
                    <a:ext uri="{9D8B030D-6E8A-4147-A177-3AD203B41FA5}">
                      <a16:colId xmlns:a16="http://schemas.microsoft.com/office/drawing/2014/main" val="454637755"/>
                    </a:ext>
                  </a:extLst>
                </a:gridCol>
                <a:gridCol w="1357602">
                  <a:extLst>
                    <a:ext uri="{9D8B030D-6E8A-4147-A177-3AD203B41FA5}">
                      <a16:colId xmlns:a16="http://schemas.microsoft.com/office/drawing/2014/main" val="2155949188"/>
                    </a:ext>
                  </a:extLst>
                </a:gridCol>
                <a:gridCol w="2002971">
                  <a:extLst>
                    <a:ext uri="{9D8B030D-6E8A-4147-A177-3AD203B41FA5}">
                      <a16:colId xmlns:a16="http://schemas.microsoft.com/office/drawing/2014/main" val="2077868304"/>
                    </a:ext>
                  </a:extLst>
                </a:gridCol>
                <a:gridCol w="1066800">
                  <a:extLst>
                    <a:ext uri="{9D8B030D-6E8A-4147-A177-3AD203B41FA5}">
                      <a16:colId xmlns:a16="http://schemas.microsoft.com/office/drawing/2014/main" val="1928699980"/>
                    </a:ext>
                  </a:extLst>
                </a:gridCol>
                <a:gridCol w="2373086">
                  <a:extLst>
                    <a:ext uri="{9D8B030D-6E8A-4147-A177-3AD203B41FA5}">
                      <a16:colId xmlns:a16="http://schemas.microsoft.com/office/drawing/2014/main" val="1244169672"/>
                    </a:ext>
                  </a:extLst>
                </a:gridCol>
              </a:tblGrid>
              <a:tr h="930677">
                <a:tc>
                  <a:txBody>
                    <a:bodyPr/>
                    <a:lstStyle/>
                    <a:p>
                      <a:pPr algn="ctr" fontAlgn="ctr"/>
                      <a:r>
                        <a:rPr lang="es-ES" sz="2400" b="1" u="none" strike="noStrike" dirty="0">
                          <a:effectLst/>
                          <a:highlight>
                            <a:srgbClr val="FFFFCC"/>
                          </a:highlight>
                        </a:rPr>
                        <a:t>Categorías</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ctr"/>
                      <a:r>
                        <a:rPr lang="es-ES" sz="2400" b="1" u="none" strike="noStrike" dirty="0">
                          <a:effectLst/>
                          <a:highlight>
                            <a:srgbClr val="FFFFCC"/>
                          </a:highlight>
                        </a:rPr>
                        <a:t> Promedio 4o Trim 2024 </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ctr"/>
                      <a:r>
                        <a:rPr lang="es-ES" sz="2800" b="1" u="none" strike="noStrike" dirty="0">
                          <a:effectLst/>
                          <a:highlight>
                            <a:srgbClr val="FFFFCC"/>
                          </a:highlight>
                        </a:rPr>
                        <a:t> % </a:t>
                      </a:r>
                      <a:endParaRPr lang="es-ES" sz="28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ctr"/>
                      <a:r>
                        <a:rPr lang="es-ES" sz="2400" b="1" u="none" strike="noStrike" dirty="0">
                          <a:effectLst/>
                          <a:highlight>
                            <a:srgbClr val="FFFFCC"/>
                          </a:highlight>
                        </a:rPr>
                        <a:t> Promedio 4o Trim 2025</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ctr"/>
                      <a:r>
                        <a:rPr lang="es-ES" sz="2800" b="1" u="none" strike="noStrike" dirty="0">
                          <a:effectLst/>
                          <a:highlight>
                            <a:srgbClr val="FFFFCC"/>
                          </a:highlight>
                        </a:rPr>
                        <a:t> % </a:t>
                      </a:r>
                      <a:endParaRPr lang="es-ES" sz="28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ctr">
                        <a:tabLst>
                          <a:tab pos="1879600" algn="l"/>
                        </a:tabLst>
                      </a:pPr>
                      <a:r>
                        <a:rPr lang="es-ES" sz="2400" b="1" u="none" strike="noStrike" dirty="0">
                          <a:effectLst/>
                          <a:highlight>
                            <a:srgbClr val="FFFFCC"/>
                          </a:highlight>
                        </a:rPr>
                        <a:t>Variación</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12584181"/>
                  </a:ext>
                </a:extLst>
              </a:tr>
              <a:tr h="564133">
                <a:tc>
                  <a:txBody>
                    <a:bodyPr/>
                    <a:lstStyle/>
                    <a:p>
                      <a:pPr algn="ctr" fontAlgn="b"/>
                      <a:r>
                        <a:rPr lang="es-ES" sz="2800" b="1" u="none" strike="noStrike" dirty="0">
                          <a:effectLst/>
                          <a:highlight>
                            <a:srgbClr val="FFFFCC"/>
                          </a:highlight>
                        </a:rPr>
                        <a:t>  &lt; 30</a:t>
                      </a:r>
                      <a:endParaRPr lang="es-ES" sz="28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FFFFCC"/>
                          </a:highlight>
                        </a:rPr>
                        <a:t>     648.235.508 </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FFFFCC"/>
                          </a:highlight>
                        </a:rPr>
                        <a:t>43,9%</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CO" sz="2400" b="1" i="0" u="none" strike="noStrike" dirty="0">
                          <a:solidFill>
                            <a:srgbClr val="000000"/>
                          </a:solidFill>
                          <a:effectLst/>
                          <a:highlight>
                            <a:srgbClr val="FFFFCC"/>
                          </a:highlight>
                          <a:latin typeface="Calibri" panose="020F0502020204030204" pitchFamily="34" charset="0"/>
                        </a:rPr>
                        <a:t>32,204,517</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FFFFCC"/>
                          </a:highlight>
                        </a:rPr>
                        <a:t>25%</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r" fontAlgn="b"/>
                      <a:r>
                        <a:rPr lang="es-ES" sz="2400" b="1" u="none" strike="noStrike" dirty="0">
                          <a:effectLst/>
                          <a:highlight>
                            <a:srgbClr val="FFFFCC"/>
                          </a:highlight>
                        </a:rPr>
                        <a:t>(616,030,991)              </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2214104962"/>
                  </a:ext>
                </a:extLst>
              </a:tr>
              <a:tr h="435034">
                <a:tc>
                  <a:txBody>
                    <a:bodyPr/>
                    <a:lstStyle/>
                    <a:p>
                      <a:pPr algn="ctr" fontAlgn="b"/>
                      <a:r>
                        <a:rPr lang="es-ES" sz="2800" b="1" u="none" strike="noStrike" dirty="0">
                          <a:effectLst/>
                          <a:highlight>
                            <a:srgbClr val="FFFFCC"/>
                          </a:highlight>
                        </a:rPr>
                        <a:t> &lt;  60 </a:t>
                      </a:r>
                      <a:endParaRPr lang="es-ES" sz="28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FFFFCC"/>
                          </a:highlight>
                        </a:rPr>
                        <a:t>       64.290.850 </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FFFFCC"/>
                          </a:highlight>
                        </a:rPr>
                        <a:t>4,4%</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CO" sz="2400" b="1" i="0" u="none" strike="noStrike" dirty="0">
                          <a:solidFill>
                            <a:srgbClr val="000000"/>
                          </a:solidFill>
                          <a:effectLst/>
                          <a:highlight>
                            <a:srgbClr val="FFFFCC"/>
                          </a:highlight>
                          <a:latin typeface="Calibri" panose="020F0502020204030204" pitchFamily="34" charset="0"/>
                        </a:rPr>
                        <a:t>0</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FFFFCC"/>
                          </a:highlight>
                        </a:rPr>
                        <a:t>0%</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r" fontAlgn="b"/>
                      <a:r>
                        <a:rPr lang="es-ES" sz="2400" b="1" u="none" strike="noStrike" dirty="0">
                          <a:solidFill>
                            <a:schemeClr val="tx1"/>
                          </a:solidFill>
                          <a:effectLst/>
                          <a:highlight>
                            <a:srgbClr val="FFFFCC"/>
                          </a:highlight>
                        </a:rPr>
                        <a:t>(64,290,850)</a:t>
                      </a:r>
                      <a:endParaRPr lang="es-ES" sz="2400" b="1" i="0" u="none" strike="noStrike" dirty="0">
                        <a:solidFill>
                          <a:schemeClr val="tx1"/>
                        </a:solidFill>
                        <a:effectLst/>
                        <a:highlight>
                          <a:srgbClr val="FFFFCC"/>
                        </a:highligh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2551098292"/>
                  </a:ext>
                </a:extLst>
              </a:tr>
              <a:tr h="505312">
                <a:tc>
                  <a:txBody>
                    <a:bodyPr/>
                    <a:lstStyle/>
                    <a:p>
                      <a:pPr algn="ctr" fontAlgn="b"/>
                      <a:r>
                        <a:rPr lang="es-ES" sz="2800" b="1" u="none" strike="noStrike" dirty="0">
                          <a:effectLst/>
                          <a:highlight>
                            <a:srgbClr val="FFFFCC"/>
                          </a:highlight>
                        </a:rPr>
                        <a:t> </a:t>
                      </a:r>
                      <a:r>
                        <a:rPr lang="es-ES" sz="3200" b="1" u="none" strike="noStrike" dirty="0">
                          <a:effectLst/>
                          <a:highlight>
                            <a:srgbClr val="FFFFCC"/>
                          </a:highlight>
                        </a:rPr>
                        <a:t>&lt;</a:t>
                      </a:r>
                      <a:r>
                        <a:rPr lang="es-ES" sz="2800" b="1" u="none" strike="noStrike" dirty="0">
                          <a:effectLst/>
                          <a:highlight>
                            <a:srgbClr val="FFFFCC"/>
                          </a:highlight>
                        </a:rPr>
                        <a:t> 90</a:t>
                      </a:r>
                      <a:endParaRPr lang="es-ES" sz="28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FFFFCC"/>
                          </a:highlight>
                        </a:rPr>
                        <a:t>     119.589.722 </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FFFFCC"/>
                          </a:highlight>
                        </a:rPr>
                        <a:t>8,1%</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CO" sz="2400" b="1" i="0" u="none" strike="noStrike" dirty="0">
                          <a:solidFill>
                            <a:srgbClr val="000000"/>
                          </a:solidFill>
                          <a:effectLst/>
                          <a:highlight>
                            <a:srgbClr val="FFFFCC"/>
                          </a:highlight>
                          <a:latin typeface="Calibri" panose="020F0502020204030204" pitchFamily="34" charset="0"/>
                        </a:rPr>
                        <a:t>2,475,000</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CO" sz="2400" b="1" i="0" u="none" strike="noStrike" dirty="0">
                          <a:solidFill>
                            <a:schemeClr val="dk1"/>
                          </a:solidFill>
                          <a:effectLst/>
                          <a:highlight>
                            <a:srgbClr val="FFFFCC"/>
                          </a:highlight>
                          <a:latin typeface="+mn-lt"/>
                        </a:rPr>
                        <a:t>2%</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solidFill>
                            <a:schemeClr val="tx1"/>
                          </a:solidFill>
                          <a:effectLst/>
                          <a:highlight>
                            <a:srgbClr val="FFFFCC"/>
                          </a:highlight>
                        </a:rPr>
                        <a:t>           (117,114,722)</a:t>
                      </a:r>
                      <a:endParaRPr lang="es-ES" sz="2400" b="1" i="0" u="none" strike="noStrike" dirty="0">
                        <a:solidFill>
                          <a:schemeClr val="tx1"/>
                        </a:solidFill>
                        <a:effectLst/>
                        <a:highlight>
                          <a:srgbClr val="FFFFCC"/>
                        </a:highligh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2375834104"/>
                  </a:ext>
                </a:extLst>
              </a:tr>
              <a:tr h="564133">
                <a:tc>
                  <a:txBody>
                    <a:bodyPr/>
                    <a:lstStyle/>
                    <a:p>
                      <a:pPr algn="ctr" fontAlgn="b"/>
                      <a:r>
                        <a:rPr lang="es-ES" sz="2800" b="1" u="none" strike="noStrike" dirty="0">
                          <a:effectLst/>
                          <a:highlight>
                            <a:srgbClr val="FFFFCC"/>
                          </a:highlight>
                        </a:rPr>
                        <a:t> &lt;180</a:t>
                      </a:r>
                      <a:endParaRPr lang="es-ES" sz="28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FFFFCC"/>
                          </a:highlight>
                        </a:rPr>
                        <a:t>       98.802.263 </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FFFFCC"/>
                          </a:highlight>
                        </a:rPr>
                        <a:t>6,7%</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CO" sz="2400" b="1" i="0" u="none" strike="noStrike" dirty="0">
                          <a:solidFill>
                            <a:srgbClr val="000000"/>
                          </a:solidFill>
                          <a:effectLst/>
                          <a:highlight>
                            <a:srgbClr val="FFFFCC"/>
                          </a:highlight>
                          <a:latin typeface="Calibri" panose="020F0502020204030204" pitchFamily="34" charset="0"/>
                        </a:rPr>
                        <a:t>0</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FFFFCC"/>
                          </a:highlight>
                        </a:rPr>
                        <a:t>0%</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r" fontAlgn="b"/>
                      <a:r>
                        <a:rPr lang="es-CO" sz="2400" b="1" u="none" strike="noStrike" kern="1200" dirty="0">
                          <a:solidFill>
                            <a:schemeClr val="tx1"/>
                          </a:solidFill>
                          <a:effectLst/>
                          <a:highlight>
                            <a:srgbClr val="FFFFCC"/>
                          </a:highlight>
                          <a:latin typeface="+mn-lt"/>
                          <a:ea typeface="+mn-ea"/>
                          <a:cs typeface="+mn-cs"/>
                        </a:rPr>
                        <a:t>(98802263)</a:t>
                      </a:r>
                      <a:endParaRPr lang="es-ES" sz="2400" b="1" u="none" strike="noStrike" kern="1200" dirty="0">
                        <a:solidFill>
                          <a:schemeClr val="tx1"/>
                        </a:solidFill>
                        <a:effectLst/>
                        <a:highlight>
                          <a:srgbClr val="FFFFCC"/>
                        </a:highlight>
                        <a:latin typeface="+mn-lt"/>
                        <a:ea typeface="+mn-ea"/>
                        <a:cs typeface="+mn-cs"/>
                      </a:endParaRPr>
                    </a:p>
                  </a:txBody>
                  <a:tcPr marL="9525" marR="9525" marT="9525" marB="0" anchor="ctr">
                    <a:solidFill>
                      <a:schemeClr val="bg1"/>
                    </a:solidFill>
                  </a:tcPr>
                </a:tc>
                <a:extLst>
                  <a:ext uri="{0D108BD9-81ED-4DB2-BD59-A6C34878D82A}">
                    <a16:rowId xmlns:a16="http://schemas.microsoft.com/office/drawing/2014/main" val="4205947837"/>
                  </a:ext>
                </a:extLst>
              </a:tr>
              <a:tr h="564133">
                <a:tc>
                  <a:txBody>
                    <a:bodyPr/>
                    <a:lstStyle/>
                    <a:p>
                      <a:pPr algn="ctr" fontAlgn="b"/>
                      <a:r>
                        <a:rPr lang="es-ES" sz="3200" b="1" u="none" strike="noStrike" dirty="0">
                          <a:effectLst/>
                          <a:highlight>
                            <a:srgbClr val="FFFFCC"/>
                          </a:highlight>
                        </a:rPr>
                        <a:t> &lt;</a:t>
                      </a:r>
                      <a:r>
                        <a:rPr lang="es-ES" sz="2800" b="1" u="none" strike="noStrike" dirty="0">
                          <a:effectLst/>
                          <a:highlight>
                            <a:srgbClr val="FFFFCC"/>
                          </a:highlight>
                        </a:rPr>
                        <a:t> 360</a:t>
                      </a:r>
                      <a:endParaRPr lang="es-ES" sz="28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FFFFCC"/>
                          </a:highlight>
                        </a:rPr>
                        <a:t>     228.724.030 </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FFFFCC"/>
                          </a:highlight>
                        </a:rPr>
                        <a:t>15,5%</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CO" sz="2400" b="1" i="0" u="none" strike="noStrike" dirty="0">
                          <a:solidFill>
                            <a:srgbClr val="000000"/>
                          </a:solidFill>
                          <a:effectLst/>
                          <a:highlight>
                            <a:srgbClr val="FFFFCC"/>
                          </a:highlight>
                          <a:latin typeface="Calibri" panose="020F0502020204030204" pitchFamily="34" charset="0"/>
                        </a:rPr>
                        <a:t>5,836,800</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FFFFCC"/>
                          </a:highlight>
                        </a:rPr>
                        <a:t>5%</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r" fontAlgn="b"/>
                      <a:r>
                        <a:rPr lang="es-CO" sz="2400" b="1" u="none" strike="noStrike" kern="1200" dirty="0">
                          <a:solidFill>
                            <a:schemeClr val="tx1"/>
                          </a:solidFill>
                          <a:effectLst/>
                          <a:highlight>
                            <a:srgbClr val="FFFFCC"/>
                          </a:highlight>
                          <a:latin typeface="+mn-lt"/>
                          <a:ea typeface="+mn-ea"/>
                          <a:cs typeface="+mn-cs"/>
                        </a:rPr>
                        <a:t>(222,887,230)</a:t>
                      </a:r>
                      <a:endParaRPr lang="es-ES" sz="2400" b="1" u="none" strike="noStrike" kern="1200" dirty="0">
                        <a:solidFill>
                          <a:schemeClr val="tx1"/>
                        </a:solidFill>
                        <a:effectLst/>
                        <a:highlight>
                          <a:srgbClr val="FFFFCC"/>
                        </a:highlight>
                        <a:latin typeface="+mn-lt"/>
                        <a:ea typeface="+mn-ea"/>
                        <a:cs typeface="+mn-cs"/>
                      </a:endParaRPr>
                    </a:p>
                  </a:txBody>
                  <a:tcPr marL="9525" marR="9525" marT="9525" marB="0" anchor="ctr">
                    <a:solidFill>
                      <a:schemeClr val="bg1"/>
                    </a:solidFill>
                  </a:tcPr>
                </a:tc>
                <a:extLst>
                  <a:ext uri="{0D108BD9-81ED-4DB2-BD59-A6C34878D82A}">
                    <a16:rowId xmlns:a16="http://schemas.microsoft.com/office/drawing/2014/main" val="1128221351"/>
                  </a:ext>
                </a:extLst>
              </a:tr>
              <a:tr h="564133">
                <a:tc>
                  <a:txBody>
                    <a:bodyPr/>
                    <a:lstStyle/>
                    <a:p>
                      <a:pPr algn="ctr" fontAlgn="b"/>
                      <a:r>
                        <a:rPr lang="es-ES" sz="2800" b="1" u="none" strike="noStrike" dirty="0">
                          <a:effectLst/>
                          <a:highlight>
                            <a:srgbClr val="FFFFCC"/>
                          </a:highlight>
                        </a:rPr>
                        <a:t> </a:t>
                      </a:r>
                      <a:r>
                        <a:rPr lang="es-ES" sz="3200" b="1" u="none" strike="noStrike" dirty="0">
                          <a:effectLst/>
                          <a:highlight>
                            <a:srgbClr val="FFFFCC"/>
                          </a:highlight>
                        </a:rPr>
                        <a:t>&gt;</a:t>
                      </a:r>
                      <a:r>
                        <a:rPr lang="es-ES" sz="2800" b="1" u="none" strike="noStrike" dirty="0">
                          <a:effectLst/>
                          <a:highlight>
                            <a:srgbClr val="FFFFCC"/>
                          </a:highlight>
                        </a:rPr>
                        <a:t>360 </a:t>
                      </a:r>
                      <a:endParaRPr lang="es-ES" sz="28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FFFFCC"/>
                          </a:highlight>
                        </a:rPr>
                        <a:t>     315.710.843 </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FFFFCC"/>
                          </a:highlight>
                        </a:rPr>
                        <a:t>21,4%</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CO" sz="2400" b="1" i="0" u="none" strike="noStrike" dirty="0">
                          <a:solidFill>
                            <a:srgbClr val="000000"/>
                          </a:solidFill>
                          <a:effectLst/>
                          <a:highlight>
                            <a:srgbClr val="FFFFCC"/>
                          </a:highlight>
                          <a:latin typeface="Calibri" panose="020F0502020204030204" pitchFamily="34" charset="0"/>
                        </a:rPr>
                        <a:t>88,910,</a:t>
                      </a:r>
                      <a:r>
                        <a:rPr lang="es-ES" sz="2400" b="1" i="0" u="none" strike="noStrike" dirty="0">
                          <a:solidFill>
                            <a:srgbClr val="000000"/>
                          </a:solidFill>
                          <a:effectLst/>
                          <a:highlight>
                            <a:srgbClr val="FFFFCC"/>
                          </a:highlight>
                          <a:latin typeface="Calibri" panose="020F0502020204030204" pitchFamily="34" charset="0"/>
                        </a:rPr>
                        <a:t>241</a:t>
                      </a:r>
                      <a:endParaRPr lang="es-CO"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FFFFCC"/>
                          </a:highlight>
                        </a:rPr>
                        <a:t>69%</a:t>
                      </a:r>
                      <a:endParaRPr lang="es-ES" sz="2400" b="1" i="0" u="none" strike="noStrike" dirty="0">
                        <a:solidFill>
                          <a:srgbClr val="000000"/>
                        </a:solidFill>
                        <a:effectLst/>
                        <a:highlight>
                          <a:srgbClr val="FFFFCC"/>
                        </a:highlight>
                        <a:latin typeface="Calibri" panose="020F0502020204030204" pitchFamily="34" charset="0"/>
                      </a:endParaRPr>
                    </a:p>
                  </a:txBody>
                  <a:tcPr marL="9525" marR="9525" marT="9525" marB="0" anchor="ctr">
                    <a:solidFill>
                      <a:schemeClr val="bg1"/>
                    </a:solidFill>
                  </a:tcPr>
                </a:tc>
                <a:tc>
                  <a:txBody>
                    <a:bodyPr/>
                    <a:lstStyle/>
                    <a:p>
                      <a:pPr algn="r" fontAlgn="b"/>
                      <a:r>
                        <a:rPr lang="es-CO" sz="2400" b="1" u="none" strike="noStrike" kern="1200" dirty="0">
                          <a:solidFill>
                            <a:schemeClr val="tx1"/>
                          </a:solidFill>
                          <a:effectLst/>
                          <a:highlight>
                            <a:srgbClr val="FFFFCC"/>
                          </a:highlight>
                          <a:latin typeface="+mn-lt"/>
                          <a:ea typeface="+mn-ea"/>
                          <a:cs typeface="+mn-cs"/>
                        </a:rPr>
                        <a:t>(226,800,502)</a:t>
                      </a:r>
                      <a:endParaRPr lang="es-ES" sz="2400" b="1" u="none" strike="noStrike" kern="1200" dirty="0">
                        <a:solidFill>
                          <a:schemeClr val="tx1"/>
                        </a:solidFill>
                        <a:effectLst/>
                        <a:highlight>
                          <a:srgbClr val="FFFFCC"/>
                        </a:highlight>
                        <a:latin typeface="+mn-lt"/>
                        <a:ea typeface="+mn-ea"/>
                        <a:cs typeface="+mn-cs"/>
                      </a:endParaRPr>
                    </a:p>
                  </a:txBody>
                  <a:tcPr marL="9525" marR="9525" marT="9525" marB="0" anchor="ctr">
                    <a:solidFill>
                      <a:schemeClr val="bg1"/>
                    </a:solidFill>
                  </a:tcPr>
                </a:tc>
                <a:extLst>
                  <a:ext uri="{0D108BD9-81ED-4DB2-BD59-A6C34878D82A}">
                    <a16:rowId xmlns:a16="http://schemas.microsoft.com/office/drawing/2014/main" val="2183177454"/>
                  </a:ext>
                </a:extLst>
              </a:tr>
              <a:tr h="564133">
                <a:tc>
                  <a:txBody>
                    <a:bodyPr/>
                    <a:lstStyle/>
                    <a:p>
                      <a:pPr algn="ctr" fontAlgn="b"/>
                      <a:r>
                        <a:rPr lang="es-ES" sz="2800" b="1" u="none" strike="noStrike" dirty="0">
                          <a:effectLst/>
                          <a:highlight>
                            <a:srgbClr val="00FFFF"/>
                          </a:highlight>
                        </a:rPr>
                        <a:t>TOTAL </a:t>
                      </a:r>
                      <a:endParaRPr lang="es-ES" sz="2800" b="1" i="0" u="none" strike="noStrike" dirty="0">
                        <a:solidFill>
                          <a:srgbClr val="000000"/>
                        </a:solidFill>
                        <a:effectLst/>
                        <a:highlight>
                          <a:srgbClr val="00FFFF"/>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00FFFF"/>
                          </a:highlight>
                        </a:rPr>
                        <a:t>  1.475.353.216 </a:t>
                      </a:r>
                      <a:endParaRPr lang="es-ES" sz="2400" b="1" i="0" u="none" strike="noStrike" dirty="0">
                        <a:solidFill>
                          <a:srgbClr val="000000"/>
                        </a:solidFill>
                        <a:effectLst/>
                        <a:highlight>
                          <a:srgbClr val="00FFFF"/>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00FFFF"/>
                          </a:highlight>
                        </a:rPr>
                        <a:t>100,0%</a:t>
                      </a:r>
                      <a:endParaRPr lang="es-ES" sz="2400" b="1" i="0" u="none" strike="noStrike" dirty="0">
                        <a:solidFill>
                          <a:srgbClr val="000000"/>
                        </a:solidFill>
                        <a:effectLst/>
                        <a:highlight>
                          <a:srgbClr val="00FFFF"/>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00FFFF"/>
                          </a:highlight>
                        </a:rPr>
                        <a:t> 129,426,558 </a:t>
                      </a:r>
                      <a:endParaRPr lang="es-ES" sz="2400" b="1" i="0" u="none" strike="noStrike" dirty="0">
                        <a:solidFill>
                          <a:srgbClr val="000000"/>
                        </a:solidFill>
                        <a:effectLst/>
                        <a:highlight>
                          <a:srgbClr val="00FFFF"/>
                        </a:highlight>
                        <a:latin typeface="Calibri" panose="020F0502020204030204" pitchFamily="34" charset="0"/>
                      </a:endParaRPr>
                    </a:p>
                  </a:txBody>
                  <a:tcPr marL="9525" marR="9525" marT="9525" marB="0" anchor="ctr">
                    <a:solidFill>
                      <a:schemeClr val="bg1"/>
                    </a:solidFill>
                  </a:tcPr>
                </a:tc>
                <a:tc>
                  <a:txBody>
                    <a:bodyPr/>
                    <a:lstStyle/>
                    <a:p>
                      <a:pPr algn="ctr" fontAlgn="b"/>
                      <a:r>
                        <a:rPr lang="es-ES" sz="2400" b="1" u="none" strike="noStrike" dirty="0">
                          <a:effectLst/>
                          <a:highlight>
                            <a:srgbClr val="00FFFF"/>
                          </a:highlight>
                        </a:rPr>
                        <a:t>100,0%</a:t>
                      </a:r>
                      <a:endParaRPr lang="es-ES" sz="2400" b="1" i="0" u="none" strike="noStrike" dirty="0">
                        <a:solidFill>
                          <a:srgbClr val="000000"/>
                        </a:solidFill>
                        <a:effectLst/>
                        <a:highlight>
                          <a:srgbClr val="00FFFF"/>
                        </a:highlight>
                        <a:latin typeface="Calibri" panose="020F0502020204030204" pitchFamily="34" charset="0"/>
                      </a:endParaRPr>
                    </a:p>
                  </a:txBody>
                  <a:tcPr marL="9525" marR="9525" marT="9525" marB="0" anchor="ctr">
                    <a:solidFill>
                      <a:schemeClr val="bg1"/>
                    </a:solidFill>
                  </a:tcPr>
                </a:tc>
                <a:tc>
                  <a:txBody>
                    <a:bodyPr/>
                    <a:lstStyle/>
                    <a:p>
                      <a:pPr algn="r" fontAlgn="b"/>
                      <a:r>
                        <a:rPr lang="es-ES" sz="2400" b="1" u="none" strike="noStrike" dirty="0">
                          <a:effectLst/>
                          <a:highlight>
                            <a:srgbClr val="00FFFF"/>
                          </a:highlight>
                        </a:rPr>
                        <a:t>       (1,345,926,658) </a:t>
                      </a:r>
                      <a:endParaRPr lang="es-ES" sz="2400" b="1" i="0" u="none" strike="noStrike" dirty="0">
                        <a:solidFill>
                          <a:srgbClr val="000000"/>
                        </a:solidFill>
                        <a:effectLst/>
                        <a:highlight>
                          <a:srgbClr val="00FFFF"/>
                        </a:highligh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758853371"/>
                  </a:ext>
                </a:extLst>
              </a:tr>
            </a:tbl>
          </a:graphicData>
        </a:graphic>
      </p:graphicFrame>
    </p:spTree>
    <p:extLst>
      <p:ext uri="{BB962C8B-B14F-4D97-AF65-F5344CB8AC3E}">
        <p14:creationId xmlns:p14="http://schemas.microsoft.com/office/powerpoint/2010/main" val="1117319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66475" y="0"/>
            <a:ext cx="10196945" cy="830997"/>
          </a:xfrm>
          <a:prstGeom prst="rect">
            <a:avLst/>
          </a:prstGeom>
        </p:spPr>
        <p:txBody>
          <a:bodyPr wrap="square">
            <a:spAutoFit/>
          </a:bodyPr>
          <a:lstStyle/>
          <a:p>
            <a:pPr algn="ctr"/>
            <a:r>
              <a:rPr lang="es-ES" sz="2400" b="1" dirty="0">
                <a:solidFill>
                  <a:schemeClr val="tx2">
                    <a:lumMod val="75000"/>
                  </a:schemeClr>
                </a:solidFill>
                <a:latin typeface="Arial Black" pitchFamily="34" charset="0"/>
              </a:rPr>
              <a:t>ESTADO DE SITUACION FINANCIERA – BALANCE 2025 vs 2024</a:t>
            </a:r>
            <a:r>
              <a:rPr lang="es-ES" sz="2000" b="1" dirty="0">
                <a:solidFill>
                  <a:schemeClr val="tx2">
                    <a:lumMod val="75000"/>
                  </a:schemeClr>
                </a:solidFill>
                <a:latin typeface="Arial Black" pitchFamily="34" charset="0"/>
              </a:rPr>
              <a:t>.</a:t>
            </a:r>
            <a:endParaRPr lang="es-ES" sz="2400" dirty="0"/>
          </a:p>
        </p:txBody>
      </p:sp>
      <p:graphicFrame>
        <p:nvGraphicFramePr>
          <p:cNvPr id="5" name="Tabla 4"/>
          <p:cNvGraphicFramePr>
            <a:graphicFrameLocks noGrp="1"/>
          </p:cNvGraphicFramePr>
          <p:nvPr>
            <p:extLst>
              <p:ext uri="{D42A27DB-BD31-4B8C-83A1-F6EECF244321}">
                <p14:modId xmlns:p14="http://schemas.microsoft.com/office/powerpoint/2010/main" val="1388588521"/>
              </p:ext>
            </p:extLst>
          </p:nvPr>
        </p:nvGraphicFramePr>
        <p:xfrm>
          <a:off x="1510096" y="1155323"/>
          <a:ext cx="10173904" cy="4508855"/>
        </p:xfrm>
        <a:graphic>
          <a:graphicData uri="http://schemas.openxmlformats.org/drawingml/2006/table">
            <a:tbl>
              <a:tblPr>
                <a:tableStyleId>{16D9F66E-5EB9-4882-86FB-DCBF35E3C3E4}</a:tableStyleId>
              </a:tblPr>
              <a:tblGrid>
                <a:gridCol w="498289">
                  <a:extLst>
                    <a:ext uri="{9D8B030D-6E8A-4147-A177-3AD203B41FA5}">
                      <a16:colId xmlns:a16="http://schemas.microsoft.com/office/drawing/2014/main" val="4133059389"/>
                    </a:ext>
                  </a:extLst>
                </a:gridCol>
                <a:gridCol w="3907425">
                  <a:extLst>
                    <a:ext uri="{9D8B030D-6E8A-4147-A177-3AD203B41FA5}">
                      <a16:colId xmlns:a16="http://schemas.microsoft.com/office/drawing/2014/main" val="414686039"/>
                    </a:ext>
                  </a:extLst>
                </a:gridCol>
                <a:gridCol w="1882097">
                  <a:extLst>
                    <a:ext uri="{9D8B030D-6E8A-4147-A177-3AD203B41FA5}">
                      <a16:colId xmlns:a16="http://schemas.microsoft.com/office/drawing/2014/main" val="2466108682"/>
                    </a:ext>
                  </a:extLst>
                </a:gridCol>
                <a:gridCol w="1732173">
                  <a:extLst>
                    <a:ext uri="{9D8B030D-6E8A-4147-A177-3AD203B41FA5}">
                      <a16:colId xmlns:a16="http://schemas.microsoft.com/office/drawing/2014/main" val="2029918692"/>
                    </a:ext>
                  </a:extLst>
                </a:gridCol>
                <a:gridCol w="304800">
                  <a:extLst>
                    <a:ext uri="{9D8B030D-6E8A-4147-A177-3AD203B41FA5}">
                      <a16:colId xmlns:a16="http://schemas.microsoft.com/office/drawing/2014/main" val="127888713"/>
                    </a:ext>
                  </a:extLst>
                </a:gridCol>
                <a:gridCol w="1849120">
                  <a:extLst>
                    <a:ext uri="{9D8B030D-6E8A-4147-A177-3AD203B41FA5}">
                      <a16:colId xmlns:a16="http://schemas.microsoft.com/office/drawing/2014/main" val="2264018914"/>
                    </a:ext>
                  </a:extLst>
                </a:gridCol>
              </a:tblGrid>
              <a:tr h="93732">
                <a:tc>
                  <a:txBody>
                    <a:bodyPr/>
                    <a:lstStyle/>
                    <a:p>
                      <a:pPr algn="ctr" fontAlgn="ctr"/>
                      <a:endParaRPr lang="es-ES" sz="1600" b="1" i="0" u="none" strike="noStrike" dirty="0">
                        <a:solidFill>
                          <a:srgbClr val="000000"/>
                        </a:solidFill>
                        <a:effectLst/>
                        <a:latin typeface="Arial" panose="020B0604020202020204" pitchFamily="34" charset="0"/>
                      </a:endParaRPr>
                    </a:p>
                  </a:txBody>
                  <a:tcPr marL="4934" marR="4934" marT="4934" marB="0" anchor="ctr"/>
                </a:tc>
                <a:tc>
                  <a:txBody>
                    <a:bodyPr/>
                    <a:lstStyle/>
                    <a:p>
                      <a:pPr algn="ctr" fontAlgn="ctr"/>
                      <a:endParaRPr lang="es-ES" sz="1800" b="1" i="0" u="none" strike="noStrike" dirty="0">
                        <a:solidFill>
                          <a:srgbClr val="000000"/>
                        </a:solidFill>
                        <a:effectLst/>
                        <a:latin typeface="Arial" panose="020B0604020202020204" pitchFamily="34" charset="0"/>
                      </a:endParaRPr>
                    </a:p>
                  </a:txBody>
                  <a:tcPr marL="4934" marR="4934" marT="4934" marB="0" anchor="ctr"/>
                </a:tc>
                <a:tc>
                  <a:txBody>
                    <a:bodyPr/>
                    <a:lstStyle/>
                    <a:p>
                      <a:pPr algn="ctr" fontAlgn="ctr"/>
                      <a:r>
                        <a:rPr lang="es-ES" sz="1800" b="1" u="none" strike="noStrike" dirty="0">
                          <a:effectLst/>
                        </a:rPr>
                        <a:t>AÑO 2025</a:t>
                      </a:r>
                      <a:endParaRPr lang="es-ES" sz="1800" b="1" i="0" u="none" strike="noStrike" dirty="0">
                        <a:solidFill>
                          <a:srgbClr val="000000"/>
                        </a:solidFill>
                        <a:effectLst/>
                        <a:latin typeface="Arial" panose="020B0604020202020204" pitchFamily="34" charset="0"/>
                      </a:endParaRPr>
                    </a:p>
                  </a:txBody>
                  <a:tcPr marL="4934" marR="4934" marT="4934" marB="0" anchor="ctr"/>
                </a:tc>
                <a:tc>
                  <a:txBody>
                    <a:bodyPr/>
                    <a:lstStyle/>
                    <a:p>
                      <a:pPr algn="ctr" fontAlgn="ctr"/>
                      <a:r>
                        <a:rPr lang="es-ES" sz="1800" b="1" u="none" strike="noStrike" dirty="0">
                          <a:effectLst/>
                        </a:rPr>
                        <a:t>AÑO 2024</a:t>
                      </a:r>
                      <a:endParaRPr lang="es-ES" sz="1800" b="1" i="0" u="none" strike="noStrike" dirty="0">
                        <a:solidFill>
                          <a:srgbClr val="000000"/>
                        </a:solidFill>
                        <a:effectLst/>
                        <a:latin typeface="Arial" panose="020B0604020202020204" pitchFamily="34" charset="0"/>
                      </a:endParaRPr>
                    </a:p>
                  </a:txBody>
                  <a:tcPr marL="4934" marR="4934" marT="4934" marB="0" anchor="ctr"/>
                </a:tc>
                <a:tc gridSpan="2">
                  <a:txBody>
                    <a:bodyPr/>
                    <a:lstStyle/>
                    <a:p>
                      <a:pPr algn="ctr" fontAlgn="ctr"/>
                      <a:r>
                        <a:rPr lang="es-ES" sz="1800" b="1" u="none" strike="noStrike" dirty="0">
                          <a:effectLst/>
                        </a:rPr>
                        <a:t> VARIACION </a:t>
                      </a:r>
                      <a:endParaRPr lang="es-ES" sz="1800" b="1" i="0" u="none" strike="noStrike" dirty="0">
                        <a:solidFill>
                          <a:srgbClr val="000000"/>
                        </a:solidFill>
                        <a:effectLst/>
                        <a:latin typeface="Arial" panose="020B0604020202020204" pitchFamily="34" charset="0"/>
                      </a:endParaRPr>
                    </a:p>
                  </a:txBody>
                  <a:tcPr marL="4934" marR="4934" marT="4934" marB="0" anchor="ctr"/>
                </a:tc>
                <a:tc hMerge="1">
                  <a:txBody>
                    <a:bodyPr/>
                    <a:lstStyle/>
                    <a:p>
                      <a:pPr algn="ctr" fontAlgn="ctr"/>
                      <a:endParaRPr lang="es-ES" sz="1800" b="1" i="0" u="none" strike="noStrike" dirty="0">
                        <a:solidFill>
                          <a:srgbClr val="000000"/>
                        </a:solidFill>
                        <a:effectLst/>
                        <a:latin typeface="Arial" panose="020B0604020202020204" pitchFamily="34" charset="0"/>
                      </a:endParaRPr>
                    </a:p>
                  </a:txBody>
                  <a:tcPr marL="4934" marR="4934" marT="4934" marB="0" anchor="ctr"/>
                </a:tc>
                <a:extLst>
                  <a:ext uri="{0D108BD9-81ED-4DB2-BD59-A6C34878D82A}">
                    <a16:rowId xmlns:a16="http://schemas.microsoft.com/office/drawing/2014/main" val="3792898575"/>
                  </a:ext>
                </a:extLst>
              </a:tr>
              <a:tr h="231295">
                <a:tc gridSpan="6">
                  <a:txBody>
                    <a:bodyPr/>
                    <a:lstStyle/>
                    <a:p>
                      <a:pPr algn="ctr" fontAlgn="b"/>
                      <a:r>
                        <a:rPr lang="es-ES" sz="1800" b="1" u="none" strike="noStrike" dirty="0">
                          <a:effectLst/>
                        </a:rPr>
                        <a:t>          ACTIVO</a:t>
                      </a:r>
                      <a:endParaRPr lang="es-ES" sz="1800" b="1" i="0" u="none" strike="noStrike" dirty="0">
                        <a:solidFill>
                          <a:srgbClr val="000000"/>
                        </a:solidFill>
                        <a:effectLst/>
                        <a:latin typeface="Arial" panose="020B0604020202020204" pitchFamily="34" charset="0"/>
                      </a:endParaRPr>
                    </a:p>
                  </a:txBody>
                  <a:tcPr marL="4934" marR="4934" marT="4934" marB="0" anchor="ctr">
                    <a:solidFill>
                      <a:schemeClr val="bg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CO"/>
                    </a:p>
                  </a:txBody>
                  <a:tcPr/>
                </a:tc>
                <a:tc hMerge="1">
                  <a:txBody>
                    <a:bodyPr/>
                    <a:lstStyle/>
                    <a:p>
                      <a:pPr algn="ctr" fontAlgn="b"/>
                      <a:endParaRPr lang="es-ES" sz="1800" b="1" i="0" u="none" strike="noStrike" dirty="0">
                        <a:solidFill>
                          <a:srgbClr val="000000"/>
                        </a:solidFill>
                        <a:effectLst/>
                        <a:latin typeface="Arial" panose="020B0604020202020204" pitchFamily="34" charset="0"/>
                      </a:endParaRPr>
                    </a:p>
                  </a:txBody>
                  <a:tcPr marL="4934" marR="4934" marT="4934" marB="0" anchor="ctr">
                    <a:solidFill>
                      <a:schemeClr val="bg1"/>
                    </a:solidFill>
                  </a:tcPr>
                </a:tc>
                <a:extLst>
                  <a:ext uri="{0D108BD9-81ED-4DB2-BD59-A6C34878D82A}">
                    <a16:rowId xmlns:a16="http://schemas.microsoft.com/office/drawing/2014/main" val="2039808164"/>
                  </a:ext>
                </a:extLst>
              </a:tr>
              <a:tr h="308141">
                <a:tc gridSpan="2">
                  <a:txBody>
                    <a:bodyPr/>
                    <a:lstStyle/>
                    <a:p>
                      <a:pPr marL="0" algn="ctr" defTabSz="914400" rtl="0" eaLnBrk="1" fontAlgn="b" latinLnBrk="0" hangingPunct="1"/>
                      <a:r>
                        <a:rPr lang="es-ES" sz="1800" b="1" i="0" u="none" strike="noStrike" kern="1200" dirty="0">
                          <a:solidFill>
                            <a:srgbClr val="000000"/>
                          </a:solidFill>
                          <a:effectLst/>
                          <a:latin typeface="Arial" panose="020B0604020202020204" pitchFamily="34" charset="0"/>
                          <a:ea typeface="+mn-ea"/>
                          <a:cs typeface="Arial" panose="020B0604020202020204" pitchFamily="34" charset="0"/>
                        </a:rPr>
                        <a:t>TOTAL ACTIVO </a:t>
                      </a:r>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CORRIENTE</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pPr marL="0" algn="l"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800" b="1" i="0" u="none" strike="noStrike" kern="1200" dirty="0">
                          <a:solidFill>
                            <a:srgbClr val="000000"/>
                          </a:solidFill>
                          <a:effectLst/>
                          <a:highlight>
                            <a:srgbClr val="00FFFF"/>
                          </a:highlight>
                          <a:latin typeface="Arial" panose="020B0604020202020204" pitchFamily="34" charset="0"/>
                          <a:ea typeface="+mn-ea"/>
                          <a:cs typeface="Arial" panose="020B0604020202020204" pitchFamily="34" charset="0"/>
                        </a:rPr>
                        <a:t>4,372,033,933</a:t>
                      </a:r>
                      <a:endParaRPr lang="es-ES" sz="1800" b="1" i="0" u="none" strike="noStrike" kern="1200" dirty="0">
                        <a:solidFill>
                          <a:srgbClr val="000000"/>
                        </a:solidFill>
                        <a:effectLst/>
                        <a:highlight>
                          <a:srgbClr val="00FFFF"/>
                        </a:highlight>
                        <a:latin typeface="Arial" panose="020B0604020202020204" pitchFamily="34" charset="0"/>
                        <a:ea typeface="+mn-ea"/>
                        <a:cs typeface="Arial" panose="020B0604020202020204" pitchFamily="34" charset="0"/>
                      </a:endParaRPr>
                    </a:p>
                  </a:txBody>
                  <a:tcPr marL="4934" marR="4934" marT="4934" marB="0" anchor="ctr"/>
                </a:tc>
                <a:tc gridSpan="2">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3.547,130,879</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pPr marL="0" algn="r" defTabSz="914400" rtl="0" eaLnBrk="1" fontAlgn="b" latinLnBrk="0" hangingPunct="1"/>
                      <a:r>
                        <a:rPr lang="es-CO" sz="1800" b="1" i="0" u="none" strike="noStrike">
                          <a:solidFill>
                            <a:srgbClr val="000000"/>
                          </a:solidFill>
                          <a:effectLst/>
                          <a:latin typeface="Arial" panose="020B0604020202020204" pitchFamily="34" charset="0"/>
                        </a:rPr>
                        <a:t>824,903,054</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marL="0" algn="r" defTabSz="914400" rtl="0" eaLnBrk="1" fontAlgn="b" latinLnBrk="0" hangingPunct="1"/>
                      <a:r>
                        <a:rPr lang="es-CO" sz="1800" b="1" i="0" u="none" strike="noStrike" dirty="0">
                          <a:solidFill>
                            <a:srgbClr val="000000"/>
                          </a:solidFill>
                          <a:effectLst/>
                          <a:highlight>
                            <a:srgbClr val="00FFFF"/>
                          </a:highlight>
                          <a:latin typeface="Arial" panose="020B0604020202020204" pitchFamily="34" charset="0"/>
                        </a:rPr>
                        <a:t>824,903,054</a:t>
                      </a:r>
                      <a:endParaRPr lang="es-ES" sz="1800" b="1" i="0" u="none" strike="noStrike" kern="1200" dirty="0">
                        <a:solidFill>
                          <a:srgbClr val="000000"/>
                        </a:solidFill>
                        <a:effectLst/>
                        <a:highlight>
                          <a:srgbClr val="00FFFF"/>
                        </a:highligh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1970759708"/>
                  </a:ext>
                </a:extLst>
              </a:tr>
              <a:tr h="308141">
                <a:tc>
                  <a:txBody>
                    <a:bodyPr/>
                    <a:lstStyle/>
                    <a:p>
                      <a:pPr marL="0" algn="ctr" defTabSz="914400" rtl="0" eaLnBrk="1" fontAlgn="b" latinLnBrk="0" hangingPunct="1"/>
                      <a:r>
                        <a:rPr lang="es-ES" sz="1600" b="1" i="0" u="none" strike="noStrike" kern="1200" dirty="0">
                          <a:solidFill>
                            <a:srgbClr val="000000"/>
                          </a:solidFill>
                          <a:effectLst/>
                          <a:latin typeface="Arial" panose="020B0604020202020204" pitchFamily="34" charset="0"/>
                          <a:ea typeface="+mn-ea"/>
                          <a:cs typeface="Arial" panose="020B0604020202020204" pitchFamily="34" charset="0"/>
                        </a:rPr>
                        <a:t>11</a:t>
                      </a:r>
                    </a:p>
                  </a:txBody>
                  <a:tcPr marL="4934" marR="4934" marT="4934" marB="0" anchor="ctr"/>
                </a:tc>
                <a:tc>
                  <a:txBody>
                    <a:bodyPr/>
                    <a:lstStyle/>
                    <a:p>
                      <a:pPr marL="0" algn="l" defTabSz="914400" rtl="0" eaLnBrk="1" fontAlgn="b" latinLnBrk="0" hangingPunct="1"/>
                      <a:r>
                        <a:rPr lang="es-ES" sz="1800" b="1" i="0" u="none" strike="noStrike" kern="1200" dirty="0">
                          <a:solidFill>
                            <a:srgbClr val="000000"/>
                          </a:solidFill>
                          <a:effectLst/>
                          <a:latin typeface="Arial" panose="020B0604020202020204" pitchFamily="34" charset="0"/>
                          <a:ea typeface="+mn-ea"/>
                          <a:cs typeface="Arial" panose="020B0604020202020204" pitchFamily="34" charset="0"/>
                        </a:rPr>
                        <a:t>EFECTIVO Y EQUIVALENTES AL EFECTIVO</a:t>
                      </a:r>
                    </a:p>
                  </a:txBody>
                  <a:tcPr marL="4934" marR="4934" marT="4934" marB="0" anchor="ctr"/>
                </a:tc>
                <a:tc>
                  <a:txBody>
                    <a:bodyPr/>
                    <a:lstStyle/>
                    <a:p>
                      <a:pPr marL="0" algn="r" defTabSz="914400" rtl="0" eaLnBrk="1" fontAlgn="b" latinLnBrk="0" hangingPunct="1"/>
                      <a:r>
                        <a:rPr lang="es-ES" sz="1800" b="1" i="0" u="none" strike="noStrike" kern="1200" dirty="0">
                          <a:solidFill>
                            <a:srgbClr val="000000"/>
                          </a:solidFill>
                          <a:effectLst/>
                          <a:highlight>
                            <a:srgbClr val="00FFFF"/>
                          </a:highlight>
                          <a:latin typeface="Arial" panose="020B0604020202020204" pitchFamily="34" charset="0"/>
                          <a:ea typeface="+mn-ea"/>
                          <a:cs typeface="Arial" panose="020B0604020202020204" pitchFamily="34" charset="0"/>
                        </a:rPr>
                        <a:t>3.436.930.014</a:t>
                      </a:r>
                    </a:p>
                  </a:txBody>
                  <a:tcPr marL="4934" marR="4934" marT="4934" marB="0" anchor="ctr"/>
                </a:tc>
                <a:tc gridSpan="2">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230.378.764</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pPr marL="0" algn="r" defTabSz="914400" rtl="0" eaLnBrk="1" fontAlgn="b" latinLnBrk="0" hangingPunct="1"/>
                      <a:r>
                        <a:rPr lang="es-CO" sz="1800" b="1" i="0" u="none" strike="noStrike">
                          <a:solidFill>
                            <a:srgbClr val="000000"/>
                          </a:solidFill>
                          <a:effectLst/>
                          <a:latin typeface="Arial" panose="020B0604020202020204" pitchFamily="34" charset="0"/>
                        </a:rPr>
                        <a:t>3,206,551,249</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marL="0" algn="r" defTabSz="914400" rtl="0" eaLnBrk="1" fontAlgn="b" latinLnBrk="0" hangingPunct="1"/>
                      <a:r>
                        <a:rPr lang="es-CO" sz="1800" b="1" i="0" u="none" strike="noStrike" dirty="0">
                          <a:solidFill>
                            <a:srgbClr val="000000"/>
                          </a:solidFill>
                          <a:effectLst/>
                          <a:highlight>
                            <a:srgbClr val="00FFFF"/>
                          </a:highlight>
                          <a:latin typeface="Arial" panose="020B0604020202020204" pitchFamily="34" charset="0"/>
                        </a:rPr>
                        <a:t>3,206,551,249</a:t>
                      </a:r>
                      <a:endParaRPr lang="es-ES" sz="1800" b="1" i="0" u="none" strike="noStrike" kern="1200" dirty="0">
                        <a:solidFill>
                          <a:srgbClr val="000000"/>
                        </a:solidFill>
                        <a:effectLst/>
                        <a:highlight>
                          <a:srgbClr val="00FFFF"/>
                        </a:highligh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3110577330"/>
                  </a:ext>
                </a:extLst>
              </a:tr>
              <a:tr h="308141">
                <a:tc>
                  <a:txBody>
                    <a:bodyPr/>
                    <a:lstStyle/>
                    <a:p>
                      <a:pPr marL="0" algn="ctr" defTabSz="914400" rtl="0" eaLnBrk="1" fontAlgn="b" latinLnBrk="0" hangingPunct="1"/>
                      <a:r>
                        <a:rPr lang="es-ES" sz="16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marL="4934" marR="4934" marT="4934" marB="0" anchor="ctr"/>
                </a:tc>
                <a:tc>
                  <a:txBody>
                    <a:bodyPr/>
                    <a:lstStyle/>
                    <a:p>
                      <a:pPr marL="0" algn="l" defTabSz="914400" rtl="0" eaLnBrk="1" fontAlgn="b" latinLnBrk="0" hangingPunct="1"/>
                      <a:r>
                        <a:rPr lang="es-ES" sz="1800" b="1" i="0" u="none" strike="noStrike" kern="1200" dirty="0">
                          <a:solidFill>
                            <a:srgbClr val="000000"/>
                          </a:solidFill>
                          <a:effectLst/>
                          <a:latin typeface="Arial" panose="020B0604020202020204" pitchFamily="34" charset="0"/>
                          <a:ea typeface="+mn-ea"/>
                          <a:cs typeface="Arial" panose="020B0604020202020204" pitchFamily="34" charset="0"/>
                        </a:rPr>
                        <a:t>CUENTAS X COBRAR &lt; 360 DIAS </a:t>
                      </a:r>
                    </a:p>
                  </a:txBody>
                  <a:tcPr marL="4934" marR="4934" marT="4934" marB="0" anchor="ctr"/>
                </a:tc>
                <a:tc>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527,221,770</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gridSpan="2">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2.929.656.252</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pPr marL="0" algn="r" defTabSz="914400" rtl="0" eaLnBrk="1" fontAlgn="b" latinLnBrk="0" hangingPunct="1"/>
                      <a:r>
                        <a:rPr lang="es-CO" sz="1800" b="1" i="0" u="none" strike="noStrike">
                          <a:solidFill>
                            <a:srgbClr val="000000"/>
                          </a:solidFill>
                          <a:effectLst/>
                          <a:latin typeface="Arial" panose="020B0604020202020204" pitchFamily="34" charset="0"/>
                        </a:rPr>
                        <a:t>-2,402,434,482</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marL="0" algn="r" defTabSz="914400" rtl="0" eaLnBrk="1" fontAlgn="b" latinLnBrk="0" hangingPunct="1"/>
                      <a:r>
                        <a:rPr lang="es-CO" sz="1800" b="1" i="0" u="none" strike="noStrike">
                          <a:solidFill>
                            <a:srgbClr val="000000"/>
                          </a:solidFill>
                          <a:effectLst/>
                          <a:latin typeface="Arial" panose="020B0604020202020204" pitchFamily="34" charset="0"/>
                        </a:rPr>
                        <a:t>-2,402,434,482</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587777263"/>
                  </a:ext>
                </a:extLst>
              </a:tr>
              <a:tr h="308141">
                <a:tc>
                  <a:txBody>
                    <a:bodyPr/>
                    <a:lstStyle/>
                    <a:p>
                      <a:pPr marL="0" algn="ctr" defTabSz="914400" rtl="0" eaLnBrk="1" fontAlgn="b" latinLnBrk="0" hangingPunct="1"/>
                      <a:r>
                        <a:rPr lang="es-ES" sz="16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4934" marR="4934" marT="4934" marB="0" anchor="ctr"/>
                </a:tc>
                <a:tc>
                  <a:txBody>
                    <a:bodyPr/>
                    <a:lstStyle/>
                    <a:p>
                      <a:pPr marL="0" algn="l" defTabSz="914400" rtl="0" eaLnBrk="1" fontAlgn="b" latinLnBrk="0" hangingPunct="1"/>
                      <a:r>
                        <a:rPr lang="es-ES" sz="1800" b="1" i="0" u="none" strike="noStrike" kern="1200" dirty="0">
                          <a:solidFill>
                            <a:srgbClr val="000000"/>
                          </a:solidFill>
                          <a:effectLst/>
                          <a:latin typeface="Arial" panose="020B0604020202020204" pitchFamily="34" charset="0"/>
                          <a:ea typeface="+mn-ea"/>
                          <a:cs typeface="Arial" panose="020B0604020202020204" pitchFamily="34" charset="0"/>
                        </a:rPr>
                        <a:t>INVENTARIOS</a:t>
                      </a:r>
                    </a:p>
                  </a:txBody>
                  <a:tcPr marL="4934" marR="4934" marT="4934" marB="0" anchor="ctr"/>
                </a:tc>
                <a:tc>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282,477,904</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gridSpan="2">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274.138.639</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pPr marL="0" algn="r" defTabSz="914400" rtl="0" eaLnBrk="1" fontAlgn="b" latinLnBrk="0" hangingPunct="1"/>
                      <a:r>
                        <a:rPr lang="es-CO" sz="1800" b="1" i="0" u="none" strike="noStrike">
                          <a:solidFill>
                            <a:srgbClr val="000000"/>
                          </a:solidFill>
                          <a:effectLst/>
                          <a:latin typeface="Arial" panose="020B0604020202020204" pitchFamily="34" charset="0"/>
                        </a:rPr>
                        <a:t>8,339,265</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marL="0" algn="r" defTabSz="914400" rtl="0" eaLnBrk="1" fontAlgn="b" latinLnBrk="0" hangingPunct="1"/>
                      <a:r>
                        <a:rPr lang="es-CO" sz="1800" b="1" i="0" u="none" strike="noStrike">
                          <a:solidFill>
                            <a:srgbClr val="000000"/>
                          </a:solidFill>
                          <a:effectLst/>
                          <a:latin typeface="Arial" panose="020B0604020202020204" pitchFamily="34" charset="0"/>
                        </a:rPr>
                        <a:t>8,339,265</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3998173180"/>
                  </a:ext>
                </a:extLst>
              </a:tr>
              <a:tr h="308141">
                <a:tc>
                  <a:txBody>
                    <a:bodyPr/>
                    <a:lstStyle/>
                    <a:p>
                      <a:pPr marL="0" algn="ctr" defTabSz="914400" rtl="0" eaLnBrk="1" fontAlgn="b" latinLnBrk="0" hangingPunct="1"/>
                      <a:r>
                        <a:rPr lang="es-ES" sz="1600" b="1" i="0" u="none" strike="noStrike" kern="1200" dirty="0">
                          <a:solidFill>
                            <a:srgbClr val="000000"/>
                          </a:solidFill>
                          <a:effectLst/>
                          <a:latin typeface="Arial" panose="020B0604020202020204" pitchFamily="34" charset="0"/>
                          <a:ea typeface="+mn-ea"/>
                          <a:cs typeface="Arial" panose="020B0604020202020204" pitchFamily="34" charset="0"/>
                        </a:rPr>
                        <a:t>19</a:t>
                      </a:r>
                    </a:p>
                  </a:txBody>
                  <a:tcPr marL="4934" marR="4934" marT="4934" marB="0" anchor="ctr"/>
                </a:tc>
                <a:tc>
                  <a:txBody>
                    <a:bodyPr/>
                    <a:lstStyle/>
                    <a:p>
                      <a:pPr marL="0" algn="l" defTabSz="914400" rtl="0" eaLnBrk="1" fontAlgn="b" latinLnBrk="0" hangingPunct="1"/>
                      <a:r>
                        <a:rPr lang="es-ES" sz="1800" b="1" i="0" u="none" strike="noStrike" kern="1200" dirty="0">
                          <a:solidFill>
                            <a:srgbClr val="000000"/>
                          </a:solidFill>
                          <a:effectLst/>
                          <a:latin typeface="Arial" panose="020B0604020202020204" pitchFamily="34" charset="0"/>
                          <a:ea typeface="+mn-ea"/>
                          <a:cs typeface="Arial" panose="020B0604020202020204" pitchFamily="34" charset="0"/>
                        </a:rPr>
                        <a:t>OTROS ACTIVOS</a:t>
                      </a:r>
                    </a:p>
                  </a:txBody>
                  <a:tcPr marL="4934" marR="4934" marT="4934" marB="0" anchor="ctr"/>
                </a:tc>
                <a:tc>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71,063,848</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gridSpan="2">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68,456,826</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pPr marL="0" algn="r" defTabSz="914400" rtl="0" eaLnBrk="1" fontAlgn="b" latinLnBrk="0" hangingPunct="1"/>
                      <a:r>
                        <a:rPr lang="es-CO" sz="1800" b="1" i="0" u="none" strike="noStrike">
                          <a:solidFill>
                            <a:srgbClr val="000000"/>
                          </a:solidFill>
                          <a:effectLst/>
                          <a:latin typeface="Arial" panose="020B0604020202020204" pitchFamily="34" charset="0"/>
                        </a:rPr>
                        <a:t>2,607,022</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marL="0" algn="r" defTabSz="914400" rtl="0" eaLnBrk="1" fontAlgn="b" latinLnBrk="0" hangingPunct="1"/>
                      <a:r>
                        <a:rPr lang="es-CO" sz="1800" b="1" i="0" u="none" strike="noStrike">
                          <a:solidFill>
                            <a:srgbClr val="000000"/>
                          </a:solidFill>
                          <a:effectLst/>
                          <a:latin typeface="Arial" panose="020B0604020202020204" pitchFamily="34" charset="0"/>
                        </a:rPr>
                        <a:t>2,607,022</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3132023496"/>
                  </a:ext>
                </a:extLst>
              </a:tr>
              <a:tr h="308141">
                <a:tc gridSpan="2">
                  <a:txBody>
                    <a:bodyPr/>
                    <a:lstStyle/>
                    <a:p>
                      <a:pPr marL="0" algn="ctr" defTabSz="914400" rtl="0" eaLnBrk="1" fontAlgn="b" latinLnBrk="0" hangingPunct="1"/>
                      <a:r>
                        <a:rPr lang="es-ES" sz="1800" b="1" i="0" u="none" strike="noStrike" kern="1200" dirty="0">
                          <a:solidFill>
                            <a:srgbClr val="000000"/>
                          </a:solidFill>
                          <a:effectLst/>
                          <a:latin typeface="Arial" panose="020B0604020202020204" pitchFamily="34" charset="0"/>
                          <a:ea typeface="+mn-ea"/>
                          <a:cs typeface="Arial" panose="020B0604020202020204" pitchFamily="34" charset="0"/>
                        </a:rPr>
                        <a:t>TOTAL ACTIVO  NO CORRIENTE</a:t>
                      </a:r>
                    </a:p>
                  </a:txBody>
                  <a:tcPr marL="4934" marR="4934" marT="4934" marB="0" anchor="ctr"/>
                </a:tc>
                <a:tc hMerge="1">
                  <a:txBody>
                    <a:bodyPr/>
                    <a:lstStyle/>
                    <a:p>
                      <a:endParaRPr lang="es-ES"/>
                    </a:p>
                  </a:txBody>
                  <a:tcPr/>
                </a:tc>
                <a:tc>
                  <a:txBody>
                    <a:bodyPr/>
                    <a:lstStyle/>
                    <a:p>
                      <a:pPr marL="0" algn="r" defTabSz="914400" rtl="0" eaLnBrk="1" fontAlgn="b" latinLnBrk="0" hangingPunct="1"/>
                      <a:r>
                        <a:rPr lang="es-CO" sz="1800" b="1" i="0" u="none" strike="noStrike" kern="1200" dirty="0">
                          <a:solidFill>
                            <a:srgbClr val="000000"/>
                          </a:solidFill>
                          <a:effectLst/>
                          <a:highlight>
                            <a:srgbClr val="00FFFF"/>
                          </a:highlight>
                          <a:latin typeface="Arial" panose="020B0604020202020204" pitchFamily="34" charset="0"/>
                          <a:ea typeface="+mn-ea"/>
                          <a:cs typeface="Arial" panose="020B0604020202020204" pitchFamily="34" charset="0"/>
                        </a:rPr>
                        <a:t>6,019,700,088</a:t>
                      </a:r>
                      <a:endParaRPr lang="es-ES" sz="1800" b="1" i="0" u="none" strike="noStrike" kern="1200" dirty="0">
                        <a:solidFill>
                          <a:srgbClr val="000000"/>
                        </a:solidFill>
                        <a:effectLst/>
                        <a:highlight>
                          <a:srgbClr val="00FFFF"/>
                        </a:highlight>
                        <a:latin typeface="Arial" panose="020B0604020202020204" pitchFamily="34" charset="0"/>
                        <a:ea typeface="+mn-ea"/>
                        <a:cs typeface="Arial" panose="020B0604020202020204" pitchFamily="34" charset="0"/>
                      </a:endParaRPr>
                    </a:p>
                  </a:txBody>
                  <a:tcPr marL="4934" marR="4934" marT="4934" marB="0" anchor="ctr"/>
                </a:tc>
                <a:tc gridSpan="2">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4,195,707,177</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pPr marL="0" algn="r" defTabSz="914400" rtl="0" eaLnBrk="1" fontAlgn="b" latinLnBrk="0" hangingPunct="1"/>
                      <a:r>
                        <a:rPr lang="es-CO" sz="1800" b="1" i="0" u="none" strike="noStrike">
                          <a:solidFill>
                            <a:srgbClr val="000000"/>
                          </a:solidFill>
                          <a:effectLst/>
                          <a:latin typeface="Arial" panose="020B0604020202020204" pitchFamily="34" charset="0"/>
                        </a:rPr>
                        <a:t>1,823,992,911</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marL="0" algn="r" defTabSz="914400" rtl="0" eaLnBrk="1" fontAlgn="b" latinLnBrk="0" hangingPunct="1"/>
                      <a:r>
                        <a:rPr lang="es-CO" sz="1800" b="1" i="0" u="none" strike="noStrike" dirty="0">
                          <a:solidFill>
                            <a:srgbClr val="000000"/>
                          </a:solidFill>
                          <a:effectLst/>
                          <a:highlight>
                            <a:srgbClr val="00FFFF"/>
                          </a:highlight>
                          <a:latin typeface="Arial" panose="020B0604020202020204" pitchFamily="34" charset="0"/>
                        </a:rPr>
                        <a:t>1,823,992,911</a:t>
                      </a:r>
                      <a:endParaRPr lang="es-ES" sz="1800" b="1" i="0" u="none" strike="noStrike" kern="1200" dirty="0">
                        <a:solidFill>
                          <a:srgbClr val="000000"/>
                        </a:solidFill>
                        <a:effectLst/>
                        <a:highlight>
                          <a:srgbClr val="00FFFF"/>
                        </a:highligh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1020722242"/>
                  </a:ext>
                </a:extLst>
              </a:tr>
              <a:tr h="308141">
                <a:tc>
                  <a:txBody>
                    <a:bodyPr/>
                    <a:lstStyle/>
                    <a:p>
                      <a:pPr algn="ctr" fontAlgn="ctr"/>
                      <a:r>
                        <a:rPr lang="es-ES" sz="1600" b="1" u="none" strike="noStrike" dirty="0">
                          <a:effectLst/>
                          <a:latin typeface="Arial" panose="020B0604020202020204" pitchFamily="34" charset="0"/>
                          <a:cs typeface="Arial" panose="020B0604020202020204" pitchFamily="34" charset="0"/>
                        </a:rPr>
                        <a:t>12</a:t>
                      </a:r>
                      <a:endParaRPr lang="es-ES" sz="16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algn="l" fontAlgn="ctr"/>
                      <a:r>
                        <a:rPr lang="es-ES" sz="1800" b="1" u="none" strike="noStrike" dirty="0">
                          <a:effectLst/>
                          <a:latin typeface="Arial" panose="020B0604020202020204" pitchFamily="34" charset="0"/>
                          <a:cs typeface="Arial" panose="020B0604020202020204" pitchFamily="34" charset="0"/>
                        </a:rPr>
                        <a:t>INVERSIONES E INSTRUMENTOS DERIVADOS</a:t>
                      </a:r>
                      <a:endParaRPr lang="es-ES" sz="18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0</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gridSpan="2">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             0</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hMerge="1">
                  <a:txBody>
                    <a:bodyPr/>
                    <a:lstStyle/>
                    <a:p>
                      <a:pPr marL="0" algn="r" defTabSz="914400" rtl="0" eaLnBrk="1" fontAlgn="b" latinLnBrk="0" hangingPunct="1"/>
                      <a:r>
                        <a:rPr lang="es-CO" sz="1800" b="1" i="0" u="none" strike="noStrike" dirty="0">
                          <a:solidFill>
                            <a:srgbClr val="000000"/>
                          </a:solidFill>
                          <a:effectLst/>
                          <a:latin typeface="Arial" panose="020B0604020202020204" pitchFamily="34" charset="0"/>
                        </a:rPr>
                        <a:t>0</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marL="0" algn="r" defTabSz="914400" rtl="0" eaLnBrk="1" fontAlgn="b" latinLnBrk="0" hangingPunct="1"/>
                      <a:r>
                        <a:rPr lang="es-CO" sz="1800" b="1" i="0" u="none" strike="noStrike" dirty="0">
                          <a:solidFill>
                            <a:srgbClr val="000000"/>
                          </a:solidFill>
                          <a:effectLst/>
                          <a:latin typeface="Arial" panose="020B0604020202020204" pitchFamily="34" charset="0"/>
                        </a:rPr>
                        <a:t>0</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1582073384"/>
                  </a:ext>
                </a:extLst>
              </a:tr>
              <a:tr h="325308">
                <a:tc>
                  <a:txBody>
                    <a:bodyPr/>
                    <a:lstStyle/>
                    <a:p>
                      <a:pPr algn="ctr" fontAlgn="b"/>
                      <a:r>
                        <a:rPr lang="es-ES" sz="1600" b="1" u="none" strike="noStrike" dirty="0">
                          <a:effectLst/>
                          <a:latin typeface="Arial" panose="020B0604020202020204" pitchFamily="34" charset="0"/>
                          <a:cs typeface="Arial" panose="020B0604020202020204" pitchFamily="34" charset="0"/>
                        </a:rPr>
                        <a:t>13</a:t>
                      </a:r>
                      <a:endParaRPr lang="es-ES" sz="16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algn="l" fontAlgn="b"/>
                      <a:r>
                        <a:rPr lang="es-ES" sz="1800" b="1" u="none" strike="noStrike" dirty="0">
                          <a:effectLst/>
                          <a:latin typeface="Arial" panose="020B0604020202020204" pitchFamily="34" charset="0"/>
                          <a:cs typeface="Arial" panose="020B0604020202020204" pitchFamily="34" charset="0"/>
                        </a:rPr>
                        <a:t>CUENTAS POR COBRAR &gt;360DIAS</a:t>
                      </a:r>
                      <a:endParaRPr lang="es-ES" sz="18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2,118,448,645</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gridSpan="2">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  212.987.987</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hMerge="1">
                  <a:txBody>
                    <a:bodyPr/>
                    <a:lstStyle/>
                    <a:p>
                      <a:pPr marL="0" algn="r" defTabSz="914400" rtl="0" eaLnBrk="1" fontAlgn="b" latinLnBrk="0" hangingPunct="1"/>
                      <a:r>
                        <a:rPr lang="es-CO" sz="1800" b="1" i="0" u="none" strike="noStrike">
                          <a:solidFill>
                            <a:srgbClr val="000000"/>
                          </a:solidFill>
                          <a:effectLst/>
                          <a:latin typeface="Arial" panose="020B0604020202020204" pitchFamily="34" charset="0"/>
                        </a:rPr>
                        <a:t>1,905,460,058</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marL="0" algn="r" defTabSz="914400" rtl="0" eaLnBrk="1" fontAlgn="b" latinLnBrk="0" hangingPunct="1"/>
                      <a:r>
                        <a:rPr lang="es-CO" sz="1800" b="1" i="0" u="none" strike="noStrike">
                          <a:solidFill>
                            <a:srgbClr val="000000"/>
                          </a:solidFill>
                          <a:effectLst/>
                          <a:latin typeface="Arial" panose="020B0604020202020204" pitchFamily="34" charset="0"/>
                        </a:rPr>
                        <a:t>1,905,460,058</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2379941211"/>
                  </a:ext>
                </a:extLst>
              </a:tr>
              <a:tr h="325308">
                <a:tc>
                  <a:txBody>
                    <a:bodyPr/>
                    <a:lstStyle/>
                    <a:p>
                      <a:pPr algn="ctr" fontAlgn="b"/>
                      <a:r>
                        <a:rPr lang="es-CO" sz="1400" b="1" i="0" u="none" strike="noStrike" dirty="0">
                          <a:solidFill>
                            <a:srgbClr val="000000"/>
                          </a:solidFill>
                          <a:effectLst/>
                          <a:latin typeface="Arial" panose="020B0604020202020204" pitchFamily="34" charset="0"/>
                          <a:cs typeface="Arial" panose="020B0604020202020204" pitchFamily="34" charset="0"/>
                        </a:rPr>
                        <a:t>15</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algn="l" fontAlgn="b"/>
                      <a:r>
                        <a:rPr lang="es-ES" sz="1800" b="1" i="0" u="none" strike="noStrike" dirty="0">
                          <a:solidFill>
                            <a:srgbClr val="000000"/>
                          </a:solidFill>
                          <a:effectLst/>
                          <a:latin typeface="Arial" panose="020B0604020202020204" pitchFamily="34" charset="0"/>
                          <a:cs typeface="Arial" panose="020B0604020202020204" pitchFamily="34" charset="0"/>
                        </a:rPr>
                        <a:t>PROPIEDADES, PLANTA Y EQUIPO</a:t>
                      </a:r>
                    </a:p>
                  </a:txBody>
                  <a:tcPr marL="6196" marR="6196" marT="6196" marB="0" anchor="ctr"/>
                </a:tc>
                <a:tc>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3,901,251,443</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gridSpan="2">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3.959.015.936</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hMerge="1">
                  <a:txBody>
                    <a:bodyPr/>
                    <a:lstStyle/>
                    <a:p>
                      <a:pPr marL="0" algn="r" defTabSz="914400" rtl="0" eaLnBrk="1" fontAlgn="b" latinLnBrk="0" hangingPunct="1"/>
                      <a:r>
                        <a:rPr lang="es-CO" sz="1800" b="1" i="0" u="none" strike="noStrike">
                          <a:solidFill>
                            <a:srgbClr val="000000"/>
                          </a:solidFill>
                          <a:effectLst/>
                          <a:latin typeface="Arial" panose="020B0604020202020204" pitchFamily="34" charset="0"/>
                        </a:rPr>
                        <a:t>-57,764,493</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marL="0" algn="r" defTabSz="914400" rtl="0" eaLnBrk="1" fontAlgn="b" latinLnBrk="0" hangingPunct="1"/>
                      <a:r>
                        <a:rPr lang="es-CO" sz="1800" b="1" i="0" u="none" strike="noStrike">
                          <a:solidFill>
                            <a:srgbClr val="000000"/>
                          </a:solidFill>
                          <a:effectLst/>
                          <a:latin typeface="Arial" panose="020B0604020202020204" pitchFamily="34" charset="0"/>
                        </a:rPr>
                        <a:t>-57,764,493</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1399060992"/>
                  </a:ext>
                </a:extLst>
              </a:tr>
              <a:tr h="325308">
                <a:tc>
                  <a:txBody>
                    <a:bodyPr/>
                    <a:lstStyle/>
                    <a:p>
                      <a:pPr algn="ctr" fontAlgn="b"/>
                      <a:r>
                        <a:rPr lang="es-CO" sz="1400" b="1" i="0" u="none" strike="noStrike" dirty="0">
                          <a:solidFill>
                            <a:srgbClr val="000000"/>
                          </a:solidFill>
                          <a:effectLst/>
                          <a:latin typeface="Arial" panose="020B0604020202020204" pitchFamily="34" charset="0"/>
                          <a:cs typeface="Arial" panose="020B0604020202020204" pitchFamily="34" charset="0"/>
                        </a:rPr>
                        <a:t>19</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algn="l" fontAlgn="b"/>
                      <a:r>
                        <a:rPr lang="es-ES" sz="1600" b="1" i="0" u="none" strike="noStrike" dirty="0">
                          <a:solidFill>
                            <a:srgbClr val="000000"/>
                          </a:solidFill>
                          <a:effectLst/>
                          <a:latin typeface="Arial" panose="020B0604020202020204" pitchFamily="34" charset="0"/>
                          <a:cs typeface="Arial" panose="020B0604020202020204" pitchFamily="34" charset="0"/>
                        </a:rPr>
                        <a:t>OTROS ACTIVOS</a:t>
                      </a:r>
                    </a:p>
                  </a:txBody>
                  <a:tcPr marL="6196" marR="6196" marT="6196" marB="0" anchor="ctr"/>
                </a:tc>
                <a:tc>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0</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gridSpan="2">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23,703,254</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hMerge="1">
                  <a:txBody>
                    <a:bodyPr/>
                    <a:lstStyle/>
                    <a:p>
                      <a:pPr marL="0" algn="r" defTabSz="914400" rtl="0" eaLnBrk="1" fontAlgn="b" latinLnBrk="0" hangingPunct="1"/>
                      <a:r>
                        <a:rPr lang="es-CO" sz="1800" b="1" i="0" u="none" strike="noStrike">
                          <a:solidFill>
                            <a:srgbClr val="000000"/>
                          </a:solidFill>
                          <a:effectLst/>
                          <a:latin typeface="Arial" panose="020B0604020202020204" pitchFamily="34" charset="0"/>
                        </a:rPr>
                        <a:t>-23,703,254</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marL="0" algn="r" defTabSz="914400" rtl="0" eaLnBrk="1" fontAlgn="b" latinLnBrk="0" hangingPunct="1"/>
                      <a:r>
                        <a:rPr lang="es-CO" sz="1800" b="1" i="0" u="none" strike="noStrike">
                          <a:solidFill>
                            <a:srgbClr val="000000"/>
                          </a:solidFill>
                          <a:effectLst/>
                          <a:latin typeface="Arial" panose="020B0604020202020204" pitchFamily="34" charset="0"/>
                        </a:rPr>
                        <a:t>-23,703,254</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524284801"/>
                  </a:ext>
                </a:extLst>
              </a:tr>
              <a:tr h="325308">
                <a:tc>
                  <a:txBody>
                    <a:bodyPr/>
                    <a:lstStyle/>
                    <a:p>
                      <a:pPr algn="ctr" fontAlgn="b"/>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algn="l" fontAlgn="b"/>
                      <a:r>
                        <a:rPr lang="es-ES" sz="1600" b="1" i="0" u="none" strike="noStrike" dirty="0">
                          <a:solidFill>
                            <a:srgbClr val="000000"/>
                          </a:solidFill>
                          <a:effectLst/>
                          <a:latin typeface="Arial" panose="020B0604020202020204" pitchFamily="34" charset="0"/>
                          <a:cs typeface="Arial" panose="020B0604020202020204" pitchFamily="34" charset="0"/>
                        </a:rPr>
                        <a:t>TOTAL ACTIVO</a:t>
                      </a:r>
                    </a:p>
                  </a:txBody>
                  <a:tcPr marL="6196" marR="6196" marT="6196" marB="0" anchor="ctr"/>
                </a:tc>
                <a:tc>
                  <a:txBody>
                    <a:bodyPr/>
                    <a:lstStyle/>
                    <a:p>
                      <a:pPr marL="0" algn="r" defTabSz="914400" rtl="0" eaLnBrk="1" fontAlgn="b" latinLnBrk="0" hangingPunct="1"/>
                      <a:r>
                        <a:rPr lang="es-CO" sz="1800" b="1" i="0" u="none" strike="noStrike" kern="1200" dirty="0">
                          <a:solidFill>
                            <a:srgbClr val="000000"/>
                          </a:solidFill>
                          <a:effectLst/>
                          <a:highlight>
                            <a:srgbClr val="00FFFF"/>
                          </a:highlight>
                          <a:latin typeface="Arial" panose="020B0604020202020204" pitchFamily="34" charset="0"/>
                          <a:ea typeface="+mn-ea"/>
                          <a:cs typeface="Arial" panose="020B0604020202020204" pitchFamily="34" charset="0"/>
                        </a:rPr>
                        <a:t>10,391,734,021</a:t>
                      </a:r>
                      <a:endParaRPr lang="es-ES" sz="1800" b="1" i="0" u="none" strike="noStrike" kern="1200" dirty="0">
                        <a:solidFill>
                          <a:srgbClr val="000000"/>
                        </a:solidFill>
                        <a:effectLst/>
                        <a:highlight>
                          <a:srgbClr val="00FFFF"/>
                        </a:highlight>
                        <a:latin typeface="Arial" panose="020B0604020202020204" pitchFamily="34" charset="0"/>
                        <a:ea typeface="+mn-ea"/>
                        <a:cs typeface="Arial" panose="020B0604020202020204" pitchFamily="34" charset="0"/>
                      </a:endParaRPr>
                    </a:p>
                  </a:txBody>
                  <a:tcPr marL="6196" marR="6196" marT="6196" marB="0" anchor="ctr"/>
                </a:tc>
                <a:tc gridSpan="2">
                  <a:txBody>
                    <a:bodyPr/>
                    <a:lstStyle/>
                    <a:p>
                      <a:pPr marL="0" algn="r" defTabSz="914400" rtl="0" eaLnBrk="1" fontAlgn="b" latinLnBrk="0" hangingPunct="1"/>
                      <a:r>
                        <a:rPr lang="es-CO" sz="1800" b="1" i="0" u="none" strike="noStrike" kern="1200" dirty="0">
                          <a:solidFill>
                            <a:srgbClr val="000000"/>
                          </a:solidFill>
                          <a:effectLst/>
                          <a:latin typeface="Arial" panose="020B0604020202020204" pitchFamily="34" charset="0"/>
                          <a:ea typeface="+mn-ea"/>
                          <a:cs typeface="Arial" panose="020B0604020202020204" pitchFamily="34" charset="0"/>
                        </a:rPr>
                        <a:t>7.742.838.056</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hMerge="1">
                  <a:txBody>
                    <a:bodyPr/>
                    <a:lstStyle/>
                    <a:p>
                      <a:pPr marL="0" algn="r" defTabSz="914400" rtl="0" eaLnBrk="1" fontAlgn="b" latinLnBrk="0" hangingPunct="1"/>
                      <a:r>
                        <a:rPr lang="es-CO" sz="1800" b="1" i="0" u="none" strike="noStrike" dirty="0">
                          <a:solidFill>
                            <a:srgbClr val="000000"/>
                          </a:solidFill>
                          <a:effectLst/>
                          <a:latin typeface="Arial" panose="020B0604020202020204" pitchFamily="34" charset="0"/>
                        </a:rPr>
                        <a:t>2,648,895,965</a:t>
                      </a:r>
                      <a:endParaRPr lang="es-ES" sz="18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marL="0" algn="r" defTabSz="914400" rtl="0" eaLnBrk="1" fontAlgn="b" latinLnBrk="0" hangingPunct="1"/>
                      <a:r>
                        <a:rPr lang="es-CO" sz="1800" b="1" i="0" u="none" strike="noStrike" dirty="0">
                          <a:solidFill>
                            <a:srgbClr val="000000"/>
                          </a:solidFill>
                          <a:effectLst/>
                          <a:highlight>
                            <a:srgbClr val="00FFFF"/>
                          </a:highlight>
                          <a:latin typeface="Arial" panose="020B0604020202020204" pitchFamily="34" charset="0"/>
                        </a:rPr>
                        <a:t>2,648,895,965</a:t>
                      </a:r>
                      <a:endParaRPr lang="es-ES" sz="1800" b="1" i="0" u="none" strike="noStrike" kern="1200" dirty="0">
                        <a:solidFill>
                          <a:srgbClr val="000000"/>
                        </a:solidFill>
                        <a:effectLst/>
                        <a:highlight>
                          <a:srgbClr val="00FFFF"/>
                        </a:highligh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3075755363"/>
                  </a:ext>
                </a:extLst>
              </a:tr>
            </a:tbl>
          </a:graphicData>
        </a:graphic>
      </p:graphicFrame>
      <p:pic>
        <p:nvPicPr>
          <p:cNvPr id="6" name="Imagen 5">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481968" y="5981700"/>
            <a:ext cx="2254199" cy="664811"/>
          </a:xfrm>
          <a:prstGeom prst="rect">
            <a:avLst/>
          </a:prstGeom>
        </p:spPr>
      </p:pic>
      <p:sp>
        <p:nvSpPr>
          <p:cNvPr id="7"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756245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extLst>
              <p:ext uri="{D42A27DB-BD31-4B8C-83A1-F6EECF244321}">
                <p14:modId xmlns:p14="http://schemas.microsoft.com/office/powerpoint/2010/main" val="3140005572"/>
              </p:ext>
            </p:extLst>
          </p:nvPr>
        </p:nvGraphicFramePr>
        <p:xfrm>
          <a:off x="1302294" y="1553980"/>
          <a:ext cx="10055861" cy="4150007"/>
        </p:xfrm>
        <a:graphic>
          <a:graphicData uri="http://schemas.openxmlformats.org/drawingml/2006/table">
            <a:tbl>
              <a:tblPr>
                <a:tableStyleId>{16D9F66E-5EB9-4882-86FB-DCBF35E3C3E4}</a:tableStyleId>
              </a:tblPr>
              <a:tblGrid>
                <a:gridCol w="513265">
                  <a:extLst>
                    <a:ext uri="{9D8B030D-6E8A-4147-A177-3AD203B41FA5}">
                      <a16:colId xmlns:a16="http://schemas.microsoft.com/office/drawing/2014/main" val="4238121066"/>
                    </a:ext>
                  </a:extLst>
                </a:gridCol>
                <a:gridCol w="4024863">
                  <a:extLst>
                    <a:ext uri="{9D8B030D-6E8A-4147-A177-3AD203B41FA5}">
                      <a16:colId xmlns:a16="http://schemas.microsoft.com/office/drawing/2014/main" val="2940295711"/>
                    </a:ext>
                  </a:extLst>
                </a:gridCol>
                <a:gridCol w="1938664">
                  <a:extLst>
                    <a:ext uri="{9D8B030D-6E8A-4147-A177-3AD203B41FA5}">
                      <a16:colId xmlns:a16="http://schemas.microsoft.com/office/drawing/2014/main" val="174989036"/>
                    </a:ext>
                  </a:extLst>
                </a:gridCol>
                <a:gridCol w="1827942">
                  <a:extLst>
                    <a:ext uri="{9D8B030D-6E8A-4147-A177-3AD203B41FA5}">
                      <a16:colId xmlns:a16="http://schemas.microsoft.com/office/drawing/2014/main" val="3053344686"/>
                    </a:ext>
                  </a:extLst>
                </a:gridCol>
                <a:gridCol w="1751127">
                  <a:extLst>
                    <a:ext uri="{9D8B030D-6E8A-4147-A177-3AD203B41FA5}">
                      <a16:colId xmlns:a16="http://schemas.microsoft.com/office/drawing/2014/main" val="3866591636"/>
                    </a:ext>
                  </a:extLst>
                </a:gridCol>
              </a:tblGrid>
              <a:tr h="406565">
                <a:tc gridSpan="5">
                  <a:txBody>
                    <a:bodyPr/>
                    <a:lstStyle/>
                    <a:p>
                      <a:pPr algn="ctr" fontAlgn="b"/>
                      <a:r>
                        <a:rPr lang="es-CO" sz="2400" b="1" i="0" u="none" strike="noStrike" dirty="0">
                          <a:solidFill>
                            <a:schemeClr val="tx1"/>
                          </a:solidFill>
                          <a:effectLst/>
                          <a:latin typeface="Arial" panose="020B0604020202020204" pitchFamily="34" charset="0"/>
                        </a:rPr>
                        <a:t>                PASIVO                             2024         2025         VARIACION    </a:t>
                      </a:r>
                      <a:endParaRPr lang="es-ES" sz="2400" b="1" i="0" u="none" strike="noStrike" dirty="0">
                        <a:solidFill>
                          <a:schemeClr val="tx1"/>
                        </a:solidFill>
                        <a:effectLst/>
                        <a:latin typeface="Arial" panose="020B0604020202020204" pitchFamily="34" charset="0"/>
                      </a:endParaRPr>
                    </a:p>
                  </a:txBody>
                  <a:tcPr marL="4934" marR="4934" marT="4934" marB="0" anchor="ctr">
                    <a:solidFill>
                      <a:schemeClr val="bg1"/>
                    </a:solidFill>
                  </a:tcPr>
                </a:tc>
                <a:tc hMerge="1">
                  <a:txBody>
                    <a:bodyPr/>
                    <a:lstStyle/>
                    <a:p>
                      <a:endParaRPr lang="es-ES" dirty="0"/>
                    </a:p>
                  </a:txBody>
                  <a:tcPr marL="4934" marR="4934" marT="4934" marB="0" anchor="ctr"/>
                </a:tc>
                <a:tc hMerge="1">
                  <a:txBody>
                    <a:bodyPr/>
                    <a:lstStyle/>
                    <a:p>
                      <a:pPr algn="ctr"/>
                      <a:endParaRPr lang="es-ES" sz="1600" b="1" dirty="0">
                        <a:latin typeface="Arial" panose="020B0604020202020204" pitchFamily="34" charset="0"/>
                        <a:cs typeface="Arial" panose="020B0604020202020204" pitchFamily="34" charset="0"/>
                      </a:endParaRPr>
                    </a:p>
                  </a:txBody>
                  <a:tcPr marL="4934" marR="4934" marT="4934" marB="0" anchor="ctr"/>
                </a:tc>
                <a:tc hMerge="1">
                  <a:txBody>
                    <a:bodyPr/>
                    <a:lstStyle/>
                    <a:p>
                      <a:pPr algn="ctr" fontAlgn="b"/>
                      <a:endParaRPr lang="es-ES" sz="1600" b="1" i="0" u="none" strike="noStrike" dirty="0">
                        <a:solidFill>
                          <a:srgbClr val="000000"/>
                        </a:solidFill>
                        <a:effectLst/>
                        <a:latin typeface="Arial" panose="020B0604020202020204" pitchFamily="34" charset="0"/>
                        <a:cs typeface="Arial" panose="020B0604020202020204" pitchFamily="34" charset="0"/>
                      </a:endParaRPr>
                    </a:p>
                  </a:txBody>
                  <a:tcPr marL="4934" marR="4934" marT="4934" marB="0" anchor="ctr"/>
                </a:tc>
                <a:tc hMerge="1">
                  <a:txBody>
                    <a:bodyPr/>
                    <a:lstStyle/>
                    <a:p>
                      <a:endParaRPr lang="es-CO"/>
                    </a:p>
                  </a:txBody>
                  <a:tcPr/>
                </a:tc>
                <a:extLst>
                  <a:ext uri="{0D108BD9-81ED-4DB2-BD59-A6C34878D82A}">
                    <a16:rowId xmlns:a16="http://schemas.microsoft.com/office/drawing/2014/main" val="2830870046"/>
                  </a:ext>
                </a:extLst>
              </a:tr>
              <a:tr h="354842">
                <a:tc gridSpan="2">
                  <a:txBody>
                    <a:bodyPr/>
                    <a:lstStyle/>
                    <a:p>
                      <a:pPr algn="ctr" fontAlgn="ctr"/>
                      <a:r>
                        <a:rPr lang="es-CO" sz="2000" b="1" i="0" u="none" strike="noStrike" dirty="0">
                          <a:solidFill>
                            <a:srgbClr val="000000"/>
                          </a:solidFill>
                          <a:effectLst/>
                          <a:latin typeface="Arial" panose="020B0604020202020204" pitchFamily="34" charset="0"/>
                          <a:cs typeface="Arial" panose="020B0604020202020204" pitchFamily="34" charset="0"/>
                        </a:rPr>
                        <a:t>TOTAL PASIVO CORRIENTE</a:t>
                      </a:r>
                      <a:endParaRPr lang="es-ES" sz="20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hMerge="1">
                  <a:txBody>
                    <a:bodyPr/>
                    <a:lstStyle/>
                    <a:p>
                      <a:pPr algn="l" fontAlgn="ctr"/>
                      <a:endParaRPr lang="es-ES" sz="12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r" defTabSz="914400" rtl="0" eaLnBrk="1" fontAlgn="b" latinLnBrk="0" hangingPunct="1"/>
                      <a:r>
                        <a:rPr lang="es-CO" sz="2000" b="1" i="0" u="none" strike="noStrike" kern="1200" dirty="0">
                          <a:solidFill>
                            <a:srgbClr val="000000"/>
                          </a:solidFill>
                          <a:effectLst/>
                          <a:latin typeface="Arial" panose="020B0604020202020204" pitchFamily="34" charset="0"/>
                          <a:ea typeface="+mn-ea"/>
                          <a:cs typeface="Arial" panose="020B0604020202020204" pitchFamily="34" charset="0"/>
                        </a:rPr>
                        <a:t>2,751,114,741</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2000" b="1" i="0" u="none" strike="noStrike" kern="1200" dirty="0">
                          <a:solidFill>
                            <a:srgbClr val="000000"/>
                          </a:solidFill>
                          <a:effectLst/>
                          <a:latin typeface="Arial" panose="020B0604020202020204" pitchFamily="34" charset="0"/>
                          <a:ea typeface="+mn-ea"/>
                          <a:cs typeface="Arial" panose="020B0604020202020204" pitchFamily="34" charset="0"/>
                        </a:rPr>
                        <a:t>2.658.813.874</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2000" b="1" i="0" u="none" strike="noStrike" kern="1200" dirty="0">
                          <a:solidFill>
                            <a:srgbClr val="000000"/>
                          </a:solidFill>
                          <a:effectLst/>
                          <a:latin typeface="Arial" panose="020B0604020202020204" pitchFamily="34" charset="0"/>
                          <a:ea typeface="+mn-ea"/>
                          <a:cs typeface="Arial" panose="020B0604020202020204" pitchFamily="34" charset="0"/>
                        </a:rPr>
                        <a:t>92,300,867</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3252541408"/>
                  </a:ext>
                </a:extLst>
              </a:tr>
              <a:tr h="298118">
                <a:tc>
                  <a:txBody>
                    <a:bodyPr/>
                    <a:lstStyle/>
                    <a:p>
                      <a:pPr algn="ctr" fontAlgn="b"/>
                      <a:r>
                        <a:rPr lang="es-CO" sz="2000" b="1" i="0" u="none" strike="noStrike" dirty="0">
                          <a:solidFill>
                            <a:srgbClr val="000000"/>
                          </a:solidFill>
                          <a:effectLst/>
                          <a:latin typeface="Arial" panose="020B0604020202020204" pitchFamily="34" charset="0"/>
                          <a:cs typeface="Arial" panose="020B0604020202020204" pitchFamily="34" charset="0"/>
                        </a:rPr>
                        <a:t>24</a:t>
                      </a:r>
                      <a:endParaRPr lang="es-ES" sz="20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l" defTabSz="914400" rtl="0" eaLnBrk="1" fontAlgn="ctr" latinLnBrk="0" hangingPunct="1"/>
                      <a:r>
                        <a:rPr lang="es-ES" sz="2000" b="1" u="none" strike="noStrike" kern="1200" dirty="0">
                          <a:solidFill>
                            <a:schemeClr val="dk1"/>
                          </a:solidFill>
                          <a:effectLst/>
                          <a:latin typeface="Arial" panose="020B0604020202020204" pitchFamily="34" charset="0"/>
                          <a:ea typeface="+mn-ea"/>
                          <a:cs typeface="Arial" panose="020B0604020202020204" pitchFamily="34" charset="0"/>
                        </a:rPr>
                        <a:t>CUENTAS POR PAGAR</a:t>
                      </a:r>
                    </a:p>
                  </a:txBody>
                  <a:tcPr marL="0" marR="0" marT="0" marB="0" anchor="b"/>
                </a:tc>
                <a:tc>
                  <a:txBody>
                    <a:bodyPr/>
                    <a:lstStyle/>
                    <a:p>
                      <a:pPr marL="0" algn="r" defTabSz="914400" rtl="0" eaLnBrk="1" fontAlgn="b" latinLnBrk="0" hangingPunct="1"/>
                      <a:r>
                        <a:rPr lang="es-CO" sz="2000" b="1" i="0" u="none" strike="noStrike" kern="1200" dirty="0">
                          <a:solidFill>
                            <a:srgbClr val="000000"/>
                          </a:solidFill>
                          <a:effectLst/>
                          <a:latin typeface="Arial" panose="020B0604020202020204" pitchFamily="34" charset="0"/>
                          <a:ea typeface="+mn-ea"/>
                          <a:cs typeface="Arial" panose="020B0604020202020204" pitchFamily="34" charset="0"/>
                        </a:rPr>
                        <a:t>258,062,347</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2000" b="1" i="0" u="none" strike="noStrike" kern="1200" dirty="0">
                          <a:solidFill>
                            <a:srgbClr val="000000"/>
                          </a:solidFill>
                          <a:effectLst/>
                          <a:latin typeface="Arial" panose="020B0604020202020204" pitchFamily="34" charset="0"/>
                          <a:ea typeface="+mn-ea"/>
                          <a:cs typeface="Arial" panose="020B0604020202020204" pitchFamily="34" charset="0"/>
                        </a:rPr>
                        <a:t>981.366.219</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2000" b="1" i="0" u="none" strike="noStrike" kern="1200">
                          <a:solidFill>
                            <a:srgbClr val="000000"/>
                          </a:solidFill>
                          <a:effectLst/>
                          <a:latin typeface="Arial" panose="020B0604020202020204" pitchFamily="34" charset="0"/>
                          <a:ea typeface="+mn-ea"/>
                          <a:cs typeface="Arial" panose="020B0604020202020204" pitchFamily="34" charset="0"/>
                        </a:rPr>
                        <a:t>-723,303,872</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2910000247"/>
                  </a:ext>
                </a:extLst>
              </a:tr>
              <a:tr h="308141">
                <a:tc>
                  <a:txBody>
                    <a:bodyPr/>
                    <a:lstStyle/>
                    <a:p>
                      <a:pPr algn="ctr" fontAlgn="b"/>
                      <a:r>
                        <a:rPr lang="es-CO" sz="2400" b="1" i="0" u="none" strike="noStrike" dirty="0">
                          <a:solidFill>
                            <a:srgbClr val="000000"/>
                          </a:solidFill>
                          <a:effectLst/>
                          <a:latin typeface="Arial" panose="020B0604020202020204" pitchFamily="34" charset="0"/>
                        </a:rPr>
                        <a:t>25</a:t>
                      </a:r>
                      <a:endParaRPr lang="es-ES" sz="2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algn="l" defTabSz="914400" rtl="0" eaLnBrk="1" fontAlgn="ctr" latinLnBrk="0" hangingPunct="1"/>
                      <a:r>
                        <a:rPr lang="es-ES" sz="2000" b="1" u="none" strike="noStrike" kern="1200" dirty="0">
                          <a:solidFill>
                            <a:schemeClr val="dk1"/>
                          </a:solidFill>
                          <a:effectLst/>
                          <a:latin typeface="Arial" panose="020B0604020202020204" pitchFamily="34" charset="0"/>
                          <a:ea typeface="+mn-ea"/>
                          <a:cs typeface="Arial" panose="020B0604020202020204" pitchFamily="34" charset="0"/>
                        </a:rPr>
                        <a:t>BENEFICIOS A LOS EMPLEADOS</a:t>
                      </a:r>
                    </a:p>
                  </a:txBody>
                  <a:tcPr marL="4934" marR="4934" marT="4934" marB="0" anchor="ctr"/>
                </a:tc>
                <a:tc>
                  <a:txBody>
                    <a:bodyPr/>
                    <a:lstStyle/>
                    <a:p>
                      <a:pPr marL="0" algn="r" defTabSz="914400" rtl="0" eaLnBrk="1" fontAlgn="b" latinLnBrk="0" hangingPunct="1"/>
                      <a:r>
                        <a:rPr lang="es-CO" sz="2000" b="1" i="0" u="none" strike="noStrike" kern="1200" dirty="0">
                          <a:solidFill>
                            <a:srgbClr val="000000"/>
                          </a:solidFill>
                          <a:effectLst/>
                          <a:latin typeface="Arial" panose="020B0604020202020204" pitchFamily="34" charset="0"/>
                          <a:ea typeface="+mn-ea"/>
                          <a:cs typeface="Arial" panose="020B0604020202020204" pitchFamily="34" charset="0"/>
                        </a:rPr>
                        <a:t>200,838,268</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2000" b="1" i="0" u="none" strike="noStrike" kern="1200" dirty="0">
                          <a:solidFill>
                            <a:srgbClr val="000000"/>
                          </a:solidFill>
                          <a:effectLst/>
                          <a:latin typeface="Arial" panose="020B0604020202020204" pitchFamily="34" charset="0"/>
                          <a:ea typeface="+mn-ea"/>
                          <a:cs typeface="Arial" panose="020B0604020202020204" pitchFamily="34" charset="0"/>
                        </a:rPr>
                        <a:t>929.399.070</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2000" b="1" i="0" u="none" strike="noStrike" kern="1200">
                          <a:solidFill>
                            <a:srgbClr val="000000"/>
                          </a:solidFill>
                          <a:effectLst/>
                          <a:latin typeface="Arial" panose="020B0604020202020204" pitchFamily="34" charset="0"/>
                          <a:ea typeface="+mn-ea"/>
                          <a:cs typeface="Arial" panose="020B0604020202020204" pitchFamily="34" charset="0"/>
                        </a:rPr>
                        <a:t>-728,559,802</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749486225"/>
                  </a:ext>
                </a:extLst>
              </a:tr>
              <a:tr h="308141">
                <a:tc>
                  <a:txBody>
                    <a:bodyPr/>
                    <a:lstStyle/>
                    <a:p>
                      <a:pPr algn="ctr" fontAlgn="b"/>
                      <a:r>
                        <a:rPr lang="es-CO" sz="2400" b="1" i="0" u="none" strike="noStrike" dirty="0">
                          <a:solidFill>
                            <a:srgbClr val="000000"/>
                          </a:solidFill>
                          <a:effectLst/>
                          <a:latin typeface="Arial" panose="020B0604020202020204" pitchFamily="34" charset="0"/>
                        </a:rPr>
                        <a:t>29</a:t>
                      </a:r>
                      <a:endParaRPr lang="es-ES" sz="2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algn="l" defTabSz="914400" rtl="0" eaLnBrk="1" fontAlgn="ctr" latinLnBrk="0" hangingPunct="1"/>
                      <a:r>
                        <a:rPr lang="es-ES" sz="2000" b="1" u="none" strike="noStrike" kern="1200" dirty="0">
                          <a:solidFill>
                            <a:schemeClr val="dk1"/>
                          </a:solidFill>
                          <a:effectLst/>
                          <a:latin typeface="Arial" panose="020B0604020202020204" pitchFamily="34" charset="0"/>
                          <a:ea typeface="+mn-ea"/>
                          <a:cs typeface="Arial" panose="020B0604020202020204" pitchFamily="34" charset="0"/>
                        </a:rPr>
                        <a:t>OTROS PASIVOS</a:t>
                      </a:r>
                    </a:p>
                  </a:txBody>
                  <a:tcPr marL="4934" marR="4934" marT="4934" marB="0" anchor="ctr"/>
                </a:tc>
                <a:tc>
                  <a:txBody>
                    <a:bodyPr/>
                    <a:lstStyle/>
                    <a:p>
                      <a:pPr marL="0" algn="r" defTabSz="914400" rtl="0" eaLnBrk="1" fontAlgn="b" latinLnBrk="0" hangingPunct="1"/>
                      <a:r>
                        <a:rPr lang="es-CO" sz="2000" b="1" i="0" u="none" strike="noStrike" kern="1200" dirty="0">
                          <a:solidFill>
                            <a:srgbClr val="000000"/>
                          </a:solidFill>
                          <a:effectLst/>
                          <a:latin typeface="Arial" panose="020B0604020202020204" pitchFamily="34" charset="0"/>
                          <a:ea typeface="+mn-ea"/>
                          <a:cs typeface="Arial" panose="020B0604020202020204" pitchFamily="34" charset="0"/>
                        </a:rPr>
                        <a:t>2,292,213,126</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2000" b="1" i="0" u="none" strike="noStrike" kern="1200" dirty="0">
                          <a:solidFill>
                            <a:srgbClr val="000000"/>
                          </a:solidFill>
                          <a:effectLst/>
                          <a:latin typeface="Arial" panose="020B0604020202020204" pitchFamily="34" charset="0"/>
                          <a:ea typeface="+mn-ea"/>
                          <a:cs typeface="Arial" panose="020B0604020202020204" pitchFamily="34" charset="0"/>
                        </a:rPr>
                        <a:t>748.048.585</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2000" b="1" i="0" u="none" strike="noStrike" kern="1200">
                          <a:solidFill>
                            <a:srgbClr val="000000"/>
                          </a:solidFill>
                          <a:effectLst/>
                          <a:latin typeface="Arial" panose="020B0604020202020204" pitchFamily="34" charset="0"/>
                          <a:ea typeface="+mn-ea"/>
                          <a:cs typeface="Arial" panose="020B0604020202020204" pitchFamily="34" charset="0"/>
                        </a:rPr>
                        <a:t>1,544,164,541</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1832679471"/>
                  </a:ext>
                </a:extLst>
              </a:tr>
              <a:tr h="308141">
                <a:tc>
                  <a:txBody>
                    <a:bodyPr/>
                    <a:lstStyle/>
                    <a:p>
                      <a:pPr algn="ctr" fontAlgn="b"/>
                      <a:endParaRPr lang="es-ES" sz="2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algn="l" defTabSz="914400" rtl="0" eaLnBrk="1" fontAlgn="ctr" latinLnBrk="0" hangingPunct="1"/>
                      <a:r>
                        <a:rPr lang="es-ES" sz="2000" b="1" u="none" strike="noStrike" kern="1200" dirty="0">
                          <a:solidFill>
                            <a:schemeClr val="dk1"/>
                          </a:solidFill>
                          <a:effectLst/>
                          <a:latin typeface="Arial" panose="020B0604020202020204" pitchFamily="34" charset="0"/>
                          <a:ea typeface="+mn-ea"/>
                          <a:cs typeface="Arial" panose="020B0604020202020204" pitchFamily="34" charset="0"/>
                        </a:rPr>
                        <a:t>TOTAL PASIVO NO CORRIENTE</a:t>
                      </a:r>
                    </a:p>
                  </a:txBody>
                  <a:tcPr marL="4934" marR="4934" marT="4934" marB="0" anchor="ctr"/>
                </a:tc>
                <a:tc>
                  <a:txBody>
                    <a:bodyPr/>
                    <a:lstStyle/>
                    <a:p>
                      <a:pPr marL="0" algn="r" defTabSz="914400" rtl="0" eaLnBrk="1" fontAlgn="b" latinLnBrk="0" hangingPunct="1"/>
                      <a:r>
                        <a:rPr lang="es-CO" sz="2000" b="1" i="0" u="none" strike="noStrike" kern="1200" dirty="0">
                          <a:solidFill>
                            <a:srgbClr val="000000"/>
                          </a:solidFill>
                          <a:effectLst/>
                          <a:latin typeface="Arial" panose="020B0604020202020204" pitchFamily="34" charset="0"/>
                          <a:ea typeface="+mn-ea"/>
                          <a:cs typeface="Arial" panose="020B0604020202020204" pitchFamily="34" charset="0"/>
                        </a:rPr>
                        <a:t>0</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2000" b="1" i="0" u="none" strike="noStrike" kern="1200" dirty="0">
                          <a:solidFill>
                            <a:srgbClr val="000000"/>
                          </a:solidFill>
                          <a:effectLst/>
                          <a:latin typeface="Arial" panose="020B0604020202020204" pitchFamily="34" charset="0"/>
                          <a:ea typeface="+mn-ea"/>
                          <a:cs typeface="Arial" panose="020B0604020202020204" pitchFamily="34" charset="0"/>
                        </a:rPr>
                        <a:t>0</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2000" b="1" i="0" u="none" strike="noStrike" kern="1200">
                          <a:solidFill>
                            <a:srgbClr val="000000"/>
                          </a:solidFill>
                          <a:effectLst/>
                          <a:latin typeface="Arial" panose="020B0604020202020204" pitchFamily="34" charset="0"/>
                          <a:ea typeface="+mn-ea"/>
                          <a:cs typeface="Arial" panose="020B0604020202020204" pitchFamily="34" charset="0"/>
                        </a:rPr>
                        <a:t>0</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624363838"/>
                  </a:ext>
                </a:extLst>
              </a:tr>
              <a:tr h="308141">
                <a:tc>
                  <a:txBody>
                    <a:bodyPr/>
                    <a:lstStyle/>
                    <a:p>
                      <a:pPr algn="ctr" fontAlgn="b"/>
                      <a:endParaRPr lang="es-ES" sz="2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algn="l" defTabSz="914400" rtl="0" eaLnBrk="1" fontAlgn="ctr" latinLnBrk="0" hangingPunct="1"/>
                      <a:r>
                        <a:rPr lang="es-ES" sz="2000" b="1" u="none" strike="noStrike" kern="1200" dirty="0">
                          <a:solidFill>
                            <a:schemeClr val="dk1"/>
                          </a:solidFill>
                          <a:effectLst/>
                          <a:latin typeface="Arial" panose="020B0604020202020204" pitchFamily="34" charset="0"/>
                          <a:ea typeface="+mn-ea"/>
                          <a:cs typeface="Arial" panose="020B0604020202020204" pitchFamily="34" charset="0"/>
                        </a:rPr>
                        <a:t>TOTAL PASIVO</a:t>
                      </a:r>
                    </a:p>
                  </a:txBody>
                  <a:tcPr marL="4934" marR="4934" marT="4934" marB="0" anchor="ctr"/>
                </a:tc>
                <a:tc>
                  <a:txBody>
                    <a:bodyPr/>
                    <a:lstStyle/>
                    <a:p>
                      <a:pPr marL="0" algn="r" defTabSz="914400" rtl="0" eaLnBrk="1" fontAlgn="b" latinLnBrk="0" hangingPunct="1"/>
                      <a:r>
                        <a:rPr lang="es-CO" sz="2000" b="1" i="0" u="none" strike="noStrike" kern="1200" dirty="0">
                          <a:solidFill>
                            <a:srgbClr val="000000"/>
                          </a:solidFill>
                          <a:effectLst/>
                          <a:latin typeface="Arial" panose="020B0604020202020204" pitchFamily="34" charset="0"/>
                          <a:ea typeface="+mn-ea"/>
                          <a:cs typeface="Arial" panose="020B0604020202020204" pitchFamily="34" charset="0"/>
                        </a:rPr>
                        <a:t>2,751,114,741</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2000" b="1" i="0" u="none" strike="noStrike" kern="1200" dirty="0">
                          <a:solidFill>
                            <a:srgbClr val="000000"/>
                          </a:solidFill>
                          <a:effectLst/>
                          <a:latin typeface="Arial" panose="020B0604020202020204" pitchFamily="34" charset="0"/>
                          <a:ea typeface="+mn-ea"/>
                          <a:cs typeface="Arial" panose="020B0604020202020204" pitchFamily="34" charset="0"/>
                        </a:rPr>
                        <a:t>2.658.813.874</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2000" b="1" i="0" u="none" strike="noStrike" kern="1200" dirty="0">
                          <a:solidFill>
                            <a:srgbClr val="000000"/>
                          </a:solidFill>
                          <a:effectLst/>
                          <a:latin typeface="Arial" panose="020B0604020202020204" pitchFamily="34" charset="0"/>
                          <a:ea typeface="+mn-ea"/>
                          <a:cs typeface="Arial" panose="020B0604020202020204" pitchFamily="34" charset="0"/>
                        </a:rPr>
                        <a:t>92,300,867</a:t>
                      </a:r>
                      <a:endParaRPr lang="es-ES" sz="2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2000103116"/>
                  </a:ext>
                </a:extLst>
              </a:tr>
              <a:tr h="308141">
                <a:tc gridSpan="5">
                  <a:txBody>
                    <a:bodyPr/>
                    <a:lstStyle/>
                    <a:p>
                      <a:pPr algn="ctr"/>
                      <a:r>
                        <a:rPr lang="es-CO" sz="2400" b="1" i="0" u="none" strike="noStrike" kern="1200" dirty="0">
                          <a:solidFill>
                            <a:srgbClr val="000000"/>
                          </a:solidFill>
                          <a:effectLst/>
                          <a:latin typeface="Arial" panose="020B0604020202020204" pitchFamily="34" charset="0"/>
                          <a:ea typeface="+mn-ea"/>
                          <a:cs typeface="+mn-cs"/>
                        </a:rPr>
                        <a:t>PATRIMONIO</a:t>
                      </a:r>
                      <a:endParaRPr lang="es-ES" sz="2400" b="1" i="0" u="none" strike="noStrike" kern="1200" dirty="0">
                        <a:solidFill>
                          <a:srgbClr val="000000"/>
                        </a:solidFill>
                        <a:effectLst/>
                        <a:latin typeface="Arial" panose="020B0604020202020204" pitchFamily="34" charset="0"/>
                        <a:ea typeface="+mn-ea"/>
                        <a:cs typeface="+mn-cs"/>
                      </a:endParaRPr>
                    </a:p>
                  </a:txBody>
                  <a:tcPr marL="4934" marR="4934" marT="4934" marB="0" anchor="ctr">
                    <a:solidFill>
                      <a:schemeClr val="bg1"/>
                    </a:solidFill>
                  </a:tcPr>
                </a:tc>
                <a:tc hMerge="1">
                  <a:txBody>
                    <a:bodyPr/>
                    <a:lstStyle/>
                    <a:p>
                      <a:endParaRPr lang="es-ES" sz="1400" b="1" i="0" u="none" strike="noStrike" kern="1200" dirty="0">
                        <a:solidFill>
                          <a:srgbClr val="000000"/>
                        </a:solidFill>
                        <a:effectLst/>
                        <a:latin typeface="Arial" panose="020B0604020202020204" pitchFamily="34" charset="0"/>
                        <a:ea typeface="+mn-ea"/>
                        <a:cs typeface="+mn-cs"/>
                      </a:endParaRPr>
                    </a:p>
                  </a:txBody>
                  <a:tcPr marL="4934" marR="4934" marT="4934" marB="0" anchor="ctr"/>
                </a:tc>
                <a:tc hMerge="1">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endParaRPr lang="es-CO"/>
                    </a:p>
                  </a:txBody>
                  <a:tcPr/>
                </a:tc>
                <a:extLst>
                  <a:ext uri="{0D108BD9-81ED-4DB2-BD59-A6C34878D82A}">
                    <a16:rowId xmlns:a16="http://schemas.microsoft.com/office/drawing/2014/main" val="2182404331"/>
                  </a:ext>
                </a:extLst>
              </a:tr>
              <a:tr h="308141">
                <a:tc>
                  <a:txBody>
                    <a:bodyPr/>
                    <a:lstStyle/>
                    <a:p>
                      <a:pPr algn="ctr" fontAlgn="b"/>
                      <a:r>
                        <a:rPr lang="es-CO" sz="2400" b="1" i="0" u="none" strike="noStrike" dirty="0">
                          <a:solidFill>
                            <a:srgbClr val="000000"/>
                          </a:solidFill>
                          <a:effectLst/>
                          <a:latin typeface="Arial" panose="020B0604020202020204" pitchFamily="34" charset="0"/>
                        </a:rPr>
                        <a:t>32</a:t>
                      </a:r>
                      <a:endParaRPr lang="es-ES" sz="2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algn="l" defTabSz="914400" rtl="0" eaLnBrk="1" fontAlgn="ctr" latinLnBrk="0" hangingPunct="1"/>
                      <a:r>
                        <a:rPr lang="es-ES" sz="2000" b="1" u="none" strike="noStrike" kern="1200" dirty="0">
                          <a:solidFill>
                            <a:schemeClr val="dk1"/>
                          </a:solidFill>
                          <a:effectLst/>
                          <a:latin typeface="Arial" panose="020B0604020202020204" pitchFamily="34" charset="0"/>
                          <a:ea typeface="+mn-ea"/>
                          <a:cs typeface="Arial" panose="020B0604020202020204" pitchFamily="34" charset="0"/>
                        </a:rPr>
                        <a:t>PATRIMONIO DE LAS ENTIDADES DE GOBIERNO</a:t>
                      </a:r>
                    </a:p>
                  </a:txBody>
                  <a:tcPr marL="0" marR="0" marT="0" marB="0" anchor="b"/>
                </a:tc>
                <a:tc>
                  <a:txBody>
                    <a:bodyPr/>
                    <a:lstStyle/>
                    <a:p>
                      <a:pPr marL="0" algn="r" defTabSz="914400" rtl="0" eaLnBrk="1" fontAlgn="ctr" latinLnBrk="0" hangingPunct="1"/>
                      <a:r>
                        <a:rPr lang="es-CO" sz="2000" b="1" u="none" strike="noStrike" kern="1200" dirty="0">
                          <a:solidFill>
                            <a:schemeClr val="dk1"/>
                          </a:solidFill>
                          <a:effectLst/>
                          <a:latin typeface="Arial" panose="020B0604020202020204" pitchFamily="34" charset="0"/>
                          <a:ea typeface="+mn-ea"/>
                          <a:cs typeface="Arial" panose="020B0604020202020204" pitchFamily="34" charset="0"/>
                        </a:rPr>
                        <a:t>7,640,619,280</a:t>
                      </a:r>
                      <a:endParaRPr lang="es-ES" sz="20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ctr" latinLnBrk="0" hangingPunct="1"/>
                      <a:r>
                        <a:rPr lang="es-CO" sz="2000" b="1" u="none" strike="noStrike" kern="1200" dirty="0">
                          <a:solidFill>
                            <a:schemeClr val="dk1"/>
                          </a:solidFill>
                          <a:effectLst/>
                          <a:latin typeface="Arial" panose="020B0604020202020204" pitchFamily="34" charset="0"/>
                          <a:ea typeface="+mn-ea"/>
                          <a:cs typeface="Arial" panose="020B0604020202020204" pitchFamily="34" charset="0"/>
                        </a:rPr>
                        <a:t>5.084.024.182</a:t>
                      </a:r>
                      <a:endParaRPr lang="es-ES" sz="20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ctr" latinLnBrk="0" hangingPunct="1"/>
                      <a:r>
                        <a:rPr lang="es-CO" sz="2000" b="1" i="0" u="none" strike="noStrike">
                          <a:solidFill>
                            <a:srgbClr val="000000"/>
                          </a:solidFill>
                          <a:effectLst/>
                          <a:latin typeface="Arial" panose="020B0604020202020204" pitchFamily="34" charset="0"/>
                        </a:rPr>
                        <a:t>2,556,595,098</a:t>
                      </a:r>
                      <a:endParaRPr lang="es-ES" sz="20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3704493248"/>
                  </a:ext>
                </a:extLst>
              </a:tr>
              <a:tr h="308141">
                <a:tc>
                  <a:txBody>
                    <a:bodyPr/>
                    <a:lstStyle/>
                    <a:p>
                      <a:pPr algn="ctr" fontAlgn="b"/>
                      <a:endParaRPr lang="es-ES" sz="2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s-ES" sz="2000" b="1" u="none" strike="noStrike" kern="1200" dirty="0">
                          <a:solidFill>
                            <a:schemeClr val="dk1"/>
                          </a:solidFill>
                          <a:effectLst/>
                          <a:latin typeface="Arial" panose="020B0604020202020204" pitchFamily="34" charset="0"/>
                          <a:ea typeface="+mn-ea"/>
                          <a:cs typeface="Arial" panose="020B0604020202020204" pitchFamily="34" charset="0"/>
                        </a:rPr>
                        <a:t>TOTAL PASIVO Y PATRIMONIO</a:t>
                      </a:r>
                    </a:p>
                  </a:txBody>
                  <a:tcPr marL="0" marR="0" marT="0" marB="0" anchor="b"/>
                </a:tc>
                <a:tc>
                  <a:txBody>
                    <a:bodyPr/>
                    <a:lstStyle/>
                    <a:p>
                      <a:pPr marL="0" algn="r" defTabSz="914400" rtl="0" eaLnBrk="1" fontAlgn="ctr" latinLnBrk="0" hangingPunct="1"/>
                      <a:r>
                        <a:rPr lang="es-CO" sz="2000" b="1" u="none" strike="noStrike" kern="1200" dirty="0">
                          <a:solidFill>
                            <a:schemeClr val="dk1"/>
                          </a:solidFill>
                          <a:effectLst/>
                          <a:latin typeface="Arial" panose="020B0604020202020204" pitchFamily="34" charset="0"/>
                          <a:ea typeface="+mn-ea"/>
                          <a:cs typeface="Arial" panose="020B0604020202020204" pitchFamily="34" charset="0"/>
                        </a:rPr>
                        <a:t>10,391,734,021</a:t>
                      </a:r>
                      <a:endParaRPr lang="es-ES" sz="20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ctr" latinLnBrk="0" hangingPunct="1"/>
                      <a:r>
                        <a:rPr lang="es-CO" sz="2000" b="1" u="none" strike="noStrike" kern="1200" dirty="0">
                          <a:solidFill>
                            <a:schemeClr val="dk1"/>
                          </a:solidFill>
                          <a:effectLst/>
                          <a:latin typeface="Arial" panose="020B0604020202020204" pitchFamily="34" charset="0"/>
                          <a:ea typeface="+mn-ea"/>
                          <a:cs typeface="Arial" panose="020B0604020202020204" pitchFamily="34" charset="0"/>
                        </a:rPr>
                        <a:t>7.742.838.056</a:t>
                      </a:r>
                      <a:endParaRPr lang="es-ES" sz="20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ctr" latinLnBrk="0" hangingPunct="1"/>
                      <a:r>
                        <a:rPr lang="es-CO" sz="2000" b="1" i="0" u="none" strike="noStrike" dirty="0">
                          <a:solidFill>
                            <a:srgbClr val="000000"/>
                          </a:solidFill>
                          <a:effectLst/>
                          <a:latin typeface="Arial" panose="020B0604020202020204" pitchFamily="34" charset="0"/>
                        </a:rPr>
                        <a:t>2,648,595,965</a:t>
                      </a:r>
                      <a:endParaRPr lang="es-ES" sz="20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1994449258"/>
                  </a:ext>
                </a:extLst>
              </a:tr>
            </a:tbl>
          </a:graphicData>
        </a:graphic>
      </p:graphicFrame>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7" name="Título 6"/>
          <p:cNvSpPr>
            <a:spLocks noGrp="1"/>
          </p:cNvSpPr>
          <p:nvPr>
            <p:ph type="title"/>
          </p:nvPr>
        </p:nvSpPr>
        <p:spPr>
          <a:xfrm>
            <a:off x="1628140" y="284163"/>
            <a:ext cx="9601200" cy="749692"/>
          </a:xfrm>
          <a:prstGeom prst="rect">
            <a:avLst/>
          </a:prstGeom>
        </p:spPr>
        <p:txBody>
          <a:bodyPr wrap="square">
            <a:spAutoFit/>
          </a:bodyPr>
          <a:lstStyle/>
          <a:p>
            <a:pPr algn="ctr"/>
            <a:r>
              <a:rPr lang="es-ES" sz="2400" b="1" dirty="0">
                <a:solidFill>
                  <a:schemeClr val="tx2">
                    <a:lumMod val="75000"/>
                  </a:schemeClr>
                </a:solidFill>
                <a:latin typeface="Arial Black" pitchFamily="34" charset="0"/>
              </a:rPr>
              <a:t>ESTADO DE SITUACION FINANCIERA – BALANCE 2025 vs 2024</a:t>
            </a:r>
            <a:r>
              <a:rPr lang="es-ES" sz="2000" b="1" dirty="0">
                <a:solidFill>
                  <a:schemeClr val="tx2">
                    <a:lumMod val="75000"/>
                  </a:schemeClr>
                </a:solidFill>
                <a:latin typeface="Arial Black" pitchFamily="34" charset="0"/>
              </a:rPr>
              <a:t>.</a:t>
            </a:r>
            <a:endParaRPr lang="es-ES" sz="2000" dirty="0"/>
          </a:p>
        </p:txBody>
      </p:sp>
    </p:spTree>
    <p:extLst>
      <p:ext uri="{BB962C8B-B14F-4D97-AF65-F5344CB8AC3E}">
        <p14:creationId xmlns:p14="http://schemas.microsoft.com/office/powerpoint/2010/main" val="1739682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636455" y="5422724"/>
            <a:ext cx="2899680" cy="855177"/>
          </a:xfrm>
          <a:prstGeom prst="rect">
            <a:avLst/>
          </a:prstGeom>
        </p:spPr>
      </p:pic>
      <p:sp>
        <p:nvSpPr>
          <p:cNvPr id="6" name="Rectángulo 5"/>
          <p:cNvSpPr/>
          <p:nvPr/>
        </p:nvSpPr>
        <p:spPr>
          <a:xfrm>
            <a:off x="1366886" y="1627655"/>
            <a:ext cx="9452089" cy="2308324"/>
          </a:xfrm>
          <a:prstGeom prst="rect">
            <a:avLst/>
          </a:prstGeom>
        </p:spPr>
        <p:txBody>
          <a:bodyPr wrap="square">
            <a:spAutoFit/>
          </a:bodyPr>
          <a:lstStyle/>
          <a:p>
            <a:pPr algn="ctr"/>
            <a:r>
              <a:rPr lang="es-ES_tradnl" sz="3600" b="1" cap="all" dirty="0">
                <a:solidFill>
                  <a:schemeClr val="tx2">
                    <a:lumMod val="75000"/>
                  </a:schemeClr>
                </a:solidFill>
                <a:latin typeface="Arial Black" panose="020B0A04020102020204" pitchFamily="34" charset="0"/>
              </a:rPr>
              <a:t>PROCESOS DE APOYO</a:t>
            </a:r>
            <a:br>
              <a:rPr lang="es-ES_tradnl" sz="3600" b="1" cap="all" dirty="0">
                <a:solidFill>
                  <a:schemeClr val="tx2">
                    <a:lumMod val="75000"/>
                  </a:schemeClr>
                </a:solidFill>
                <a:latin typeface="Arial Black" panose="020B0A04020102020204" pitchFamily="34" charset="0"/>
              </a:rPr>
            </a:br>
            <a:br>
              <a:rPr lang="es-ES_tradnl" sz="3600" b="1" cap="all" dirty="0">
                <a:solidFill>
                  <a:schemeClr val="tx2">
                    <a:lumMod val="75000"/>
                  </a:schemeClr>
                </a:solidFill>
                <a:latin typeface="Arial Black" panose="020B0A04020102020204" pitchFamily="34" charset="0"/>
              </a:rPr>
            </a:br>
            <a:r>
              <a:rPr lang="es-ES_tradnl" sz="3600" b="1" cap="all" dirty="0">
                <a:solidFill>
                  <a:schemeClr val="tx2">
                    <a:lumMod val="75000"/>
                  </a:schemeClr>
                </a:solidFill>
                <a:latin typeface="Arial Black" panose="020B0A04020102020204" pitchFamily="34" charset="0"/>
              </a:rPr>
              <a:t>INFORME DE presupuesto.</a:t>
            </a:r>
            <a:br>
              <a:rPr lang="es-ES_tradnl" sz="3600" b="1" cap="all" dirty="0">
                <a:solidFill>
                  <a:schemeClr val="tx2">
                    <a:lumMod val="75000"/>
                  </a:schemeClr>
                </a:solidFill>
                <a:latin typeface="Arial Black" panose="020B0A04020102020204" pitchFamily="34" charset="0"/>
              </a:rPr>
            </a:br>
            <a:endParaRPr lang="en-US" sz="3600" b="1" cap="all" dirty="0">
              <a:solidFill>
                <a:schemeClr val="tx2">
                  <a:lumMod val="75000"/>
                </a:schemeClr>
              </a:solidFill>
              <a:latin typeface="Arial Black" panose="020B0A04020102020204" pitchFamily="34" charset="0"/>
            </a:endParaRPr>
          </a:p>
        </p:txBody>
      </p:sp>
      <p:sp>
        <p:nvSpPr>
          <p:cNvPr id="5"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a:solidFill>
                  <a:schemeClr val="tx2">
                    <a:lumMod val="75000"/>
                  </a:schemeClr>
                </a:solidFill>
                <a:latin typeface="Arial" panose="020B0604020202020204" pitchFamily="34" charset="0"/>
                <a:cs typeface="Arial" panose="020B0604020202020204" pitchFamily="34" charset="0"/>
              </a:rPr>
              <a:t>JUAN CARLOS ALVAREZ ARANGO</a:t>
            </a:r>
          </a:p>
          <a:p>
            <a:pPr defTabSz="457200"/>
            <a:r>
              <a:rPr lang="es-ES" sz="2200" b="1" dirty="0">
                <a:solidFill>
                  <a:schemeClr val="tx2">
                    <a:lumMod val="75000"/>
                  </a:schemeClr>
                </a:solidFill>
                <a:latin typeface="Arial" panose="020B0604020202020204" pitchFamily="34" charset="0"/>
                <a:cs typeface="Arial" panose="020B0604020202020204" pitchFamily="34" charset="0"/>
              </a:rPr>
              <a:t>Subgerente Administrativo</a:t>
            </a:r>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sp>
        <p:nvSpPr>
          <p:cNvPr id="7" name="Subtítulo 2">
            <a:extLst>
              <a:ext uri="{FF2B5EF4-FFF2-40B4-BE49-F238E27FC236}">
                <a16:creationId xmlns:a16="http://schemas.microsoft.com/office/drawing/2014/main" id="{7B5BDAD4-FE42-4670-9B31-EACFB3062A4F}"/>
              </a:ext>
            </a:extLst>
          </p:cNvPr>
          <p:cNvSpPr txBox="1">
            <a:spLocks/>
          </p:cNvSpPr>
          <p:nvPr/>
        </p:nvSpPr>
        <p:spPr>
          <a:xfrm>
            <a:off x="3895127" y="5750864"/>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1554677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856211" y="395887"/>
            <a:ext cx="11006051" cy="461665"/>
          </a:xfrm>
          <a:prstGeom prst="rect">
            <a:avLst/>
          </a:prstGeom>
        </p:spPr>
        <p:txBody>
          <a:bodyPr wrap="square">
            <a:spAutoFit/>
          </a:bodyPr>
          <a:lstStyle/>
          <a:p>
            <a:pPr algn="ctr" fontAlgn="ctr"/>
            <a:r>
              <a:rPr lang="es-MX" sz="2400" b="1" spc="-120" dirty="0">
                <a:solidFill>
                  <a:schemeClr val="tx2">
                    <a:lumMod val="75000"/>
                  </a:schemeClr>
                </a:solidFill>
                <a:latin typeface="Calibri" panose="020F0502020204030204" pitchFamily="34" charset="0"/>
                <a:ea typeface="+mj-ea"/>
                <a:cs typeface="Calibri" panose="020F0502020204030204" pitchFamily="34" charset="0"/>
              </a:rPr>
              <a:t>SEGUIMIENTO A LA EJECUCION PRESUPUESTAL VIGENCIA -2.024</a:t>
            </a:r>
          </a:p>
        </p:txBody>
      </p:sp>
      <p:pic>
        <p:nvPicPr>
          <p:cNvPr id="7" name="Marcador de contenido 6">
            <a:extLst>
              <a:ext uri="{FF2B5EF4-FFF2-40B4-BE49-F238E27FC236}">
                <a16:creationId xmlns:a16="http://schemas.microsoft.com/office/drawing/2014/main" id="{6A5799FE-4D53-2EC4-9328-4380799247DE}"/>
              </a:ext>
            </a:extLst>
          </p:cNvPr>
          <p:cNvPicPr>
            <a:picLocks noGrp="1" noChangeAspect="1"/>
          </p:cNvPicPr>
          <p:nvPr>
            <p:ph idx="1"/>
          </p:nvPr>
        </p:nvPicPr>
        <p:blipFill>
          <a:blip r:embed="rId2"/>
          <a:stretch>
            <a:fillRect/>
          </a:stretch>
        </p:blipFill>
        <p:spPr>
          <a:xfrm>
            <a:off x="1567543" y="857551"/>
            <a:ext cx="10015575" cy="5737409"/>
          </a:xfrm>
        </p:spPr>
      </p:pic>
    </p:spTree>
    <p:extLst>
      <p:ext uri="{BB962C8B-B14F-4D97-AF65-F5344CB8AC3E}">
        <p14:creationId xmlns:p14="http://schemas.microsoft.com/office/powerpoint/2010/main" val="352890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fontScale="90000"/>
          </a:bodyPr>
          <a:lstStyle/>
          <a:p>
            <a:r>
              <a:rPr lang="es-ES_tradnl" sz="3200" dirty="0">
                <a:latin typeface="Arial Black" panose="020B0A04020102020204" pitchFamily="34" charset="0"/>
              </a:rPr>
              <a:t>RESEÑA HISTORICA:</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672662" y="773394"/>
            <a:ext cx="11340662" cy="5450718"/>
          </a:xfrm>
        </p:spPr>
        <p:txBody>
          <a:bodyPr>
            <a:normAutofit fontScale="40000" lnSpcReduction="20000"/>
          </a:bodyPr>
          <a:lstStyle/>
          <a:p>
            <a:pPr marL="0" indent="0" algn="just">
              <a:buNone/>
            </a:pPr>
            <a:r>
              <a:rPr lang="es-CO" sz="5300" b="1" dirty="0">
                <a:solidFill>
                  <a:schemeClr val="tx1"/>
                </a:solidFill>
                <a:latin typeface="Franklin Gothic Medium" panose="020B0603020102020204" pitchFamily="34" charset="0"/>
              </a:rPr>
              <a:t>Para el año de 1.860 por iniciativa de doña </a:t>
            </a:r>
            <a:r>
              <a:rPr lang="es-CO" sz="5300" b="1" u="sng" dirty="0">
                <a:solidFill>
                  <a:schemeClr val="tx1"/>
                </a:solidFill>
                <a:latin typeface="Franklin Gothic Medium" panose="020B0603020102020204" pitchFamily="34" charset="0"/>
              </a:rPr>
              <a:t>Romualda González de Restrepo</a:t>
            </a:r>
            <a:r>
              <a:rPr lang="es-CO" sz="5300" b="1" dirty="0">
                <a:solidFill>
                  <a:schemeClr val="tx1"/>
                </a:solidFill>
                <a:latin typeface="Franklin Gothic Medium" panose="020B0603020102020204" pitchFamily="34" charset="0"/>
              </a:rPr>
              <a:t>, de </a:t>
            </a:r>
            <a:r>
              <a:rPr lang="es-CO" sz="5300" b="1" u="sng" dirty="0">
                <a:solidFill>
                  <a:schemeClr val="tx1"/>
                </a:solidFill>
                <a:latin typeface="Franklin Gothic Medium" panose="020B0603020102020204" pitchFamily="34" charset="0"/>
              </a:rPr>
              <a:t>doña Paula Toro de González</a:t>
            </a:r>
            <a:r>
              <a:rPr lang="es-CO" sz="5300" b="1" dirty="0">
                <a:solidFill>
                  <a:schemeClr val="tx1"/>
                </a:solidFill>
                <a:latin typeface="Franklin Gothic Medium" panose="020B0603020102020204" pitchFamily="34" charset="0"/>
              </a:rPr>
              <a:t> y de don </a:t>
            </a:r>
            <a:r>
              <a:rPr lang="es-CO" sz="5300" b="1" u="sng" dirty="0">
                <a:solidFill>
                  <a:schemeClr val="tx1"/>
                </a:solidFill>
                <a:latin typeface="Franklin Gothic Medium" panose="020B0603020102020204" pitchFamily="34" charset="0"/>
              </a:rPr>
              <a:t>Rudesindo Quijano Restrepo</a:t>
            </a:r>
            <a:r>
              <a:rPr lang="es-CO" sz="5300" b="1" dirty="0">
                <a:solidFill>
                  <a:schemeClr val="tx1"/>
                </a:solidFill>
                <a:latin typeface="Franklin Gothic Medium" panose="020B0603020102020204" pitchFamily="34" charset="0"/>
              </a:rPr>
              <a:t>, se gestó la idea de fundar un Hospital y de hecho, hoy en día estos personajes son considerados fundadores de la entidad.</a:t>
            </a:r>
          </a:p>
          <a:p>
            <a:pPr marL="0" indent="0" algn="just">
              <a:buNone/>
            </a:pPr>
            <a:r>
              <a:rPr lang="es-CO" sz="5300" b="1" dirty="0">
                <a:solidFill>
                  <a:schemeClr val="tx1"/>
                </a:solidFill>
                <a:latin typeface="Franklin Gothic Medium" panose="020B0603020102020204" pitchFamily="34" charset="0"/>
              </a:rPr>
              <a:t>El 20 de diciembre de 1.938 las </a:t>
            </a:r>
            <a:r>
              <a:rPr lang="es-CO" sz="5300" b="1" u="sng" dirty="0">
                <a:solidFill>
                  <a:schemeClr val="tx1"/>
                </a:solidFill>
                <a:latin typeface="Franklin Gothic Medium" panose="020B0603020102020204" pitchFamily="34" charset="0"/>
              </a:rPr>
              <a:t>señoritas Elisa y Teresa González Toro </a:t>
            </a:r>
            <a:r>
              <a:rPr lang="es-CO" sz="5300" b="1" dirty="0">
                <a:solidFill>
                  <a:schemeClr val="tx1"/>
                </a:solidFill>
                <a:latin typeface="Franklin Gothic Medium" panose="020B0603020102020204" pitchFamily="34" charset="0"/>
              </a:rPr>
              <a:t>vendieron mediante escritura pública número 404 al departamento de Antioquia y este adquiere para la nación y la construcción del hospital de Caridad un lote de terreno denominado Manga del Hoyo donde hoy se encuentra construido el actual Hospital.</a:t>
            </a:r>
          </a:p>
          <a:p>
            <a:pPr marL="0" indent="0" algn="just">
              <a:buNone/>
            </a:pPr>
            <a:r>
              <a:rPr lang="es-CO" sz="5300" b="1" dirty="0">
                <a:solidFill>
                  <a:schemeClr val="tx1"/>
                </a:solidFill>
                <a:latin typeface="Franklin Gothic Medium" panose="020B0603020102020204" pitchFamily="34" charset="0"/>
              </a:rPr>
              <a:t>Con la promulgación de la Ley 10 de 1.990 se empezó a adelantar en el país un proceso de descentralización en el sector salud que tan solo se ha podido ir consolidando en los primeros años del siglo XX. Con la Constitución Política de la República de Colombia se consagra a la Salud como un Servicio Público y se establece la obligación del Estado de organizar la prestación de servicios de salud conforme a los principios de equidad, universalidad, oportunidad y eficiencia, para en 1.993 dar forma al actual Sistema General de Seguridad Social en Salud, mediante la Ley 100 de dicho año.</a:t>
            </a:r>
            <a:endParaRPr lang="es-ES" sz="5300" b="1" dirty="0">
              <a:solidFill>
                <a:schemeClr val="tx1"/>
              </a:solidFill>
              <a:latin typeface="Franklin Gothic Medium" panose="020B0603020102020204" pitchFamily="34" charset="0"/>
            </a:endParaRPr>
          </a:p>
          <a:p>
            <a:pPr marL="0" indent="0" algn="just">
              <a:buNone/>
            </a:pPr>
            <a:r>
              <a:rPr lang="es-CO" sz="5300" b="1" dirty="0">
                <a:solidFill>
                  <a:schemeClr val="tx1"/>
                </a:solidFill>
                <a:latin typeface="Franklin Gothic Medium" panose="020B0603020102020204" pitchFamily="34" charset="0"/>
              </a:rPr>
              <a:t>Acogiéndose a los lineamientos del Sistema General de Seguridad Social en Salud establecido por la Ley 100 de 1.993 el Hospital San Juan de Dios del Municipio de Concordia, se transformó en Empresa Social del Estado - ESE mediante Acuerdo No. 011 de agosto 13 de 1.994 emanado del Honorable Concejo Municipal. Como tal la Empresa Social del Estado Hospital San Juan de Dios es hoy una entidad pública descentralizada, con personería jurídica, patrimonio propio y autonomía administrativa y financiera cuyo objeto es la prestación de Servicios de Salud.</a:t>
            </a:r>
            <a:endParaRPr lang="es-ES" sz="5300" b="1" dirty="0">
              <a:solidFill>
                <a:schemeClr val="tx1"/>
              </a:solidFill>
              <a:latin typeface="Franklin Gothic Medium" panose="020B0603020102020204" pitchFamily="34" charset="0"/>
            </a:endParaRPr>
          </a:p>
          <a:p>
            <a:pPr marL="0" indent="0">
              <a:buNone/>
            </a:pPr>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53637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615AD-3A56-834F-FF41-AB8D8685E80D}"/>
            </a:ext>
          </a:extLst>
        </p:cNvPr>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57DFD73A-38E4-EBF1-BB65-9BD9F4C71EFE}"/>
              </a:ext>
            </a:extLst>
          </p:cNvPr>
          <p:cNvGraphicFramePr>
            <a:graphicFrameLocks noGrp="1"/>
          </p:cNvGraphicFramePr>
          <p:nvPr>
            <p:ph idx="1"/>
          </p:nvPr>
        </p:nvGraphicFramePr>
        <p:xfrm>
          <a:off x="1280160" y="1057275"/>
          <a:ext cx="10363200" cy="5419270"/>
        </p:xfrm>
        <a:graphic>
          <a:graphicData uri="http://schemas.openxmlformats.org/drawingml/2006/table">
            <a:tbl>
              <a:tblPr>
                <a:tableStyleId>{5C22544A-7EE6-4342-B048-85BDC9FD1C3A}</a:tableStyleId>
              </a:tblPr>
              <a:tblGrid>
                <a:gridCol w="1036320">
                  <a:extLst>
                    <a:ext uri="{9D8B030D-6E8A-4147-A177-3AD203B41FA5}">
                      <a16:colId xmlns:a16="http://schemas.microsoft.com/office/drawing/2014/main" val="1099419677"/>
                    </a:ext>
                  </a:extLst>
                </a:gridCol>
                <a:gridCol w="1036320">
                  <a:extLst>
                    <a:ext uri="{9D8B030D-6E8A-4147-A177-3AD203B41FA5}">
                      <a16:colId xmlns:a16="http://schemas.microsoft.com/office/drawing/2014/main" val="4252117291"/>
                    </a:ext>
                  </a:extLst>
                </a:gridCol>
                <a:gridCol w="1036320">
                  <a:extLst>
                    <a:ext uri="{9D8B030D-6E8A-4147-A177-3AD203B41FA5}">
                      <a16:colId xmlns:a16="http://schemas.microsoft.com/office/drawing/2014/main" val="1566188912"/>
                    </a:ext>
                  </a:extLst>
                </a:gridCol>
                <a:gridCol w="1036320">
                  <a:extLst>
                    <a:ext uri="{9D8B030D-6E8A-4147-A177-3AD203B41FA5}">
                      <a16:colId xmlns:a16="http://schemas.microsoft.com/office/drawing/2014/main" val="3774123195"/>
                    </a:ext>
                  </a:extLst>
                </a:gridCol>
                <a:gridCol w="1036320">
                  <a:extLst>
                    <a:ext uri="{9D8B030D-6E8A-4147-A177-3AD203B41FA5}">
                      <a16:colId xmlns:a16="http://schemas.microsoft.com/office/drawing/2014/main" val="2729832588"/>
                    </a:ext>
                  </a:extLst>
                </a:gridCol>
                <a:gridCol w="1036320">
                  <a:extLst>
                    <a:ext uri="{9D8B030D-6E8A-4147-A177-3AD203B41FA5}">
                      <a16:colId xmlns:a16="http://schemas.microsoft.com/office/drawing/2014/main" val="572619382"/>
                    </a:ext>
                  </a:extLst>
                </a:gridCol>
                <a:gridCol w="1036320">
                  <a:extLst>
                    <a:ext uri="{9D8B030D-6E8A-4147-A177-3AD203B41FA5}">
                      <a16:colId xmlns:a16="http://schemas.microsoft.com/office/drawing/2014/main" val="327415508"/>
                    </a:ext>
                  </a:extLst>
                </a:gridCol>
                <a:gridCol w="1036320">
                  <a:extLst>
                    <a:ext uri="{9D8B030D-6E8A-4147-A177-3AD203B41FA5}">
                      <a16:colId xmlns:a16="http://schemas.microsoft.com/office/drawing/2014/main" val="2280214058"/>
                    </a:ext>
                  </a:extLst>
                </a:gridCol>
                <a:gridCol w="1036320">
                  <a:extLst>
                    <a:ext uri="{9D8B030D-6E8A-4147-A177-3AD203B41FA5}">
                      <a16:colId xmlns:a16="http://schemas.microsoft.com/office/drawing/2014/main" val="3108414406"/>
                    </a:ext>
                  </a:extLst>
                </a:gridCol>
                <a:gridCol w="1036320">
                  <a:extLst>
                    <a:ext uri="{9D8B030D-6E8A-4147-A177-3AD203B41FA5}">
                      <a16:colId xmlns:a16="http://schemas.microsoft.com/office/drawing/2014/main" val="704612047"/>
                    </a:ext>
                  </a:extLst>
                </a:gridCol>
              </a:tblGrid>
              <a:tr h="637400">
                <a:tc rowSpan="4">
                  <a:txBody>
                    <a:bodyPr/>
                    <a:lstStyle/>
                    <a:p>
                      <a:pPr algn="ctr" rtl="0" fontAlgn="ctr">
                        <a:buNone/>
                      </a:pPr>
                      <a:r>
                        <a:rPr lang="es-CO" sz="1400" b="1" i="0" u="none" strike="noStrike" dirty="0">
                          <a:solidFill>
                            <a:schemeClr val="tx1"/>
                          </a:solidFill>
                          <a:effectLst/>
                          <a:latin typeface="Arial" panose="020B0604020202020204" pitchFamily="34" charset="0"/>
                        </a:rPr>
                        <a:t>DEFINITIVO</a:t>
                      </a:r>
                    </a:p>
                  </a:txBody>
                  <a:tcPr marL="6350" marR="6350" marT="6350" marB="0" anchor="ctr">
                    <a:solidFill>
                      <a:schemeClr val="accent6">
                        <a:lumMod val="40000"/>
                        <a:lumOff val="60000"/>
                      </a:schemeClr>
                    </a:solidFill>
                  </a:tcPr>
                </a:tc>
                <a:tc gridSpan="2">
                  <a:txBody>
                    <a:bodyPr/>
                    <a:lstStyle/>
                    <a:p>
                      <a:pPr algn="ctr" rtl="0" fontAlgn="ctr">
                        <a:buNone/>
                      </a:pPr>
                      <a:r>
                        <a:rPr lang="es-CO" sz="1400" b="1" i="0" u="none" strike="noStrike" dirty="0">
                          <a:solidFill>
                            <a:schemeClr val="tx1"/>
                          </a:solidFill>
                          <a:effectLst/>
                          <a:latin typeface="Arial" panose="020B0604020202020204" pitchFamily="34" charset="0"/>
                        </a:rPr>
                        <a:t>INGRESOS</a:t>
                      </a:r>
                    </a:p>
                  </a:txBody>
                  <a:tcPr marL="6350" marR="6350" marT="6350" marB="0" anchor="ctr">
                    <a:solidFill>
                      <a:schemeClr val="accent6">
                        <a:lumMod val="40000"/>
                        <a:lumOff val="60000"/>
                      </a:schemeClr>
                    </a:solidFill>
                  </a:tcPr>
                </a:tc>
                <a:tc hMerge="1">
                  <a:txBody>
                    <a:bodyPr/>
                    <a:lstStyle/>
                    <a:p>
                      <a:endParaRPr lang="es-CO"/>
                    </a:p>
                  </a:txBody>
                  <a:tcPr/>
                </a:tc>
                <a:tc rowSpan="3">
                  <a:txBody>
                    <a:bodyPr/>
                    <a:lstStyle/>
                    <a:p>
                      <a:pPr algn="ctr" rtl="0" fontAlgn="ctr">
                        <a:buNone/>
                      </a:pPr>
                      <a:r>
                        <a:rPr lang="es-CO" sz="1400" b="1" i="0" u="none" strike="noStrike" dirty="0">
                          <a:solidFill>
                            <a:schemeClr val="tx1"/>
                          </a:solidFill>
                          <a:effectLst/>
                          <a:latin typeface="Arial" panose="020B0604020202020204" pitchFamily="34" charset="0"/>
                        </a:rPr>
                        <a:t>% RECAUDO DE LO RECONOCIDO</a:t>
                      </a:r>
                    </a:p>
                  </a:txBody>
                  <a:tcPr marL="6350" marR="6350" marT="6350" marB="0" anchor="ctr">
                    <a:solidFill>
                      <a:schemeClr val="accent6">
                        <a:lumMod val="40000"/>
                        <a:lumOff val="60000"/>
                      </a:schemeClr>
                    </a:solidFill>
                  </a:tcPr>
                </a:tc>
                <a:tc rowSpan="2" gridSpan="2">
                  <a:txBody>
                    <a:bodyPr/>
                    <a:lstStyle/>
                    <a:p>
                      <a:pPr algn="ctr" rtl="0" fontAlgn="ctr">
                        <a:buNone/>
                      </a:pPr>
                      <a:r>
                        <a:rPr lang="es-CO" sz="1400" b="1" i="0" u="none" strike="noStrike">
                          <a:solidFill>
                            <a:schemeClr val="tx1"/>
                          </a:solidFill>
                          <a:effectLst/>
                          <a:latin typeface="Arial" panose="020B0604020202020204" pitchFamily="34" charset="0"/>
                        </a:rPr>
                        <a:t>GASTOS</a:t>
                      </a:r>
                    </a:p>
                  </a:txBody>
                  <a:tcPr marL="6350" marR="6350" marT="6350" marB="0" anchor="ctr">
                    <a:solidFill>
                      <a:schemeClr val="accent6">
                        <a:lumMod val="40000"/>
                        <a:lumOff val="60000"/>
                      </a:schemeClr>
                    </a:solidFill>
                  </a:tcPr>
                </a:tc>
                <a:tc rowSpan="2" hMerge="1">
                  <a:txBody>
                    <a:bodyPr/>
                    <a:lstStyle/>
                    <a:p>
                      <a:endParaRPr lang="es-CO"/>
                    </a:p>
                  </a:txBody>
                  <a:tcPr/>
                </a:tc>
                <a:tc rowSpan="2" gridSpan="2">
                  <a:txBody>
                    <a:bodyPr/>
                    <a:lstStyle/>
                    <a:p>
                      <a:pPr algn="ctr" rtl="0" fontAlgn="ctr">
                        <a:buNone/>
                      </a:pPr>
                      <a:r>
                        <a:rPr lang="es-CO" sz="1400" b="1" i="0" u="none" strike="noStrike">
                          <a:solidFill>
                            <a:schemeClr val="tx1"/>
                          </a:solidFill>
                          <a:effectLst/>
                          <a:latin typeface="Arial" panose="020B0604020202020204" pitchFamily="34" charset="0"/>
                        </a:rPr>
                        <a:t>EQUILIBRIO</a:t>
                      </a:r>
                    </a:p>
                  </a:txBody>
                  <a:tcPr marL="6350" marR="6350" marT="6350" marB="0" anchor="ctr">
                    <a:solidFill>
                      <a:schemeClr val="accent6">
                        <a:lumMod val="40000"/>
                        <a:lumOff val="60000"/>
                      </a:schemeClr>
                    </a:solidFill>
                  </a:tcPr>
                </a:tc>
                <a:tc rowSpan="2" hMerge="1">
                  <a:txBody>
                    <a:bodyPr/>
                    <a:lstStyle/>
                    <a:p>
                      <a:endParaRPr lang="es-CO"/>
                    </a:p>
                  </a:txBody>
                  <a:tcPr/>
                </a:tc>
                <a:tc rowSpan="2" gridSpan="2">
                  <a:txBody>
                    <a:bodyPr/>
                    <a:lstStyle/>
                    <a:p>
                      <a:pPr algn="ctr" rtl="0" fontAlgn="ctr">
                        <a:buNone/>
                      </a:pPr>
                      <a:r>
                        <a:rPr lang="es-CO" sz="1400" b="1" i="0" u="none" strike="noStrike">
                          <a:solidFill>
                            <a:schemeClr val="tx1"/>
                          </a:solidFill>
                          <a:effectLst/>
                          <a:latin typeface="Arial" panose="020B0604020202020204" pitchFamily="34" charset="0"/>
                        </a:rPr>
                        <a:t>DEFICIT / EXCEDENTE PRESUPUESTAL</a:t>
                      </a:r>
                    </a:p>
                  </a:txBody>
                  <a:tcPr marL="6350" marR="6350" marT="6350" marB="0" anchor="ctr">
                    <a:solidFill>
                      <a:schemeClr val="accent6">
                        <a:lumMod val="40000"/>
                        <a:lumOff val="60000"/>
                      </a:schemeClr>
                    </a:solidFill>
                  </a:tcPr>
                </a:tc>
                <a:tc rowSpan="2" hMerge="1">
                  <a:txBody>
                    <a:bodyPr/>
                    <a:lstStyle/>
                    <a:p>
                      <a:endParaRPr lang="es-CO"/>
                    </a:p>
                  </a:txBody>
                  <a:tcPr/>
                </a:tc>
                <a:extLst>
                  <a:ext uri="{0D108BD9-81ED-4DB2-BD59-A6C34878D82A}">
                    <a16:rowId xmlns:a16="http://schemas.microsoft.com/office/drawing/2014/main" val="2100188756"/>
                  </a:ext>
                </a:extLst>
              </a:tr>
              <a:tr h="529365">
                <a:tc vMerge="1">
                  <a:txBody>
                    <a:bodyPr/>
                    <a:lstStyle/>
                    <a:p>
                      <a:endParaRPr lang="es-CO"/>
                    </a:p>
                  </a:txBody>
                  <a:tcPr/>
                </a:tc>
                <a:tc rowSpan="2">
                  <a:txBody>
                    <a:bodyPr/>
                    <a:lstStyle/>
                    <a:p>
                      <a:pPr algn="ctr" rtl="0" fontAlgn="ctr">
                        <a:buNone/>
                      </a:pPr>
                      <a:r>
                        <a:rPr lang="es-CO" sz="1000" b="1" i="0" u="none" strike="noStrike">
                          <a:solidFill>
                            <a:schemeClr val="tx1"/>
                          </a:solidFill>
                          <a:effectLst/>
                          <a:latin typeface="Arial" panose="020B0604020202020204" pitchFamily="34" charset="0"/>
                        </a:rPr>
                        <a:t>RECONOCIMIENTOS</a:t>
                      </a:r>
                    </a:p>
                  </a:txBody>
                  <a:tcPr marL="6350" marR="6350" marT="6350" marB="0" anchor="ctr">
                    <a:solidFill>
                      <a:schemeClr val="accent6">
                        <a:lumMod val="40000"/>
                        <a:lumOff val="60000"/>
                      </a:schemeClr>
                    </a:solidFill>
                  </a:tcPr>
                </a:tc>
                <a:tc rowSpan="2">
                  <a:txBody>
                    <a:bodyPr/>
                    <a:lstStyle/>
                    <a:p>
                      <a:pPr algn="ctr" rtl="0" fontAlgn="ctr">
                        <a:buNone/>
                      </a:pPr>
                      <a:r>
                        <a:rPr lang="es-CO" sz="1000" b="1" i="0" u="none" strike="noStrike">
                          <a:solidFill>
                            <a:schemeClr val="tx1"/>
                          </a:solidFill>
                          <a:effectLst/>
                          <a:latin typeface="Arial" panose="020B0604020202020204" pitchFamily="34" charset="0"/>
                        </a:rPr>
                        <a:t>RECAUDOS</a:t>
                      </a:r>
                    </a:p>
                  </a:txBody>
                  <a:tcPr marL="6350" marR="6350" marT="6350" marB="0" anchor="ctr">
                    <a:solidFill>
                      <a:schemeClr val="accent6">
                        <a:lumMod val="40000"/>
                        <a:lumOff val="60000"/>
                      </a:schemeClr>
                    </a:solidFill>
                  </a:tcPr>
                </a:tc>
                <a:tc vMerge="1">
                  <a:txBody>
                    <a:bodyPr/>
                    <a:lstStyle/>
                    <a:p>
                      <a:endParaRPr lang="es-CO"/>
                    </a:p>
                  </a:txBody>
                  <a:tcPr/>
                </a:tc>
                <a:tc gridSpan="2" vMerge="1">
                  <a:txBody>
                    <a:bodyPr/>
                    <a:lstStyle/>
                    <a:p>
                      <a:endParaRPr lang="es-CO"/>
                    </a:p>
                  </a:txBody>
                  <a:tcPr/>
                </a:tc>
                <a:tc hMerge="1" vMerge="1">
                  <a:txBody>
                    <a:bodyPr/>
                    <a:lstStyle/>
                    <a:p>
                      <a:endParaRPr lang="es-CO"/>
                    </a:p>
                  </a:txBody>
                  <a:tcPr/>
                </a:tc>
                <a:tc gridSpan="2" vMerge="1">
                  <a:txBody>
                    <a:bodyPr/>
                    <a:lstStyle/>
                    <a:p>
                      <a:endParaRPr lang="es-CO"/>
                    </a:p>
                  </a:txBody>
                  <a:tcPr/>
                </a:tc>
                <a:tc hMerge="1" vMerge="1">
                  <a:txBody>
                    <a:bodyPr/>
                    <a:lstStyle/>
                    <a:p>
                      <a:endParaRPr lang="es-CO"/>
                    </a:p>
                  </a:txBody>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3315765891"/>
                  </a:ext>
                </a:extLst>
              </a:tr>
              <a:tr h="1007859">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buNone/>
                      </a:pPr>
                      <a:r>
                        <a:rPr lang="es-CO" sz="1100" b="1" i="0" u="none" strike="noStrike">
                          <a:solidFill>
                            <a:schemeClr val="tx1"/>
                          </a:solidFill>
                          <a:effectLst/>
                          <a:latin typeface="Arial" panose="020B0604020202020204" pitchFamily="34" charset="0"/>
                        </a:rPr>
                        <a:t>COMPROMISOS</a:t>
                      </a:r>
                    </a:p>
                  </a:txBody>
                  <a:tcPr marL="6350" marR="6350" marT="6350" marB="0" anchor="ctr">
                    <a:solidFill>
                      <a:schemeClr val="accent6">
                        <a:lumMod val="40000"/>
                        <a:lumOff val="60000"/>
                      </a:schemeClr>
                    </a:solidFill>
                  </a:tcPr>
                </a:tc>
                <a:tc>
                  <a:txBody>
                    <a:bodyPr/>
                    <a:lstStyle/>
                    <a:p>
                      <a:pPr algn="ctr" rtl="0" fontAlgn="ctr">
                        <a:buNone/>
                      </a:pPr>
                      <a:r>
                        <a:rPr lang="es-CO" sz="1100" b="1" i="0" u="none" strike="noStrike">
                          <a:solidFill>
                            <a:schemeClr val="tx1"/>
                          </a:solidFill>
                          <a:effectLst/>
                          <a:latin typeface="Arial" panose="020B0604020202020204" pitchFamily="34" charset="0"/>
                        </a:rPr>
                        <a:t>PAGOS</a:t>
                      </a:r>
                    </a:p>
                  </a:txBody>
                  <a:tcPr marL="6350" marR="6350" marT="6350" marB="0" anchor="ctr">
                    <a:solidFill>
                      <a:schemeClr val="accent6">
                        <a:lumMod val="40000"/>
                        <a:lumOff val="60000"/>
                      </a:schemeClr>
                    </a:solidFill>
                  </a:tcPr>
                </a:tc>
                <a:tc>
                  <a:txBody>
                    <a:bodyPr/>
                    <a:lstStyle/>
                    <a:p>
                      <a:pPr algn="ctr" rtl="0" fontAlgn="ctr">
                        <a:buNone/>
                      </a:pPr>
                      <a:r>
                        <a:rPr lang="es-CO" sz="1100" b="1" i="0" u="none" strike="noStrike">
                          <a:solidFill>
                            <a:schemeClr val="tx1"/>
                          </a:solidFill>
                          <a:effectLst/>
                          <a:latin typeface="Arial" panose="020B0604020202020204" pitchFamily="34" charset="0"/>
                        </a:rPr>
                        <a:t>Con Reconocimientos</a:t>
                      </a:r>
                    </a:p>
                  </a:txBody>
                  <a:tcPr marL="6350" marR="6350" marT="6350" marB="0" anchor="ctr">
                    <a:solidFill>
                      <a:schemeClr val="accent6">
                        <a:lumMod val="40000"/>
                        <a:lumOff val="60000"/>
                      </a:schemeClr>
                    </a:solidFill>
                  </a:tcPr>
                </a:tc>
                <a:tc>
                  <a:txBody>
                    <a:bodyPr/>
                    <a:lstStyle/>
                    <a:p>
                      <a:pPr algn="ctr" rtl="0" fontAlgn="ctr">
                        <a:buNone/>
                      </a:pPr>
                      <a:r>
                        <a:rPr lang="es-CO" sz="1100" b="1" i="0" u="none" strike="noStrike">
                          <a:solidFill>
                            <a:schemeClr val="tx1"/>
                          </a:solidFill>
                          <a:effectLst/>
                          <a:latin typeface="Arial" panose="020B0604020202020204" pitchFamily="34" charset="0"/>
                        </a:rPr>
                        <a:t>Con Recaudos</a:t>
                      </a:r>
                    </a:p>
                  </a:txBody>
                  <a:tcPr marL="6350" marR="6350" marT="6350" marB="0" anchor="ctr">
                    <a:solidFill>
                      <a:schemeClr val="accent6">
                        <a:lumMod val="40000"/>
                        <a:lumOff val="60000"/>
                      </a:schemeClr>
                    </a:solidFill>
                  </a:tcPr>
                </a:tc>
                <a:tc>
                  <a:txBody>
                    <a:bodyPr/>
                    <a:lstStyle/>
                    <a:p>
                      <a:pPr algn="ctr" rtl="0" fontAlgn="ctr">
                        <a:buNone/>
                      </a:pPr>
                      <a:r>
                        <a:rPr lang="es-CO" sz="1100" b="1" i="0" u="none" strike="noStrike">
                          <a:solidFill>
                            <a:schemeClr val="tx1"/>
                          </a:solidFill>
                          <a:effectLst/>
                          <a:latin typeface="Arial" panose="020B0604020202020204" pitchFamily="34" charset="0"/>
                        </a:rPr>
                        <a:t>Con Reconoci mientos</a:t>
                      </a:r>
                    </a:p>
                  </a:txBody>
                  <a:tcPr marL="6350" marR="6350" marT="6350" marB="0" anchor="ctr">
                    <a:solidFill>
                      <a:schemeClr val="accent6">
                        <a:lumMod val="40000"/>
                        <a:lumOff val="60000"/>
                      </a:schemeClr>
                    </a:solidFill>
                  </a:tcPr>
                </a:tc>
                <a:tc>
                  <a:txBody>
                    <a:bodyPr/>
                    <a:lstStyle/>
                    <a:p>
                      <a:pPr algn="ctr" rtl="0" fontAlgn="ctr">
                        <a:buNone/>
                      </a:pPr>
                      <a:r>
                        <a:rPr lang="es-CO" sz="1100" b="1" i="0" u="none" strike="noStrike" dirty="0">
                          <a:solidFill>
                            <a:schemeClr val="tx1"/>
                          </a:solidFill>
                          <a:effectLst/>
                          <a:latin typeface="Arial" panose="020B0604020202020204" pitchFamily="34" charset="0"/>
                        </a:rPr>
                        <a:t>Con Recaudos</a:t>
                      </a:r>
                    </a:p>
                  </a:txBody>
                  <a:tcPr marL="6350" marR="6350" marT="6350" marB="0" anchor="ctr">
                    <a:solidFill>
                      <a:schemeClr val="accent6">
                        <a:lumMod val="40000"/>
                        <a:lumOff val="60000"/>
                      </a:schemeClr>
                    </a:solidFill>
                  </a:tcPr>
                </a:tc>
                <a:extLst>
                  <a:ext uri="{0D108BD9-81ED-4DB2-BD59-A6C34878D82A}">
                    <a16:rowId xmlns:a16="http://schemas.microsoft.com/office/drawing/2014/main" val="1024634768"/>
                  </a:ext>
                </a:extLst>
              </a:tr>
              <a:tr h="327730">
                <a:tc vMerge="1">
                  <a:txBody>
                    <a:bodyPr/>
                    <a:lstStyle/>
                    <a:p>
                      <a:endParaRPr lang="es-CO"/>
                    </a:p>
                  </a:txBody>
                  <a:tcPr/>
                </a:tc>
                <a:tc>
                  <a:txBody>
                    <a:bodyPr/>
                    <a:lstStyle/>
                    <a:p>
                      <a:pPr algn="ctr" rtl="0" fontAlgn="ctr">
                        <a:buNone/>
                      </a:pPr>
                      <a:r>
                        <a:rPr lang="es-CO" sz="1400" b="1" i="0" u="none" strike="noStrike" dirty="0">
                          <a:solidFill>
                            <a:srgbClr val="000000"/>
                          </a:solidFill>
                          <a:effectLst/>
                          <a:latin typeface="Arial" panose="020B0604020202020204" pitchFamily="34" charset="0"/>
                        </a:rPr>
                        <a:t>A</a:t>
                      </a:r>
                    </a:p>
                  </a:txBody>
                  <a:tcPr marL="6350" marR="6350" marT="6350" marB="0" anchor="ctr">
                    <a:solidFill>
                      <a:schemeClr val="accent6">
                        <a:lumMod val="60000"/>
                        <a:lumOff val="40000"/>
                      </a:schemeClr>
                    </a:solidFill>
                  </a:tcPr>
                </a:tc>
                <a:tc>
                  <a:txBody>
                    <a:bodyPr/>
                    <a:lstStyle/>
                    <a:p>
                      <a:pPr algn="ctr" rtl="0" fontAlgn="ctr">
                        <a:buNone/>
                      </a:pPr>
                      <a:r>
                        <a:rPr lang="es-CO" sz="1400" b="1" i="0" u="none" strike="noStrike" dirty="0">
                          <a:solidFill>
                            <a:srgbClr val="000000"/>
                          </a:solidFill>
                          <a:effectLst/>
                          <a:latin typeface="Arial" panose="020B0604020202020204" pitchFamily="34" charset="0"/>
                        </a:rPr>
                        <a:t>B</a:t>
                      </a:r>
                    </a:p>
                  </a:txBody>
                  <a:tcPr marL="6350" marR="6350" marT="6350" marB="0" anchor="ctr">
                    <a:solidFill>
                      <a:schemeClr val="accent6">
                        <a:lumMod val="60000"/>
                        <a:lumOff val="40000"/>
                      </a:schemeClr>
                    </a:solidFill>
                  </a:tcPr>
                </a:tc>
                <a:tc>
                  <a:txBody>
                    <a:bodyPr/>
                    <a:lstStyle/>
                    <a:p>
                      <a:pPr algn="ctr" rtl="0" fontAlgn="ctr">
                        <a:buNone/>
                      </a:pPr>
                      <a:r>
                        <a:rPr lang="es-CO" sz="1400" b="1" i="0" u="none" strike="noStrike" dirty="0">
                          <a:solidFill>
                            <a:srgbClr val="000000"/>
                          </a:solidFill>
                          <a:effectLst/>
                          <a:latin typeface="Arial" panose="020B0604020202020204" pitchFamily="34" charset="0"/>
                        </a:rPr>
                        <a:t>C</a:t>
                      </a:r>
                    </a:p>
                  </a:txBody>
                  <a:tcPr marL="6350" marR="6350" marT="6350" marB="0" anchor="ctr">
                    <a:solidFill>
                      <a:schemeClr val="accent6">
                        <a:lumMod val="60000"/>
                        <a:lumOff val="40000"/>
                      </a:schemeClr>
                    </a:solidFill>
                  </a:tcPr>
                </a:tc>
                <a:tc>
                  <a:txBody>
                    <a:bodyPr/>
                    <a:lstStyle/>
                    <a:p>
                      <a:pPr algn="ctr" rtl="0" fontAlgn="b">
                        <a:buNone/>
                      </a:pPr>
                      <a:r>
                        <a:rPr lang="es-CO" sz="1400" b="1" i="0" u="none" strike="noStrike" dirty="0">
                          <a:solidFill>
                            <a:srgbClr val="000000"/>
                          </a:solidFill>
                          <a:effectLst/>
                          <a:latin typeface="Arial" panose="020B0604020202020204" pitchFamily="34" charset="0"/>
                        </a:rPr>
                        <a:t>D</a:t>
                      </a:r>
                    </a:p>
                  </a:txBody>
                  <a:tcPr marL="6350" marR="6350" marT="6350" marB="0" anchor="b">
                    <a:solidFill>
                      <a:schemeClr val="accent6">
                        <a:lumMod val="60000"/>
                        <a:lumOff val="40000"/>
                      </a:schemeClr>
                    </a:solidFill>
                  </a:tcPr>
                </a:tc>
                <a:tc>
                  <a:txBody>
                    <a:bodyPr/>
                    <a:lstStyle/>
                    <a:p>
                      <a:pPr algn="ctr" rtl="0" fontAlgn="b">
                        <a:buNone/>
                      </a:pPr>
                      <a:r>
                        <a:rPr lang="es-CO" sz="1400" b="1" i="0" u="none" strike="noStrike" dirty="0">
                          <a:solidFill>
                            <a:srgbClr val="000000"/>
                          </a:solidFill>
                          <a:effectLst/>
                          <a:latin typeface="Arial" panose="020B0604020202020204" pitchFamily="34" charset="0"/>
                        </a:rPr>
                        <a:t>E</a:t>
                      </a:r>
                    </a:p>
                  </a:txBody>
                  <a:tcPr marL="6350" marR="6350" marT="6350" marB="0" anchor="b">
                    <a:solidFill>
                      <a:schemeClr val="accent6">
                        <a:lumMod val="60000"/>
                        <a:lumOff val="40000"/>
                      </a:schemeClr>
                    </a:solidFill>
                  </a:tcPr>
                </a:tc>
                <a:tc>
                  <a:txBody>
                    <a:bodyPr/>
                    <a:lstStyle/>
                    <a:p>
                      <a:pPr algn="ctr" rtl="0" fontAlgn="ctr">
                        <a:buNone/>
                      </a:pPr>
                      <a:r>
                        <a:rPr lang="es-CO" sz="1400" b="1" i="0" u="none" strike="noStrike" dirty="0">
                          <a:solidFill>
                            <a:srgbClr val="000000"/>
                          </a:solidFill>
                          <a:effectLst/>
                          <a:latin typeface="Arial" panose="020B0604020202020204" pitchFamily="34" charset="0"/>
                        </a:rPr>
                        <a:t>F = A/D</a:t>
                      </a:r>
                    </a:p>
                  </a:txBody>
                  <a:tcPr marL="6350" marR="6350" marT="6350" marB="0" anchor="ctr">
                    <a:solidFill>
                      <a:schemeClr val="accent6">
                        <a:lumMod val="60000"/>
                        <a:lumOff val="40000"/>
                      </a:schemeClr>
                    </a:solidFill>
                  </a:tcPr>
                </a:tc>
                <a:tc>
                  <a:txBody>
                    <a:bodyPr/>
                    <a:lstStyle/>
                    <a:p>
                      <a:pPr algn="ctr" rtl="0" fontAlgn="ctr">
                        <a:buNone/>
                      </a:pPr>
                      <a:r>
                        <a:rPr lang="es-CO" sz="1400" b="1" i="0" u="none" strike="noStrike" dirty="0">
                          <a:solidFill>
                            <a:srgbClr val="000000"/>
                          </a:solidFill>
                          <a:effectLst/>
                          <a:latin typeface="Arial" panose="020B0604020202020204" pitchFamily="34" charset="0"/>
                        </a:rPr>
                        <a:t>G = B/D</a:t>
                      </a:r>
                    </a:p>
                  </a:txBody>
                  <a:tcPr marL="6350" marR="6350" marT="6350" marB="0" anchor="ctr">
                    <a:solidFill>
                      <a:schemeClr val="accent6">
                        <a:lumMod val="60000"/>
                        <a:lumOff val="40000"/>
                      </a:schemeClr>
                    </a:solidFill>
                  </a:tcPr>
                </a:tc>
                <a:tc>
                  <a:txBody>
                    <a:bodyPr/>
                    <a:lstStyle/>
                    <a:p>
                      <a:pPr algn="ctr" rtl="0" fontAlgn="ctr">
                        <a:buNone/>
                      </a:pPr>
                      <a:r>
                        <a:rPr lang="es-CO" sz="1400" b="1" i="0" u="none" strike="noStrike" dirty="0">
                          <a:solidFill>
                            <a:srgbClr val="000000"/>
                          </a:solidFill>
                          <a:effectLst/>
                          <a:latin typeface="Arial" panose="020B0604020202020204" pitchFamily="34" charset="0"/>
                        </a:rPr>
                        <a:t>H = A-D</a:t>
                      </a:r>
                    </a:p>
                  </a:txBody>
                  <a:tcPr marL="6350" marR="6350" marT="6350" marB="0" anchor="ctr">
                    <a:solidFill>
                      <a:schemeClr val="accent6">
                        <a:lumMod val="60000"/>
                        <a:lumOff val="40000"/>
                      </a:schemeClr>
                    </a:solidFill>
                  </a:tcPr>
                </a:tc>
                <a:tc>
                  <a:txBody>
                    <a:bodyPr/>
                    <a:lstStyle/>
                    <a:p>
                      <a:pPr algn="ctr" rtl="0" fontAlgn="ctr">
                        <a:buNone/>
                      </a:pPr>
                      <a:r>
                        <a:rPr lang="es-CO" sz="1400" b="1" i="0" u="none" strike="noStrike" dirty="0">
                          <a:solidFill>
                            <a:srgbClr val="000000"/>
                          </a:solidFill>
                          <a:effectLst/>
                          <a:latin typeface="Arial" panose="020B0604020202020204" pitchFamily="34" charset="0"/>
                        </a:rPr>
                        <a:t>G = B-D</a:t>
                      </a:r>
                    </a:p>
                  </a:txBody>
                  <a:tcPr marL="6350" marR="6350" marT="6350" marB="0" anchor="ctr">
                    <a:solidFill>
                      <a:schemeClr val="accent6">
                        <a:lumMod val="60000"/>
                        <a:lumOff val="40000"/>
                      </a:schemeClr>
                    </a:solidFill>
                  </a:tcPr>
                </a:tc>
                <a:extLst>
                  <a:ext uri="{0D108BD9-81ED-4DB2-BD59-A6C34878D82A}">
                    <a16:rowId xmlns:a16="http://schemas.microsoft.com/office/drawing/2014/main" val="2121269671"/>
                  </a:ext>
                </a:extLst>
              </a:tr>
              <a:tr h="2916916">
                <a:tc>
                  <a:txBody>
                    <a:bodyPr/>
                    <a:lstStyle/>
                    <a:p>
                      <a:pPr algn="ctr" rtl="0" fontAlgn="ctr">
                        <a:buNone/>
                      </a:pPr>
                      <a:r>
                        <a:rPr lang="es-CO" sz="2800" b="1" i="0" u="none" strike="noStrike" dirty="0">
                          <a:solidFill>
                            <a:srgbClr val="000000"/>
                          </a:solidFill>
                          <a:effectLst/>
                          <a:latin typeface="Arial" panose="020B0604020202020204" pitchFamily="34" charset="0"/>
                        </a:rPr>
                        <a:t>$ 12.872.627.356</a:t>
                      </a:r>
                    </a:p>
                  </a:txBody>
                  <a:tcPr marL="6350" marR="6350" marT="6350" marB="0" vert="vert" anchor="ctr">
                    <a:solidFill>
                      <a:schemeClr val="bg1"/>
                    </a:solidFill>
                  </a:tcPr>
                </a:tc>
                <a:tc>
                  <a:txBody>
                    <a:bodyPr/>
                    <a:lstStyle/>
                    <a:p>
                      <a:pPr algn="ctr" rtl="0" fontAlgn="ctr">
                        <a:buNone/>
                      </a:pPr>
                      <a:r>
                        <a:rPr lang="es-CO" sz="2800" b="1" i="0" u="none" strike="noStrike" dirty="0">
                          <a:solidFill>
                            <a:srgbClr val="000000"/>
                          </a:solidFill>
                          <a:effectLst/>
                          <a:latin typeface="Arial" panose="020B0604020202020204" pitchFamily="34" charset="0"/>
                        </a:rPr>
                        <a:t>$ 13.885.846.408</a:t>
                      </a:r>
                    </a:p>
                  </a:txBody>
                  <a:tcPr marL="6350" marR="6350" marT="6350" marB="0" vert="vert" anchor="ctr">
                    <a:solidFill>
                      <a:schemeClr val="bg1"/>
                    </a:solidFill>
                  </a:tcPr>
                </a:tc>
                <a:tc>
                  <a:txBody>
                    <a:bodyPr/>
                    <a:lstStyle/>
                    <a:p>
                      <a:pPr algn="ctr" rtl="0" fontAlgn="ctr">
                        <a:buNone/>
                      </a:pPr>
                      <a:r>
                        <a:rPr lang="es-CO" sz="2800" b="1" i="0" u="none" strike="noStrike" dirty="0">
                          <a:solidFill>
                            <a:srgbClr val="000000"/>
                          </a:solidFill>
                          <a:effectLst/>
                          <a:latin typeface="Arial" panose="020B0604020202020204" pitchFamily="34" charset="0"/>
                        </a:rPr>
                        <a:t>$ 11.450.603.897</a:t>
                      </a:r>
                    </a:p>
                  </a:txBody>
                  <a:tcPr marL="6350" marR="6350" marT="6350" marB="0" vert="vert" anchor="ctr">
                    <a:solidFill>
                      <a:schemeClr val="bg1"/>
                    </a:solidFill>
                  </a:tcPr>
                </a:tc>
                <a:tc>
                  <a:txBody>
                    <a:bodyPr/>
                    <a:lstStyle/>
                    <a:p>
                      <a:pPr algn="ctr" rtl="0" fontAlgn="ctr">
                        <a:buNone/>
                      </a:pPr>
                      <a:r>
                        <a:rPr lang="es-CO" sz="2800" b="1" i="0" u="none" strike="noStrike" dirty="0">
                          <a:solidFill>
                            <a:srgbClr val="000000"/>
                          </a:solidFill>
                          <a:effectLst/>
                          <a:latin typeface="Arial" panose="020B0604020202020204" pitchFamily="34" charset="0"/>
                        </a:rPr>
                        <a:t>82,46%</a:t>
                      </a:r>
                    </a:p>
                  </a:txBody>
                  <a:tcPr marL="6350" marR="6350" marT="6350" marB="0" vert="vert" anchor="ctr">
                    <a:solidFill>
                      <a:schemeClr val="bg1"/>
                    </a:solidFill>
                  </a:tcPr>
                </a:tc>
                <a:tc>
                  <a:txBody>
                    <a:bodyPr/>
                    <a:lstStyle/>
                    <a:p>
                      <a:pPr algn="ctr" rtl="0" fontAlgn="ctr">
                        <a:buNone/>
                      </a:pPr>
                      <a:r>
                        <a:rPr lang="es-CO" sz="2800" b="1" i="0" u="none" strike="noStrike" dirty="0">
                          <a:solidFill>
                            <a:srgbClr val="000000"/>
                          </a:solidFill>
                          <a:effectLst/>
                          <a:latin typeface="Arial" panose="020B0604020202020204" pitchFamily="34" charset="0"/>
                        </a:rPr>
                        <a:t>$ 10.248.755.347</a:t>
                      </a:r>
                    </a:p>
                  </a:txBody>
                  <a:tcPr marL="6350" marR="6350" marT="6350" marB="0" vert="vert" anchor="ctr">
                    <a:solidFill>
                      <a:schemeClr val="bg1"/>
                    </a:solidFill>
                  </a:tcPr>
                </a:tc>
                <a:tc>
                  <a:txBody>
                    <a:bodyPr/>
                    <a:lstStyle/>
                    <a:p>
                      <a:pPr algn="ctr" rtl="0" fontAlgn="ctr">
                        <a:buNone/>
                      </a:pPr>
                      <a:r>
                        <a:rPr lang="es-CO" sz="2800" b="1" i="0" u="none" strike="noStrike" dirty="0">
                          <a:solidFill>
                            <a:srgbClr val="000000"/>
                          </a:solidFill>
                          <a:effectLst/>
                          <a:latin typeface="Arial" panose="020B0604020202020204" pitchFamily="34" charset="0"/>
                        </a:rPr>
                        <a:t>$ 10.140.253.957</a:t>
                      </a:r>
                    </a:p>
                  </a:txBody>
                  <a:tcPr marL="6350" marR="6350" marT="6350" marB="0" vert="vert" anchor="ctr">
                    <a:solidFill>
                      <a:schemeClr val="bg1"/>
                    </a:solidFill>
                  </a:tcPr>
                </a:tc>
                <a:tc>
                  <a:txBody>
                    <a:bodyPr/>
                    <a:lstStyle/>
                    <a:p>
                      <a:pPr algn="ctr" rtl="0" fontAlgn="ctr">
                        <a:buNone/>
                      </a:pPr>
                      <a:r>
                        <a:rPr lang="es-CO" sz="2800" b="1" i="0" u="none" strike="noStrike" dirty="0">
                          <a:solidFill>
                            <a:srgbClr val="000000"/>
                          </a:solidFill>
                          <a:effectLst/>
                          <a:latin typeface="Arial" panose="020B0604020202020204" pitchFamily="34" charset="0"/>
                        </a:rPr>
                        <a:t>135,49%</a:t>
                      </a:r>
                    </a:p>
                  </a:txBody>
                  <a:tcPr marL="6350" marR="6350" marT="6350" marB="0" vert="vert" anchor="ctr">
                    <a:solidFill>
                      <a:schemeClr val="bg1"/>
                    </a:solidFill>
                  </a:tcPr>
                </a:tc>
                <a:tc>
                  <a:txBody>
                    <a:bodyPr/>
                    <a:lstStyle/>
                    <a:p>
                      <a:pPr algn="ctr" rtl="0" fontAlgn="ctr">
                        <a:buNone/>
                      </a:pPr>
                      <a:r>
                        <a:rPr lang="es-CO" sz="2800" b="1" i="0" u="none" strike="noStrike" dirty="0">
                          <a:solidFill>
                            <a:srgbClr val="000000"/>
                          </a:solidFill>
                          <a:effectLst/>
                          <a:latin typeface="Arial" panose="020B0604020202020204" pitchFamily="34" charset="0"/>
                        </a:rPr>
                        <a:t>111,73%</a:t>
                      </a:r>
                    </a:p>
                  </a:txBody>
                  <a:tcPr marL="6350" marR="6350" marT="6350" marB="0" vert="vert" anchor="ctr">
                    <a:solidFill>
                      <a:schemeClr val="bg1"/>
                    </a:solidFill>
                  </a:tcPr>
                </a:tc>
                <a:tc>
                  <a:txBody>
                    <a:bodyPr/>
                    <a:lstStyle/>
                    <a:p>
                      <a:pPr algn="ctr" rtl="0" fontAlgn="ctr">
                        <a:buNone/>
                      </a:pPr>
                      <a:r>
                        <a:rPr lang="es-CO" sz="2800" b="1" i="0" u="none" strike="noStrike" dirty="0">
                          <a:solidFill>
                            <a:srgbClr val="000000"/>
                          </a:solidFill>
                          <a:effectLst/>
                          <a:highlight>
                            <a:srgbClr val="00FFFF"/>
                          </a:highlight>
                          <a:latin typeface="Arial" panose="020B0604020202020204" pitchFamily="34" charset="0"/>
                        </a:rPr>
                        <a:t>$ 3.637.091.061</a:t>
                      </a:r>
                    </a:p>
                  </a:txBody>
                  <a:tcPr marL="6350" marR="6350" marT="6350" marB="0" vert="vert" anchor="ctr">
                    <a:solidFill>
                      <a:schemeClr val="bg1"/>
                    </a:solidFill>
                  </a:tcPr>
                </a:tc>
                <a:tc>
                  <a:txBody>
                    <a:bodyPr/>
                    <a:lstStyle/>
                    <a:p>
                      <a:pPr algn="ctr" rtl="0" fontAlgn="ctr">
                        <a:buNone/>
                      </a:pPr>
                      <a:r>
                        <a:rPr lang="es-CO" sz="2800" b="1" i="0" u="none" strike="noStrike" dirty="0">
                          <a:solidFill>
                            <a:srgbClr val="000000"/>
                          </a:solidFill>
                          <a:effectLst/>
                          <a:highlight>
                            <a:srgbClr val="00FFFF"/>
                          </a:highlight>
                          <a:latin typeface="Arial" panose="020B0604020202020204" pitchFamily="34" charset="0"/>
                        </a:rPr>
                        <a:t>$ 1.310.349.940</a:t>
                      </a:r>
                    </a:p>
                  </a:txBody>
                  <a:tcPr marL="6350" marR="6350" marT="6350" marB="0" vert="vert" anchor="ctr">
                    <a:solidFill>
                      <a:schemeClr val="bg1"/>
                    </a:solidFill>
                  </a:tcPr>
                </a:tc>
                <a:extLst>
                  <a:ext uri="{0D108BD9-81ED-4DB2-BD59-A6C34878D82A}">
                    <a16:rowId xmlns:a16="http://schemas.microsoft.com/office/drawing/2014/main" val="1542418503"/>
                  </a:ext>
                </a:extLst>
              </a:tr>
            </a:tbl>
          </a:graphicData>
        </a:graphic>
      </p:graphicFrame>
      <p:sp>
        <p:nvSpPr>
          <p:cNvPr id="5" name="Rectángulo 4">
            <a:extLst>
              <a:ext uri="{FF2B5EF4-FFF2-40B4-BE49-F238E27FC236}">
                <a16:creationId xmlns:a16="http://schemas.microsoft.com/office/drawing/2014/main" id="{9547DD7C-A789-6771-5788-0C96EE7A7F60}"/>
              </a:ext>
            </a:extLst>
          </p:cNvPr>
          <p:cNvSpPr/>
          <p:nvPr/>
        </p:nvSpPr>
        <p:spPr>
          <a:xfrm>
            <a:off x="856211" y="395887"/>
            <a:ext cx="11006051" cy="461665"/>
          </a:xfrm>
          <a:prstGeom prst="rect">
            <a:avLst/>
          </a:prstGeom>
        </p:spPr>
        <p:txBody>
          <a:bodyPr wrap="square">
            <a:spAutoFit/>
          </a:bodyPr>
          <a:lstStyle/>
          <a:p>
            <a:pPr algn="ctr" fontAlgn="ctr"/>
            <a:r>
              <a:rPr lang="es-MX" sz="2400" b="1" spc="-120" dirty="0">
                <a:solidFill>
                  <a:schemeClr val="tx2">
                    <a:lumMod val="75000"/>
                  </a:schemeClr>
                </a:solidFill>
                <a:latin typeface="Calibri" panose="020F0502020204030204" pitchFamily="34" charset="0"/>
                <a:ea typeface="+mj-ea"/>
                <a:cs typeface="Calibri" panose="020F0502020204030204" pitchFamily="34" charset="0"/>
              </a:rPr>
              <a:t>SEGUIMIENTO A LA EJECUCION PRESUPUESTAL VIGENCIA -2.025</a:t>
            </a:r>
          </a:p>
        </p:txBody>
      </p:sp>
    </p:spTree>
    <p:extLst>
      <p:ext uri="{BB962C8B-B14F-4D97-AF65-F5344CB8AC3E}">
        <p14:creationId xmlns:p14="http://schemas.microsoft.com/office/powerpoint/2010/main" val="1657670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009828"/>
            <a:ext cx="9612971" cy="3231151"/>
          </a:xfrm>
        </p:spPr>
        <p:txBody>
          <a:bodyPr>
            <a:noAutofit/>
          </a:bodyPr>
          <a:lstStyle/>
          <a:p>
            <a:pPr algn="ctr">
              <a:lnSpc>
                <a:spcPct val="112000"/>
              </a:lnSpc>
              <a:spcBef>
                <a:spcPts val="0"/>
              </a:spcBef>
            </a:pPr>
            <a:r>
              <a:rPr lang="es-ES_tradnl" sz="3600" b="1" dirty="0">
                <a:solidFill>
                  <a:schemeClr val="tx2">
                    <a:lumMod val="75000"/>
                  </a:schemeClr>
                </a:solidFill>
                <a:latin typeface="Arial Black" panose="020B0A04020102020204" pitchFamily="34" charset="0"/>
                <a:ea typeface="+mn-ea"/>
                <a:cs typeface="+mn-cs"/>
              </a:rPr>
              <a:t>Procesos ESTRATÉGICOS.</a:t>
            </a:r>
            <a:br>
              <a:rPr lang="es-ES_tradnl" sz="3600" b="1" dirty="0">
                <a:solidFill>
                  <a:schemeClr val="tx2">
                    <a:lumMod val="75000"/>
                  </a:schemeClr>
                </a:solidFill>
                <a:latin typeface="Arial Black" panose="020B0A04020102020204" pitchFamily="34" charset="0"/>
                <a:ea typeface="+mn-ea"/>
                <a:cs typeface="+mn-cs"/>
              </a:rPr>
            </a:b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rPr>
              <a:t>Informe DE PLANEACIÓN ESTRATÉGICA.</a:t>
            </a:r>
            <a:endParaRPr lang="es-ES_tradnl" sz="4400" b="1" dirty="0">
              <a:solidFill>
                <a:schemeClr val="tx2">
                  <a:lumMod val="75000"/>
                </a:schemeClr>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CO" sz="2200" b="1" dirty="0">
                <a:solidFill>
                  <a:schemeClr val="tx2">
                    <a:lumMod val="75000"/>
                  </a:schemeClr>
                </a:solidFill>
                <a:latin typeface="Arial" panose="020B0604020202020204" pitchFamily="34" charset="0"/>
                <a:cs typeface="Arial" panose="020B0604020202020204" pitchFamily="34" charset="0"/>
              </a:rPr>
              <a:t>LUBIN GALLO ARANGO</a:t>
            </a:r>
            <a:endParaRPr lang="es-ES" sz="2200" b="1" dirty="0">
              <a:solidFill>
                <a:schemeClr val="tx2">
                  <a:lumMod val="75000"/>
                </a:schemeClr>
              </a:solidFill>
              <a:latin typeface="Arial" panose="020B0604020202020204" pitchFamily="34" charset="0"/>
              <a:cs typeface="Arial" panose="020B0604020202020204" pitchFamily="34" charset="0"/>
            </a:endParaRPr>
          </a:p>
          <a:p>
            <a:pPr defTabSz="457200"/>
            <a:r>
              <a:rPr lang="es-CO" sz="2200" b="1" dirty="0">
                <a:solidFill>
                  <a:schemeClr val="tx2">
                    <a:lumMod val="75000"/>
                  </a:schemeClr>
                </a:solidFill>
                <a:latin typeface="Arial" panose="020B0604020202020204" pitchFamily="34" charset="0"/>
                <a:cs typeface="Arial" panose="020B0604020202020204" pitchFamily="34" charset="0"/>
              </a:rPr>
              <a:t>Jefe Control Interno</a:t>
            </a:r>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1665532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276704" y="696006"/>
            <a:ext cx="9601200" cy="467882"/>
          </a:xfrm>
        </p:spPr>
        <p:txBody>
          <a:bodyPr>
            <a:normAutofit fontScale="90000"/>
          </a:bodyPr>
          <a:lstStyle/>
          <a:p>
            <a:r>
              <a:rPr lang="es-CO" sz="3200" b="1" spc="-120" dirty="0">
                <a:solidFill>
                  <a:schemeClr val="tx2">
                    <a:lumMod val="75000"/>
                  </a:schemeClr>
                </a:solidFill>
                <a:latin typeface="Arial Black" pitchFamily="34" charset="0"/>
              </a:rPr>
              <a:t>Cumplimiento Plan Operativo Anual – POA:</a:t>
            </a:r>
            <a:endParaRPr lang="es-ES_tradnl" sz="32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10" name="CuadroTexto 9"/>
          <p:cNvSpPr txBox="1"/>
          <p:nvPr/>
        </p:nvSpPr>
        <p:spPr>
          <a:xfrm>
            <a:off x="882053" y="232205"/>
            <a:ext cx="10885506" cy="461665"/>
          </a:xfrm>
          <a:prstGeom prst="rect">
            <a:avLst/>
          </a:prstGeom>
          <a:noFill/>
        </p:spPr>
        <p:txBody>
          <a:bodyPr wrap="square" rtlCol="0">
            <a:spAutoFit/>
          </a:bodyPr>
          <a:lstStyle/>
          <a:p>
            <a:r>
              <a:rPr lang="es-ES_tradnl" sz="2400" b="1" spc="-120" dirty="0">
                <a:solidFill>
                  <a:schemeClr val="tx2">
                    <a:lumMod val="75000"/>
                  </a:schemeClr>
                </a:solidFill>
                <a:latin typeface="Arial Black" pitchFamily="34" charset="0"/>
              </a:rPr>
              <a:t>Direccionamiento estratégico: </a:t>
            </a:r>
          </a:p>
        </p:txBody>
      </p:sp>
      <p:graphicFrame>
        <p:nvGraphicFramePr>
          <p:cNvPr id="7" name="Gráfico 6"/>
          <p:cNvGraphicFramePr>
            <a:graphicFrameLocks/>
          </p:cNvGraphicFramePr>
          <p:nvPr>
            <p:extLst>
              <p:ext uri="{D42A27DB-BD31-4B8C-83A1-F6EECF244321}">
                <p14:modId xmlns:p14="http://schemas.microsoft.com/office/powerpoint/2010/main" val="1393629577"/>
              </p:ext>
            </p:extLst>
          </p:nvPr>
        </p:nvGraphicFramePr>
        <p:xfrm>
          <a:off x="1276704" y="1495513"/>
          <a:ext cx="9926831" cy="41874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1366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499545"/>
            <a:ext cx="9601200" cy="467882"/>
          </a:xfrm>
        </p:spPr>
        <p:txBody>
          <a:bodyPr>
            <a:normAutofit fontScale="90000"/>
          </a:bodyPr>
          <a:lstStyle/>
          <a:p>
            <a:r>
              <a:rPr lang="es-CO" sz="3200" b="1" dirty="0">
                <a:solidFill>
                  <a:schemeClr val="tx2">
                    <a:lumMod val="75000"/>
                  </a:schemeClr>
                </a:solidFill>
                <a:latin typeface="Arial Black" pitchFamily="34" charset="0"/>
              </a:rPr>
              <a:t>% Cumplimiento por Líneas Estratégicas</a:t>
            </a:r>
            <a:r>
              <a:rPr lang="es-CO" sz="3200" b="1" dirty="0">
                <a:solidFill>
                  <a:srgbClr val="004620"/>
                </a:solidFill>
                <a:latin typeface="Arial Black" pitchFamily="34" charset="0"/>
              </a:rPr>
              <a:t>:</a:t>
            </a:r>
            <a:br>
              <a:rPr lang="es-CO" sz="3200" b="1" dirty="0">
                <a:solidFill>
                  <a:srgbClr val="004620"/>
                </a:solidFill>
                <a:latin typeface="Arial Black" pitchFamily="34" charset="0"/>
              </a:rPr>
            </a:br>
            <a:endParaRPr lang="es-ES_tradnl" sz="32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7" name="Gráfico 6">
            <a:extLst>
              <a:ext uri="{FF2B5EF4-FFF2-40B4-BE49-F238E27FC236}">
                <a16:creationId xmlns:a16="http://schemas.microsoft.com/office/drawing/2014/main" id="{BEA3A66D-9EDE-9104-8BFA-BE533EE3FED8}"/>
              </a:ext>
            </a:extLst>
          </p:cNvPr>
          <p:cNvGraphicFramePr>
            <a:graphicFrameLocks/>
          </p:cNvGraphicFramePr>
          <p:nvPr>
            <p:extLst>
              <p:ext uri="{D42A27DB-BD31-4B8C-83A1-F6EECF244321}">
                <p14:modId xmlns:p14="http://schemas.microsoft.com/office/powerpoint/2010/main" val="2207273318"/>
              </p:ext>
            </p:extLst>
          </p:nvPr>
        </p:nvGraphicFramePr>
        <p:xfrm>
          <a:off x="1290415" y="967427"/>
          <a:ext cx="10084037" cy="49548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8649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728300" cy="467882"/>
          </a:xfrm>
        </p:spPr>
        <p:txBody>
          <a:bodyPr>
            <a:normAutofit fontScale="90000"/>
          </a:bodyPr>
          <a:lstStyle/>
          <a:p>
            <a:r>
              <a:rPr lang="es-CO" sz="3200" dirty="0">
                <a:latin typeface="Arial Black" panose="020B0A04020102020204" pitchFamily="34" charset="0"/>
              </a:rPr>
              <a:t>EVALUACIÓN DE LOS PLANES ESTRATÉGICOS.</a:t>
            </a:r>
            <a:br>
              <a:rPr lang="en-US" sz="3200" dirty="0">
                <a:latin typeface="Arial Black" panose="020B0A04020102020204" pitchFamily="34" charset="0"/>
              </a:rPr>
            </a:br>
            <a:endParaRPr lang="es-ES_tradnl" sz="32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9" name="CuadroTexto 8"/>
          <p:cNvSpPr txBox="1"/>
          <p:nvPr/>
        </p:nvSpPr>
        <p:spPr>
          <a:xfrm>
            <a:off x="723509" y="5592667"/>
            <a:ext cx="8873839" cy="338554"/>
          </a:xfrm>
          <a:prstGeom prst="rect">
            <a:avLst/>
          </a:prstGeom>
          <a:noFill/>
        </p:spPr>
        <p:txBody>
          <a:bodyPr wrap="none" rtlCol="0">
            <a:spAutoFit/>
          </a:bodyPr>
          <a:lstStyle/>
          <a:p>
            <a:r>
              <a:rPr lang="es-ES" sz="1600" b="1" dirty="0"/>
              <a:t>Estos 12 Planes estratégicos fueron Implementados mediante el Decreto No 612 de 2,018 del DAFP</a:t>
            </a:r>
            <a:endParaRPr lang="en-US" sz="1600" b="1" dirty="0"/>
          </a:p>
        </p:txBody>
      </p:sp>
      <p:graphicFrame>
        <p:nvGraphicFramePr>
          <p:cNvPr id="3" name="Tabla 2"/>
          <p:cNvGraphicFramePr>
            <a:graphicFrameLocks noGrp="1"/>
          </p:cNvGraphicFramePr>
          <p:nvPr/>
        </p:nvGraphicFramePr>
        <p:xfrm>
          <a:off x="1371600" y="1342842"/>
          <a:ext cx="9601200" cy="3011282"/>
        </p:xfrm>
        <a:graphic>
          <a:graphicData uri="http://schemas.openxmlformats.org/drawingml/2006/table">
            <a:tbl>
              <a:tblPr>
                <a:tableStyleId>{5C22544A-7EE6-4342-B048-85BDC9FD1C3A}</a:tableStyleId>
              </a:tblPr>
              <a:tblGrid>
                <a:gridCol w="4850476">
                  <a:extLst>
                    <a:ext uri="{9D8B030D-6E8A-4147-A177-3AD203B41FA5}">
                      <a16:colId xmlns:a16="http://schemas.microsoft.com/office/drawing/2014/main" val="1893518808"/>
                    </a:ext>
                  </a:extLst>
                </a:gridCol>
                <a:gridCol w="1197033">
                  <a:extLst>
                    <a:ext uri="{9D8B030D-6E8A-4147-A177-3AD203B41FA5}">
                      <a16:colId xmlns:a16="http://schemas.microsoft.com/office/drawing/2014/main" val="3740566750"/>
                    </a:ext>
                  </a:extLst>
                </a:gridCol>
                <a:gridCol w="1483822">
                  <a:extLst>
                    <a:ext uri="{9D8B030D-6E8A-4147-A177-3AD203B41FA5}">
                      <a16:colId xmlns:a16="http://schemas.microsoft.com/office/drawing/2014/main" val="841917222"/>
                    </a:ext>
                  </a:extLst>
                </a:gridCol>
                <a:gridCol w="1109749">
                  <a:extLst>
                    <a:ext uri="{9D8B030D-6E8A-4147-A177-3AD203B41FA5}">
                      <a16:colId xmlns:a16="http://schemas.microsoft.com/office/drawing/2014/main" val="3571819502"/>
                    </a:ext>
                  </a:extLst>
                </a:gridCol>
                <a:gridCol w="960120">
                  <a:extLst>
                    <a:ext uri="{9D8B030D-6E8A-4147-A177-3AD203B41FA5}">
                      <a16:colId xmlns:a16="http://schemas.microsoft.com/office/drawing/2014/main" val="3593641846"/>
                    </a:ext>
                  </a:extLst>
                </a:gridCol>
              </a:tblGrid>
              <a:tr h="317962">
                <a:tc>
                  <a:txBody>
                    <a:bodyPr/>
                    <a:lstStyle/>
                    <a:p>
                      <a:pPr algn="ctr" rtl="0" fontAlgn="ctr"/>
                      <a:r>
                        <a:rPr lang="es-ES" sz="900" u="none" strike="noStrike" dirty="0">
                          <a:effectLst/>
                        </a:rPr>
                        <a:t>NOMBRE DEL PLAN</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Actividades Ejecutadas </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Actividades No Ejecutadas </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Total Actividades</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 de Cumplimiento</a:t>
                      </a:r>
                      <a:endParaRPr lang="es-ES" sz="900" b="1" i="0" u="none" strike="noStrike">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1023278371"/>
                  </a:ext>
                </a:extLst>
              </a:tr>
              <a:tr h="187036">
                <a:tc>
                  <a:txBody>
                    <a:bodyPr/>
                    <a:lstStyle/>
                    <a:p>
                      <a:pPr algn="l" rtl="0" fontAlgn="auto"/>
                      <a:r>
                        <a:rPr lang="es-ES" sz="900" u="none" strike="noStrike" dirty="0">
                          <a:effectLst/>
                        </a:rPr>
                        <a:t>01. PLAN INSTITUCIONAL DE ARCHIVOS PINAR</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a:effectLst/>
                        </a:rPr>
                        <a:t>52</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3</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55</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94,55%</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556616538"/>
                  </a:ext>
                </a:extLst>
              </a:tr>
              <a:tr h="187036">
                <a:tc>
                  <a:txBody>
                    <a:bodyPr/>
                    <a:lstStyle/>
                    <a:p>
                      <a:pPr algn="l" rtl="0" fontAlgn="auto"/>
                      <a:r>
                        <a:rPr lang="es-ES" sz="900" u="none" strike="noStrike" dirty="0">
                          <a:effectLst/>
                        </a:rPr>
                        <a:t>02. PLAN DE ADQUISICIONES</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dirty="0">
                          <a:effectLst/>
                        </a:rPr>
                        <a:t>20</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0</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20</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100,00%</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1597745681"/>
                  </a:ext>
                </a:extLst>
              </a:tr>
              <a:tr h="187036">
                <a:tc>
                  <a:txBody>
                    <a:bodyPr/>
                    <a:lstStyle/>
                    <a:p>
                      <a:pPr algn="l" rtl="0" fontAlgn="auto"/>
                      <a:r>
                        <a:rPr lang="es-ES" sz="900" u="none" strike="noStrike" dirty="0">
                          <a:effectLst/>
                        </a:rPr>
                        <a:t>03. PLAN DE VACANTES</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a:effectLst/>
                        </a:rPr>
                        <a:t>12</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1</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13</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92,31%</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3770940582"/>
                  </a:ext>
                </a:extLst>
              </a:tr>
              <a:tr h="187036">
                <a:tc>
                  <a:txBody>
                    <a:bodyPr/>
                    <a:lstStyle/>
                    <a:p>
                      <a:pPr algn="l" rtl="0" fontAlgn="auto"/>
                      <a:r>
                        <a:rPr lang="es-ES" sz="900" u="none" strike="noStrike" dirty="0">
                          <a:effectLst/>
                        </a:rPr>
                        <a:t>04. PLAN DE PREVISION DE RECURSOS HUMANOS</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a:effectLst/>
                        </a:rPr>
                        <a:t>14</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0</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14</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100,00%</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510981427"/>
                  </a:ext>
                </a:extLst>
              </a:tr>
              <a:tr h="187036">
                <a:tc>
                  <a:txBody>
                    <a:bodyPr/>
                    <a:lstStyle/>
                    <a:p>
                      <a:pPr algn="l" rtl="0" fontAlgn="auto"/>
                      <a:r>
                        <a:rPr lang="es-ES" sz="900" u="none" strike="noStrike" dirty="0">
                          <a:effectLst/>
                        </a:rPr>
                        <a:t>05 PLAN ESTRATEGICO DE TALENTO HUMANO</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a:effectLst/>
                        </a:rPr>
                        <a:t>54</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8</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62</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87,10%</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2337022256"/>
                  </a:ext>
                </a:extLst>
              </a:tr>
              <a:tr h="187036">
                <a:tc>
                  <a:txBody>
                    <a:bodyPr/>
                    <a:lstStyle/>
                    <a:p>
                      <a:pPr algn="l" rtl="0" fontAlgn="auto"/>
                      <a:r>
                        <a:rPr lang="es-ES" sz="900" u="none" strike="noStrike">
                          <a:effectLst/>
                        </a:rPr>
                        <a:t>06 PLAN INSTITUCIONAL DE CAPACITACIONES</a:t>
                      </a:r>
                      <a:endParaRPr lang="es-ES" sz="900" b="1" i="0" u="none" strike="noStrike">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dirty="0">
                          <a:effectLst/>
                        </a:rPr>
                        <a:t>16</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14</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30</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53,33%</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3209552888"/>
                  </a:ext>
                </a:extLst>
              </a:tr>
              <a:tr h="187036">
                <a:tc>
                  <a:txBody>
                    <a:bodyPr/>
                    <a:lstStyle/>
                    <a:p>
                      <a:pPr algn="l" rtl="0" fontAlgn="auto"/>
                      <a:r>
                        <a:rPr lang="es-ES" sz="900" u="none" strike="noStrike">
                          <a:effectLst/>
                        </a:rPr>
                        <a:t>07. PLAN DE INCENTIVOS INSTITUCIONALES</a:t>
                      </a:r>
                      <a:endParaRPr lang="es-ES" sz="900" b="1" i="0" u="none" strike="noStrike">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dirty="0">
                          <a:effectLst/>
                        </a:rPr>
                        <a:t>6</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4</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10</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60,00%</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2855774462"/>
                  </a:ext>
                </a:extLst>
              </a:tr>
              <a:tr h="187036">
                <a:tc>
                  <a:txBody>
                    <a:bodyPr/>
                    <a:lstStyle/>
                    <a:p>
                      <a:pPr algn="l" rtl="0" fontAlgn="auto"/>
                      <a:r>
                        <a:rPr lang="es-ES" sz="900" u="none" strike="noStrike">
                          <a:effectLst/>
                        </a:rPr>
                        <a:t>08. PLAN DE TRABAJO ANUAL EN SEGURIDAD Y SALUD EN EL TRABAJO</a:t>
                      </a:r>
                      <a:endParaRPr lang="es-ES" sz="900" b="1" i="0" u="none" strike="noStrike">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dirty="0">
                          <a:effectLst/>
                        </a:rPr>
                        <a:t>207</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4</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211</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98,10%</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999638279"/>
                  </a:ext>
                </a:extLst>
              </a:tr>
              <a:tr h="187036">
                <a:tc>
                  <a:txBody>
                    <a:bodyPr/>
                    <a:lstStyle/>
                    <a:p>
                      <a:pPr algn="l" rtl="0" fontAlgn="auto"/>
                      <a:r>
                        <a:rPr lang="es-ES" sz="900" u="none" strike="noStrike" dirty="0">
                          <a:effectLst/>
                        </a:rPr>
                        <a:t>09. PLAN ANTICORRUPCION Y ATENCION AL CIUDADANO</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a:effectLst/>
                        </a:rPr>
                        <a:t>48</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8</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56</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85,71%</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3143253743"/>
                  </a:ext>
                </a:extLst>
              </a:tr>
              <a:tr h="317962">
                <a:tc>
                  <a:txBody>
                    <a:bodyPr/>
                    <a:lstStyle/>
                    <a:p>
                      <a:pPr algn="l" rtl="0" fontAlgn="auto"/>
                      <a:r>
                        <a:rPr lang="es-ES" sz="900" u="none" strike="noStrike" dirty="0">
                          <a:effectLst/>
                        </a:rPr>
                        <a:t>10. PLAN ESTRATEGICO DE TECNOLOGIAS DE LA INFORMACION Y LAS COMUNICACIONES PETI</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dirty="0">
                          <a:effectLst/>
                        </a:rPr>
                        <a:t>18</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3</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21</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85,71%</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1220418411"/>
                  </a:ext>
                </a:extLst>
              </a:tr>
              <a:tr h="317962">
                <a:tc>
                  <a:txBody>
                    <a:bodyPr/>
                    <a:lstStyle/>
                    <a:p>
                      <a:pPr algn="l" rtl="0" fontAlgn="auto"/>
                      <a:r>
                        <a:rPr lang="es-ES" sz="900" u="none" strike="noStrike" dirty="0">
                          <a:effectLst/>
                        </a:rPr>
                        <a:t>11. PLAN DE TRATAMIENTO DE RIESGOS DE LA SEGURIDAD Y PRIVACIDAD DE LA INFORMACION</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dirty="0">
                          <a:effectLst/>
                        </a:rPr>
                        <a:t>11</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0</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11</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100,00%</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156405286"/>
                  </a:ext>
                </a:extLst>
              </a:tr>
              <a:tr h="187036">
                <a:tc>
                  <a:txBody>
                    <a:bodyPr/>
                    <a:lstStyle/>
                    <a:p>
                      <a:pPr algn="l" rtl="0" fontAlgn="auto"/>
                      <a:r>
                        <a:rPr lang="es-ES" sz="900" u="none" strike="noStrike" dirty="0">
                          <a:effectLst/>
                        </a:rPr>
                        <a:t>12. PLAN DE SEGURIDAD Y PRIVACIDAD DE LA  INFORMACION</a:t>
                      </a:r>
                      <a:endParaRPr lang="es-ES" sz="900" b="1" i="0" u="none" strike="noStrike" dirty="0">
                        <a:solidFill>
                          <a:srgbClr val="375623"/>
                        </a:solidFill>
                        <a:effectLst/>
                        <a:latin typeface="Arial" panose="020B0604020202020204" pitchFamily="34" charset="0"/>
                      </a:endParaRPr>
                    </a:p>
                  </a:txBody>
                  <a:tcPr marL="9352" marR="9352" marT="9352" marB="0" anchor="b"/>
                </a:tc>
                <a:tc>
                  <a:txBody>
                    <a:bodyPr/>
                    <a:lstStyle/>
                    <a:p>
                      <a:pPr algn="ctr" rtl="0" fontAlgn="ctr"/>
                      <a:r>
                        <a:rPr lang="es-ES" sz="900" u="none" strike="noStrike" dirty="0">
                          <a:effectLst/>
                        </a:rPr>
                        <a:t>35</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2</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37</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94,59%</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187773235"/>
                  </a:ext>
                </a:extLst>
              </a:tr>
              <a:tr h="187036">
                <a:tc>
                  <a:txBody>
                    <a:bodyPr/>
                    <a:lstStyle/>
                    <a:p>
                      <a:pPr algn="l" fontAlgn="ctr"/>
                      <a:r>
                        <a:rPr lang="es-ES" sz="900" u="none" strike="noStrike">
                          <a:effectLst/>
                        </a:rPr>
                        <a:t>TOTAL</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493</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a:effectLst/>
                        </a:rPr>
                        <a:t>47</a:t>
                      </a:r>
                      <a:endParaRPr lang="es-ES" sz="900" b="1" i="0" u="none" strike="noStrike">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540</a:t>
                      </a:r>
                      <a:endParaRPr lang="es-ES" sz="900" b="1" i="0" u="none" strike="noStrike" dirty="0">
                        <a:solidFill>
                          <a:srgbClr val="375623"/>
                        </a:solidFill>
                        <a:effectLst/>
                        <a:latin typeface="Arial" panose="020B0604020202020204" pitchFamily="34" charset="0"/>
                      </a:endParaRPr>
                    </a:p>
                  </a:txBody>
                  <a:tcPr marL="9352" marR="9352" marT="9352" marB="0" anchor="ctr"/>
                </a:tc>
                <a:tc>
                  <a:txBody>
                    <a:bodyPr/>
                    <a:lstStyle/>
                    <a:p>
                      <a:pPr algn="ctr" rtl="0" fontAlgn="ctr"/>
                      <a:r>
                        <a:rPr lang="es-ES" sz="900" u="none" strike="noStrike" dirty="0">
                          <a:effectLst/>
                        </a:rPr>
                        <a:t>91,30%</a:t>
                      </a:r>
                      <a:endParaRPr lang="es-ES" sz="900" b="1" i="0" u="none" strike="noStrike" dirty="0">
                        <a:solidFill>
                          <a:srgbClr val="375623"/>
                        </a:solidFill>
                        <a:effectLst/>
                        <a:latin typeface="Arial" panose="020B0604020202020204" pitchFamily="34" charset="0"/>
                      </a:endParaRPr>
                    </a:p>
                  </a:txBody>
                  <a:tcPr marL="9352" marR="9352" marT="9352" marB="0" anchor="ctr"/>
                </a:tc>
                <a:extLst>
                  <a:ext uri="{0D108BD9-81ED-4DB2-BD59-A6C34878D82A}">
                    <a16:rowId xmlns:a16="http://schemas.microsoft.com/office/drawing/2014/main" val="1354359788"/>
                  </a:ext>
                </a:extLst>
              </a:tr>
            </a:tbl>
          </a:graphicData>
        </a:graphic>
      </p:graphicFrame>
    </p:spTree>
    <p:extLst>
      <p:ext uri="{BB962C8B-B14F-4D97-AF65-F5344CB8AC3E}">
        <p14:creationId xmlns:p14="http://schemas.microsoft.com/office/powerpoint/2010/main" val="578143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162228"/>
            <a:ext cx="9612971" cy="3231151"/>
          </a:xfrm>
        </p:spPr>
        <p:txBody>
          <a:bodyPr>
            <a:noAutofit/>
          </a:bodyPr>
          <a:lstStyle/>
          <a:p>
            <a:pPr algn="ctr">
              <a:lnSpc>
                <a:spcPct val="112000"/>
              </a:lnSpc>
              <a:spcBef>
                <a:spcPts val="0"/>
              </a:spcBef>
            </a:pPr>
            <a:r>
              <a:rPr lang="es-ES_tradnl" sz="3600" b="1" dirty="0">
                <a:solidFill>
                  <a:schemeClr val="tx2">
                    <a:lumMod val="75000"/>
                  </a:schemeClr>
                </a:solidFill>
                <a:latin typeface="Arial Black" panose="020B0A04020102020204" pitchFamily="34" charset="0"/>
                <a:ea typeface="+mn-ea"/>
                <a:cs typeface="+mn-cs"/>
              </a:rPr>
              <a:t>Procesos de EVALUACIÓN</a:t>
            </a:r>
            <a:br>
              <a:rPr lang="es-ES_tradnl" sz="3600" b="1" dirty="0">
                <a:solidFill>
                  <a:schemeClr val="tx2">
                    <a:lumMod val="75000"/>
                  </a:schemeClr>
                </a:solidFill>
                <a:latin typeface="Arial Black" panose="020B0A04020102020204" pitchFamily="34" charset="0"/>
                <a:ea typeface="+mn-ea"/>
                <a:cs typeface="+mn-cs"/>
              </a:rPr>
            </a:b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rPr>
              <a:t>Informe DE CONTROL INTERNO.</a:t>
            </a:r>
            <a:br>
              <a:rPr lang="es-ES_tradnl" sz="4400" b="1" dirty="0">
                <a:solidFill>
                  <a:schemeClr val="tx2">
                    <a:lumMod val="75000"/>
                  </a:schemeClr>
                </a:solidFill>
                <a:latin typeface="Arial Black" panose="020B0A04020102020204" pitchFamily="34" charset="0"/>
              </a:rPr>
            </a:br>
            <a:endParaRPr lang="es-ES_tradnl" sz="4400" b="1" dirty="0">
              <a:solidFill>
                <a:schemeClr val="tx2">
                  <a:lumMod val="75000"/>
                </a:schemeClr>
              </a:solidFill>
              <a:latin typeface="Arial Black" panose="020B0A04020102020204" pitchFamily="34" charset="0"/>
              <a:ea typeface="+mn-ea"/>
              <a:cs typeface="+mn-cs"/>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920861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1151061" y="303900"/>
            <a:ext cx="9612971" cy="997459"/>
          </a:xfrm>
        </p:spPr>
        <p:txBody>
          <a:bodyPr>
            <a:normAutofit/>
          </a:bodyPr>
          <a:lstStyle/>
          <a:p>
            <a:r>
              <a:rPr lang="es-ES_tradnl" sz="4800" b="1" dirty="0">
                <a:latin typeface="Arial" panose="020B0604020202020204" pitchFamily="34" charset="0"/>
                <a:cs typeface="Arial" panose="020B0604020202020204" pitchFamily="34" charset="0"/>
              </a:rPr>
              <a:t>Objetivo General</a:t>
            </a:r>
            <a:r>
              <a:rPr lang="es-ES_tradnl" sz="5400" b="1" dirty="0">
                <a:latin typeface="Arial" panose="020B0604020202020204" pitchFamily="34" charset="0"/>
                <a:cs typeface="Arial" panose="020B0604020202020204" pitchFamily="34" charset="0"/>
              </a:rPr>
              <a:t>:</a:t>
            </a: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Marcador de contenido 2"/>
          <p:cNvSpPr>
            <a:spLocks noGrp="1"/>
          </p:cNvSpPr>
          <p:nvPr>
            <p:ph type="body" idx="1"/>
          </p:nvPr>
        </p:nvSpPr>
        <p:spPr>
          <a:xfrm>
            <a:off x="896431" y="1305276"/>
            <a:ext cx="9867601" cy="3950388"/>
          </a:xfrm>
          <a:ln w="28575">
            <a:solidFill>
              <a:srgbClr val="003300"/>
            </a:solidFill>
          </a:ln>
        </p:spPr>
        <p:txBody>
          <a:bodyPr>
            <a:noAutofit/>
          </a:bodyPr>
          <a:lstStyle/>
          <a:p>
            <a:pPr algn="just">
              <a:buClr>
                <a:srgbClr val="003300"/>
              </a:buClr>
            </a:pPr>
            <a:r>
              <a:rPr lang="es-MX" sz="2800" b="1" dirty="0">
                <a:solidFill>
                  <a:schemeClr val="tx2">
                    <a:lumMod val="75000"/>
                  </a:schemeClr>
                </a:solidFill>
                <a:latin typeface="Arial" panose="020B0604020202020204" pitchFamily="34" charset="0"/>
                <a:cs typeface="Arial" panose="020B0604020202020204" pitchFamily="34" charset="0"/>
              </a:rPr>
              <a:t>Realizar el acompañamiento a la alta dirección en la evaluación del Sistema de Control Interno, el Plan Desarrollo por medio del Plan Operativo Anual - POA, al Modelo Integrado de Planeación y Gestión - MIPG, Indicadores de Calidad, a los Procesos y Actividades que realiza la ESE Hospital San Juan de Dios, con el propósito de establecer el grado de cumplimiento de las metas, objetivos y programas establecidos.</a:t>
            </a:r>
            <a:endParaRPr lang="es-CO" sz="2800" b="1" dirty="0">
              <a:solidFill>
                <a:schemeClr val="tx2">
                  <a:lumMod val="75000"/>
                </a:schemeClr>
              </a:solidFill>
              <a:latin typeface="Calibri" panose="020F0502020204030204" pitchFamily="34" charset="0"/>
              <a:cs typeface="Calibri" panose="020F0502020204030204" pitchFamily="34" charset="0"/>
            </a:endParaRPr>
          </a:p>
        </p:txBody>
      </p:sp>
      <p:sp>
        <p:nvSpPr>
          <p:cNvPr id="8" name="Subtítulo 2">
            <a:extLst>
              <a:ext uri="{FF2B5EF4-FFF2-40B4-BE49-F238E27FC236}">
                <a16:creationId xmlns:a16="http://schemas.microsoft.com/office/drawing/2014/main" id="{7B5BDAD4-FE42-4670-9B31-EACFB3062A4F}"/>
              </a:ext>
            </a:extLst>
          </p:cNvPr>
          <p:cNvSpPr txBox="1">
            <a:spLocks/>
          </p:cNvSpPr>
          <p:nvPr/>
        </p:nvSpPr>
        <p:spPr>
          <a:xfrm>
            <a:off x="3956423" y="5750329"/>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8563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935764" y="284147"/>
            <a:ext cx="10821411" cy="335779"/>
          </a:xfrm>
        </p:spPr>
        <p:txBody>
          <a:bodyPr>
            <a:normAutofit fontScale="90000"/>
          </a:bodyPr>
          <a:lstStyle/>
          <a:p>
            <a:pPr defTabSz="457200"/>
            <a:r>
              <a:rPr lang="es-ES_tradnl" sz="2400" b="1" spc="-120" dirty="0">
                <a:solidFill>
                  <a:schemeClr val="tx2">
                    <a:lumMod val="75000"/>
                  </a:schemeClr>
                </a:solidFill>
                <a:latin typeface="Arial Black" pitchFamily="34" charset="0"/>
                <a:ea typeface="+mn-ea"/>
                <a:cs typeface="+mn-cs"/>
              </a:rPr>
              <a:t>METODOLOGÍA:</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935764" y="846034"/>
            <a:ext cx="7507480" cy="5135666"/>
          </a:xfrm>
        </p:spPr>
        <p:txBody>
          <a:bodyPr>
            <a:normAutofit/>
          </a:bodyPr>
          <a:lstStyle/>
          <a:p>
            <a:pPr algn="just"/>
            <a:r>
              <a:rPr lang="es-ES" sz="2100" b="1" dirty="0">
                <a:solidFill>
                  <a:schemeClr val="bg2">
                    <a:lumMod val="25000"/>
                  </a:schemeClr>
                </a:solidFill>
              </a:rPr>
              <a:t>Verificación de  Indicadores  de los diferentes procedimientos. </a:t>
            </a:r>
          </a:p>
          <a:p>
            <a:pPr algn="just"/>
            <a:r>
              <a:rPr lang="es-ES" sz="2100" b="1" dirty="0">
                <a:solidFill>
                  <a:schemeClr val="bg2">
                    <a:lumMod val="25000"/>
                  </a:schemeClr>
                </a:solidFill>
              </a:rPr>
              <a:t>Participación en las reuniones de algunos de los comités institucionales y revisión de las actas.</a:t>
            </a:r>
          </a:p>
          <a:p>
            <a:pPr algn="just"/>
            <a:r>
              <a:rPr lang="es-ES" sz="2100" b="1" dirty="0">
                <a:solidFill>
                  <a:schemeClr val="bg2">
                    <a:lumMod val="25000"/>
                  </a:schemeClr>
                </a:solidFill>
              </a:rPr>
              <a:t>Visitas de seguimiento a las diferentes áreas, realizando charlas, encuestas y revisión de documentos, de las cuales se emite informes y planes de mejoramiento.</a:t>
            </a:r>
          </a:p>
          <a:p>
            <a:pPr algn="just"/>
            <a:r>
              <a:rPr lang="es-ES" sz="2100" b="1" dirty="0">
                <a:solidFill>
                  <a:schemeClr val="bg2">
                    <a:lumMod val="25000"/>
                  </a:schemeClr>
                </a:solidFill>
              </a:rPr>
              <a:t>Seguimiento a los planes de mejoramiento presentados por los líderes de los procesos auditados para verificar su cumplimiento.</a:t>
            </a:r>
          </a:p>
          <a:p>
            <a:pPr algn="just"/>
            <a:r>
              <a:rPr lang="es-ES_tradnl" sz="2100" b="1" dirty="0">
                <a:solidFill>
                  <a:schemeClr val="bg2">
                    <a:lumMod val="25000"/>
                  </a:schemeClr>
                </a:solidFill>
              </a:rPr>
              <a:t>Se realiza un Plan Anual de Auditorias Internas a los procesos y un Plan de Acción. </a:t>
            </a:r>
            <a:r>
              <a:rPr lang="es-ES" sz="2100" b="1" dirty="0">
                <a:solidFill>
                  <a:schemeClr val="bg2">
                    <a:lumMod val="25000"/>
                  </a:schemeClr>
                </a:solidFill>
              </a:rPr>
              <a:t>Aprobado por el comité control interno. </a:t>
            </a:r>
          </a:p>
          <a:p>
            <a:pPr algn="just"/>
            <a:r>
              <a:rPr lang="es-ES" sz="2100" b="1" dirty="0">
                <a:solidFill>
                  <a:schemeClr val="bg2">
                    <a:lumMod val="25000"/>
                  </a:schemeClr>
                </a:solidFill>
              </a:rPr>
              <a:t>Análisis del Índice de Desempeño Institucional, el cual se elabora por medio del FURAG.</a:t>
            </a:r>
            <a:endParaRPr lang="es-ES_tradnl" dirty="0">
              <a:solidFill>
                <a:schemeClr val="bg2">
                  <a:lumMod val="25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pic>
        <p:nvPicPr>
          <p:cNvPr id="7" name="Imagen 6"/>
          <p:cNvPicPr>
            <a:picLocks noChangeAspect="1"/>
          </p:cNvPicPr>
          <p:nvPr/>
        </p:nvPicPr>
        <p:blipFill>
          <a:blip r:embed="rId3"/>
          <a:stretch>
            <a:fillRect/>
          </a:stretch>
        </p:blipFill>
        <p:spPr>
          <a:xfrm>
            <a:off x="8802168" y="1166501"/>
            <a:ext cx="2955008" cy="4456631"/>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879511" y="6180009"/>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473826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2854" y="258511"/>
            <a:ext cx="10592513" cy="1485900"/>
          </a:xfrm>
        </p:spPr>
        <p:txBody>
          <a:bodyPr>
            <a:normAutofit/>
          </a:bodyPr>
          <a:lstStyle/>
          <a:p>
            <a:pPr marL="0" indent="0" defTabSz="457200"/>
            <a:r>
              <a:rPr lang="es-MX" sz="2400" b="1" spc="-120" dirty="0">
                <a:solidFill>
                  <a:schemeClr val="tx2">
                    <a:lumMod val="75000"/>
                  </a:schemeClr>
                </a:solidFill>
                <a:latin typeface="Arial Black" pitchFamily="34" charset="0"/>
                <a:ea typeface="+mn-ea"/>
                <a:cs typeface="+mn-cs"/>
              </a:rPr>
              <a:t>Plan Anual de Auditorías Internas 2.025.</a:t>
            </a:r>
            <a:endParaRPr lang="en-US" sz="2400" b="1" spc="-120" dirty="0">
              <a:solidFill>
                <a:schemeClr val="tx2">
                  <a:lumMod val="75000"/>
                </a:schemeClr>
              </a:solidFill>
              <a:latin typeface="Arial Black" pitchFamily="34" charset="0"/>
              <a:ea typeface="+mn-ea"/>
              <a:cs typeface="+mn-cs"/>
            </a:endParaRPr>
          </a:p>
        </p:txBody>
      </p:sp>
      <p:pic>
        <p:nvPicPr>
          <p:cNvPr id="12" name="Imagen 11">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291169" y="5981700"/>
            <a:ext cx="2254199" cy="664811"/>
          </a:xfrm>
          <a:prstGeom prst="rect">
            <a:avLst/>
          </a:prstGeom>
        </p:spPr>
      </p:pic>
      <p:sp>
        <p:nvSpPr>
          <p:cNvPr id="13" name="Subtítulo 2">
            <a:extLst>
              <a:ext uri="{FF2B5EF4-FFF2-40B4-BE49-F238E27FC236}">
                <a16:creationId xmlns:a16="http://schemas.microsoft.com/office/drawing/2014/main" id="{7B5BDAD4-FE42-4670-9B31-EACFB3062A4F}"/>
              </a:ext>
            </a:extLst>
          </p:cNvPr>
          <p:cNvSpPr txBox="1">
            <a:spLocks/>
          </p:cNvSpPr>
          <p:nvPr/>
        </p:nvSpPr>
        <p:spPr>
          <a:xfrm>
            <a:off x="3734233" y="6155771"/>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3" name="Imagen 2"/>
          <p:cNvPicPr>
            <a:picLocks noChangeAspect="1"/>
          </p:cNvPicPr>
          <p:nvPr/>
        </p:nvPicPr>
        <p:blipFill rotWithShape="1">
          <a:blip r:embed="rId3"/>
          <a:srcRect l="29374" t="16173" r="15279" b="17161"/>
          <a:stretch/>
        </p:blipFill>
        <p:spPr>
          <a:xfrm>
            <a:off x="711200" y="723900"/>
            <a:ext cx="10834168" cy="5245100"/>
          </a:xfrm>
          <a:prstGeom prst="rect">
            <a:avLst/>
          </a:prstGeom>
        </p:spPr>
      </p:pic>
    </p:spTree>
    <p:extLst>
      <p:ext uri="{BB962C8B-B14F-4D97-AF65-F5344CB8AC3E}">
        <p14:creationId xmlns:p14="http://schemas.microsoft.com/office/powerpoint/2010/main" val="1777529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2854" y="258511"/>
            <a:ext cx="10592513" cy="5897260"/>
          </a:xfrm>
        </p:spPr>
        <p:txBody>
          <a:bodyPr>
            <a:normAutofit fontScale="90000"/>
          </a:bodyPr>
          <a:lstStyle/>
          <a:p>
            <a:pPr marL="0" indent="0" defTabSz="457200"/>
            <a:br>
              <a:rPr lang="es-MX" sz="2400" b="1" spc="-120" dirty="0">
                <a:solidFill>
                  <a:schemeClr val="tx2">
                    <a:lumMod val="75000"/>
                  </a:schemeClr>
                </a:solidFill>
                <a:latin typeface="Arial Black" pitchFamily="34" charset="0"/>
                <a:ea typeface="+mn-ea"/>
                <a:cs typeface="+mn-cs"/>
              </a:rPr>
            </a:br>
            <a:br>
              <a:rPr lang="es-MX" sz="2400" b="1" spc="-120" dirty="0">
                <a:solidFill>
                  <a:schemeClr val="tx2">
                    <a:lumMod val="75000"/>
                  </a:schemeClr>
                </a:solidFill>
                <a:latin typeface="Arial Black" pitchFamily="34" charset="0"/>
                <a:ea typeface="+mn-ea"/>
                <a:cs typeface="+mn-cs"/>
              </a:rPr>
            </a:br>
            <a:r>
              <a:rPr lang="es-MX" sz="2400" b="1" spc="-120" dirty="0">
                <a:solidFill>
                  <a:schemeClr val="tx2">
                    <a:lumMod val="75000"/>
                  </a:schemeClr>
                </a:solidFill>
                <a:latin typeface="Arial Black" pitchFamily="34" charset="0"/>
                <a:ea typeface="+mn-ea"/>
                <a:cs typeface="+mn-cs"/>
              </a:rPr>
              <a:t>          ACCIONES DE LA OFICINA DE CONTROL INTERNO 2025</a:t>
            </a:r>
            <a:br>
              <a:rPr lang="es-MX" sz="2400" b="1" spc="-120" dirty="0">
                <a:solidFill>
                  <a:schemeClr val="tx2">
                    <a:lumMod val="75000"/>
                  </a:schemeClr>
                </a:solidFill>
                <a:latin typeface="Arial Black" pitchFamily="34" charset="0"/>
                <a:ea typeface="+mn-ea"/>
                <a:cs typeface="+mn-cs"/>
              </a:rPr>
            </a:br>
            <a:br>
              <a:rPr lang="es-MX" sz="2400" b="1" spc="-120" dirty="0">
                <a:solidFill>
                  <a:schemeClr val="tx2">
                    <a:lumMod val="75000"/>
                  </a:schemeClr>
                </a:solidFill>
                <a:latin typeface="Arial Black" pitchFamily="34" charset="0"/>
                <a:ea typeface="+mn-ea"/>
                <a:cs typeface="+mn-cs"/>
              </a:rPr>
            </a:br>
            <a:r>
              <a:rPr lang="es-MX" sz="3100" b="1" dirty="0">
                <a:solidFill>
                  <a:schemeClr val="bg2">
                    <a:lumMod val="25000"/>
                  </a:schemeClr>
                </a:solidFill>
                <a:latin typeface="+mn-lt"/>
                <a:ea typeface="+mn-ea"/>
                <a:cs typeface="+mn-cs"/>
              </a:rPr>
              <a:t>1. Elaboración mapa de riesgos – seguimiento</a:t>
            </a:r>
            <a:br>
              <a:rPr lang="es-MX" sz="3100" b="1" dirty="0">
                <a:solidFill>
                  <a:schemeClr val="bg2">
                    <a:lumMod val="25000"/>
                  </a:schemeClr>
                </a:solidFill>
                <a:latin typeface="+mn-lt"/>
                <a:ea typeface="+mn-ea"/>
                <a:cs typeface="+mn-cs"/>
              </a:rPr>
            </a:br>
            <a:r>
              <a:rPr lang="es-MX" sz="3100" b="1" dirty="0">
                <a:solidFill>
                  <a:schemeClr val="bg2">
                    <a:lumMod val="25000"/>
                  </a:schemeClr>
                </a:solidFill>
                <a:latin typeface="+mn-lt"/>
                <a:ea typeface="+mn-ea"/>
                <a:cs typeface="+mn-cs"/>
              </a:rPr>
              <a:t>2. Plan de acción</a:t>
            </a:r>
            <a:br>
              <a:rPr lang="es-MX" sz="3100" b="1" dirty="0">
                <a:solidFill>
                  <a:schemeClr val="bg2">
                    <a:lumMod val="25000"/>
                  </a:schemeClr>
                </a:solidFill>
                <a:latin typeface="+mn-lt"/>
                <a:ea typeface="+mn-ea"/>
                <a:cs typeface="+mn-cs"/>
              </a:rPr>
            </a:br>
            <a:r>
              <a:rPr lang="es-MX" sz="3100" b="1" dirty="0">
                <a:solidFill>
                  <a:schemeClr val="bg2">
                    <a:lumMod val="25000"/>
                  </a:schemeClr>
                </a:solidFill>
                <a:latin typeface="+mn-lt"/>
                <a:ea typeface="+mn-ea"/>
                <a:cs typeface="+mn-cs"/>
              </a:rPr>
              <a:t>3. Plan anual de auditorias</a:t>
            </a:r>
            <a:br>
              <a:rPr lang="es-MX" sz="3100" b="1" dirty="0">
                <a:solidFill>
                  <a:schemeClr val="bg2">
                    <a:lumMod val="25000"/>
                  </a:schemeClr>
                </a:solidFill>
                <a:latin typeface="+mn-lt"/>
                <a:ea typeface="+mn-ea"/>
                <a:cs typeface="+mn-cs"/>
              </a:rPr>
            </a:br>
            <a:r>
              <a:rPr lang="es-MX" sz="3100" b="1" dirty="0">
                <a:solidFill>
                  <a:schemeClr val="bg2">
                    <a:lumMod val="25000"/>
                  </a:schemeClr>
                </a:solidFill>
                <a:latin typeface="+mn-lt"/>
                <a:ea typeface="+mn-ea"/>
                <a:cs typeface="+mn-cs"/>
              </a:rPr>
              <a:t>4. Planes de mejoramiento y seguimiento</a:t>
            </a:r>
            <a:br>
              <a:rPr lang="es-MX" sz="3100" b="1" dirty="0">
                <a:solidFill>
                  <a:schemeClr val="bg2">
                    <a:lumMod val="25000"/>
                  </a:schemeClr>
                </a:solidFill>
                <a:latin typeface="+mn-lt"/>
                <a:ea typeface="+mn-ea"/>
                <a:cs typeface="+mn-cs"/>
              </a:rPr>
            </a:br>
            <a:r>
              <a:rPr lang="es-MX" sz="3100" b="1" dirty="0">
                <a:solidFill>
                  <a:schemeClr val="bg2">
                    <a:lumMod val="25000"/>
                  </a:schemeClr>
                </a:solidFill>
                <a:latin typeface="+mn-lt"/>
                <a:ea typeface="+mn-ea"/>
                <a:cs typeface="+mn-cs"/>
              </a:rPr>
              <a:t>5. Estructuración, revisión, socialización y seguimiento de los planes estratégicos decreto 	612 de 2018. </a:t>
            </a:r>
            <a:br>
              <a:rPr lang="es-MX" sz="3100" b="1" dirty="0">
                <a:solidFill>
                  <a:schemeClr val="bg2">
                    <a:lumMod val="25000"/>
                  </a:schemeClr>
                </a:solidFill>
                <a:latin typeface="+mn-lt"/>
                <a:ea typeface="+mn-ea"/>
                <a:cs typeface="+mn-cs"/>
              </a:rPr>
            </a:br>
            <a:r>
              <a:rPr lang="es-MX" sz="3100" b="1" dirty="0">
                <a:solidFill>
                  <a:schemeClr val="bg2">
                    <a:lumMod val="25000"/>
                  </a:schemeClr>
                </a:solidFill>
                <a:latin typeface="+mn-lt"/>
                <a:ea typeface="+mn-ea"/>
                <a:cs typeface="+mn-cs"/>
              </a:rPr>
              <a:t>6. Informe del sistema de control interno contable</a:t>
            </a:r>
            <a:br>
              <a:rPr lang="es-MX" sz="3100" b="1" dirty="0">
                <a:solidFill>
                  <a:schemeClr val="bg2">
                    <a:lumMod val="25000"/>
                  </a:schemeClr>
                </a:solidFill>
                <a:latin typeface="+mn-lt"/>
                <a:ea typeface="+mn-ea"/>
                <a:cs typeface="+mn-cs"/>
              </a:rPr>
            </a:br>
            <a:r>
              <a:rPr lang="es-MX" sz="3100" b="1" dirty="0">
                <a:solidFill>
                  <a:schemeClr val="bg2">
                    <a:lumMod val="25000"/>
                  </a:schemeClr>
                </a:solidFill>
                <a:latin typeface="+mn-lt"/>
                <a:ea typeface="+mn-ea"/>
                <a:cs typeface="+mn-cs"/>
              </a:rPr>
              <a:t>7. Informe de software legal y derechos de autor</a:t>
            </a:r>
            <a:br>
              <a:rPr lang="es-MX" sz="3100" b="1" dirty="0">
                <a:solidFill>
                  <a:schemeClr val="bg2">
                    <a:lumMod val="25000"/>
                  </a:schemeClr>
                </a:solidFill>
                <a:latin typeface="+mn-lt"/>
                <a:ea typeface="+mn-ea"/>
                <a:cs typeface="+mn-cs"/>
              </a:rPr>
            </a:br>
            <a:r>
              <a:rPr lang="es-MX" sz="3100" b="1" dirty="0">
                <a:solidFill>
                  <a:schemeClr val="bg2">
                    <a:lumMod val="25000"/>
                  </a:schemeClr>
                </a:solidFill>
                <a:latin typeface="+mn-lt"/>
                <a:ea typeface="+mn-ea"/>
                <a:cs typeface="+mn-cs"/>
              </a:rPr>
              <a:t>8. Informe ITA</a:t>
            </a:r>
            <a:br>
              <a:rPr lang="es-MX" sz="3100" b="1" dirty="0">
                <a:solidFill>
                  <a:schemeClr val="bg2">
                    <a:lumMod val="25000"/>
                  </a:schemeClr>
                </a:solidFill>
                <a:latin typeface="+mn-lt"/>
                <a:ea typeface="+mn-ea"/>
                <a:cs typeface="+mn-cs"/>
              </a:rPr>
            </a:br>
            <a:r>
              <a:rPr lang="es-MX" sz="3100" b="1" dirty="0">
                <a:solidFill>
                  <a:schemeClr val="bg2">
                    <a:lumMod val="25000"/>
                  </a:schemeClr>
                </a:solidFill>
                <a:latin typeface="+mn-lt"/>
                <a:ea typeface="+mn-ea"/>
                <a:cs typeface="+mn-cs"/>
              </a:rPr>
              <a:t>9. Rendición FURAG</a:t>
            </a:r>
            <a:br>
              <a:rPr lang="es-MX" sz="3100" b="1" dirty="0">
                <a:solidFill>
                  <a:schemeClr val="bg2">
                    <a:lumMod val="25000"/>
                  </a:schemeClr>
                </a:solidFill>
                <a:latin typeface="+mn-lt"/>
                <a:ea typeface="+mn-ea"/>
                <a:cs typeface="+mn-cs"/>
              </a:rPr>
            </a:br>
            <a:r>
              <a:rPr lang="es-MX" sz="3100" b="1" dirty="0">
                <a:solidFill>
                  <a:schemeClr val="bg2">
                    <a:lumMod val="25000"/>
                  </a:schemeClr>
                </a:solidFill>
                <a:latin typeface="+mn-lt"/>
                <a:ea typeface="+mn-ea"/>
                <a:cs typeface="+mn-cs"/>
              </a:rPr>
              <a:t>10. Participación en los diferentes comités, donde se fue invitado, con la finalidad de asesorar y apoyar las decisiones que se tomen en conjunto.</a:t>
            </a:r>
            <a:endParaRPr lang="en-US" sz="3100" b="1" dirty="0">
              <a:solidFill>
                <a:schemeClr val="bg2">
                  <a:lumMod val="25000"/>
                </a:schemeClr>
              </a:solidFill>
              <a:latin typeface="+mn-lt"/>
              <a:ea typeface="+mn-ea"/>
              <a:cs typeface="+mn-cs"/>
            </a:endParaRPr>
          </a:p>
        </p:txBody>
      </p:sp>
      <p:pic>
        <p:nvPicPr>
          <p:cNvPr id="12" name="Imagen 11">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291169" y="5981700"/>
            <a:ext cx="2254199" cy="664811"/>
          </a:xfrm>
          <a:prstGeom prst="rect">
            <a:avLst/>
          </a:prstGeom>
        </p:spPr>
      </p:pic>
      <p:sp>
        <p:nvSpPr>
          <p:cNvPr id="13" name="Subtítulo 2">
            <a:extLst>
              <a:ext uri="{FF2B5EF4-FFF2-40B4-BE49-F238E27FC236}">
                <a16:creationId xmlns:a16="http://schemas.microsoft.com/office/drawing/2014/main" id="{7B5BDAD4-FE42-4670-9B31-EACFB3062A4F}"/>
              </a:ext>
            </a:extLst>
          </p:cNvPr>
          <p:cNvSpPr txBox="1">
            <a:spLocks/>
          </p:cNvSpPr>
          <p:nvPr/>
        </p:nvSpPr>
        <p:spPr>
          <a:xfrm>
            <a:off x="3734233" y="6155771"/>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545532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fontScale="90000"/>
          </a:bodyPr>
          <a:lstStyle/>
          <a:p>
            <a:r>
              <a:rPr lang="es-ES_tradnl" sz="3200" dirty="0">
                <a:latin typeface="Arial Black" panose="020B0A04020102020204" pitchFamily="34" charset="0"/>
              </a:rPr>
              <a:t>MISIÓN:</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5" y="944311"/>
            <a:ext cx="10644679" cy="4803346"/>
          </a:xfrm>
          <a:ln w="9525">
            <a:solidFill>
              <a:schemeClr val="tx1"/>
            </a:solidFill>
          </a:ln>
        </p:spPr>
        <p:txBody>
          <a:bodyPr>
            <a:noAutofit/>
          </a:bodyPr>
          <a:lstStyle/>
          <a:p>
            <a:pPr marL="0" indent="0" algn="just">
              <a:buNone/>
            </a:pPr>
            <a:r>
              <a:rPr lang="es-ES_tradnl" sz="3300" b="1" dirty="0">
                <a:solidFill>
                  <a:schemeClr val="tx1"/>
                </a:solidFill>
              </a:rPr>
              <a:t>“</a:t>
            </a:r>
            <a:r>
              <a:rPr lang="es-ES_tradnl" sz="3300" b="1" dirty="0">
                <a:solidFill>
                  <a:schemeClr val="tx1"/>
                </a:solidFill>
                <a:latin typeface="Franklin Gothic Medium" panose="020B0603020102020204" pitchFamily="34" charset="0"/>
              </a:rPr>
              <a:t>La E.S.E Hospital San Juan de Dios del Municipio de Concordia Antioquia es una institución que presta servicios de salud enfocada en el primer nivel de complejidad, con un talento humano competitivo y humanizado, orientado a la promoción de la salud y la prevención de la enfermedad, garantizando una atención integral más humana, oportuna y segura del paciente y que trabaja a diario en el mejoramiento continuo, el posicionamiento en el sector salud y el bienestar de la comunidad</a:t>
            </a:r>
            <a:r>
              <a:rPr lang="es-ES_tradnl" sz="3300" dirty="0">
                <a:solidFill>
                  <a:schemeClr val="tx1"/>
                </a:solidFill>
                <a:latin typeface="Franklin Gothic Medium" panose="020B0603020102020204" pitchFamily="34" charset="0"/>
              </a:rPr>
              <a:t>”.</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726457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4310" y="412335"/>
            <a:ext cx="10677970" cy="476428"/>
          </a:xfrm>
        </p:spPr>
        <p:txBody>
          <a:bodyPr>
            <a:noAutofit/>
          </a:bodyPr>
          <a:lstStyle/>
          <a:p>
            <a:pPr defTabSz="457200"/>
            <a:r>
              <a:rPr lang="en-US" sz="2400" b="1" spc="-120" dirty="0">
                <a:solidFill>
                  <a:schemeClr val="tx2">
                    <a:lumMod val="75000"/>
                  </a:schemeClr>
                </a:solidFill>
                <a:latin typeface="Arial Black" pitchFamily="34" charset="0"/>
                <a:ea typeface="+mn-ea"/>
                <a:cs typeface="+mn-cs"/>
              </a:rPr>
              <a:t>QUE ES EL MIPG: </a:t>
            </a:r>
            <a:r>
              <a:rPr lang="es-CO" sz="2400" b="1" spc="-120" dirty="0">
                <a:solidFill>
                  <a:schemeClr val="tx2">
                    <a:lumMod val="75000"/>
                  </a:schemeClr>
                </a:solidFill>
                <a:latin typeface="Arial Black" pitchFamily="34" charset="0"/>
                <a:ea typeface="+mn-ea"/>
                <a:cs typeface="+mn-cs"/>
              </a:rPr>
              <a:t>Modelo Integrado de Planeación y Gestión - MIPG</a:t>
            </a:r>
            <a:br>
              <a:rPr lang="es-CO" sz="2400" b="1" spc="-120" dirty="0">
                <a:solidFill>
                  <a:schemeClr val="tx2">
                    <a:lumMod val="75000"/>
                  </a:schemeClr>
                </a:solidFill>
                <a:latin typeface="Arial Black" pitchFamily="34" charset="0"/>
                <a:ea typeface="+mn-ea"/>
                <a:cs typeface="+mn-cs"/>
              </a:rPr>
            </a:br>
            <a:br>
              <a:rPr lang="en-US" sz="2400" b="1" spc="-120" dirty="0">
                <a:solidFill>
                  <a:schemeClr val="tx2">
                    <a:lumMod val="75000"/>
                  </a:schemeClr>
                </a:solidFill>
                <a:latin typeface="Arial Black" pitchFamily="34" charset="0"/>
                <a:ea typeface="+mn-ea"/>
                <a:cs typeface="+mn-cs"/>
              </a:rPr>
            </a:br>
            <a:endParaRPr lang="en-US" sz="2400" b="1" spc="-120" dirty="0">
              <a:solidFill>
                <a:schemeClr val="tx2">
                  <a:lumMod val="75000"/>
                </a:schemeClr>
              </a:solidFill>
              <a:latin typeface="Arial Black" pitchFamily="34" charset="0"/>
              <a:ea typeface="+mn-ea"/>
              <a:cs typeface="+mn-cs"/>
            </a:endParaRPr>
          </a:p>
        </p:txBody>
      </p:sp>
      <p:pic>
        <p:nvPicPr>
          <p:cNvPr id="5" name="Picture 1">
            <a:extLst>
              <a:ext uri="{FF2B5EF4-FFF2-40B4-BE49-F238E27FC236}">
                <a16:creationId xmlns:a16="http://schemas.microsoft.com/office/drawing/2014/main" id="{1D74DAF9-AEC6-4A83-AC8F-DE1074664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957" y="1171454"/>
            <a:ext cx="3773679" cy="42978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57390852-32A9-7A47-BD06-6D9448C5788F}"/>
              </a:ext>
            </a:extLst>
          </p:cNvPr>
          <p:cNvPicPr>
            <a:picLocks noChangeAspect="1"/>
          </p:cNvPicPr>
          <p:nvPr/>
        </p:nvPicPr>
        <p:blipFill>
          <a:blip r:embed="rId3"/>
          <a:stretch>
            <a:fillRect/>
          </a:stretch>
        </p:blipFill>
        <p:spPr>
          <a:xfrm>
            <a:off x="9502977" y="5981700"/>
            <a:ext cx="2254199" cy="664811"/>
          </a:xfrm>
          <a:prstGeom prst="rect">
            <a:avLst/>
          </a:prstGeom>
        </p:spPr>
      </p:pic>
      <p:sp>
        <p:nvSpPr>
          <p:cNvPr id="7" name="CuadroTexto 6"/>
          <p:cNvSpPr txBox="1"/>
          <p:nvPr/>
        </p:nvSpPr>
        <p:spPr>
          <a:xfrm>
            <a:off x="858935" y="1006663"/>
            <a:ext cx="6926284" cy="4801314"/>
          </a:xfrm>
          <a:prstGeom prst="rect">
            <a:avLst/>
          </a:prstGeom>
          <a:noFill/>
        </p:spPr>
        <p:txBody>
          <a:bodyPr wrap="square" rtlCol="0">
            <a:spAutoFit/>
          </a:bodyPr>
          <a:lstStyle/>
          <a:p>
            <a:pPr algn="just">
              <a:buClr>
                <a:srgbClr val="003300"/>
              </a:buClr>
            </a:pPr>
            <a:r>
              <a:rPr lang="es-CO" sz="3400" dirty="0">
                <a:solidFill>
                  <a:schemeClr val="bg2">
                    <a:lumMod val="25000"/>
                  </a:schemeClr>
                </a:solidFill>
              </a:rPr>
              <a:t>Es un marco de referencia para dirigir, </a:t>
            </a:r>
            <a:r>
              <a:rPr lang="es-CO" sz="3400" u="sng" dirty="0">
                <a:solidFill>
                  <a:schemeClr val="bg2">
                    <a:lumMod val="25000"/>
                  </a:schemeClr>
                </a:solidFill>
              </a:rPr>
              <a:t>planear, ejecutar, evaluar y controlar </a:t>
            </a:r>
            <a:r>
              <a:rPr lang="es-CO" sz="3400" dirty="0">
                <a:solidFill>
                  <a:schemeClr val="bg2">
                    <a:lumMod val="25000"/>
                  </a:schemeClr>
                </a:solidFill>
              </a:rPr>
              <a:t>la gestión de las entidades y organismos públicos, con el fin de generar resultados que atiendan los planes de desarrollo y resuelvan las necesidades y problemas de los ciudadanos, </a:t>
            </a:r>
            <a:r>
              <a:rPr lang="es-CO" sz="3400" u="sng" dirty="0">
                <a:solidFill>
                  <a:schemeClr val="bg2">
                    <a:lumMod val="25000"/>
                  </a:schemeClr>
                </a:solidFill>
              </a:rPr>
              <a:t>con integridad y calidad en el servicio</a:t>
            </a:r>
            <a:r>
              <a:rPr lang="es-CO" sz="3400" dirty="0">
                <a:solidFill>
                  <a:schemeClr val="bg2">
                    <a:lumMod val="25000"/>
                  </a:schemeClr>
                </a:solidFill>
              </a:rPr>
              <a:t>.</a:t>
            </a:r>
            <a:endParaRPr lang="es-MX" sz="3400" dirty="0">
              <a:solidFill>
                <a:schemeClr val="bg2">
                  <a:lumMod val="25000"/>
                </a:schemeClr>
              </a:solidFill>
            </a:endParaRPr>
          </a:p>
        </p:txBody>
      </p:sp>
      <p:sp>
        <p:nvSpPr>
          <p:cNvPr id="8" name="Subtítulo 2">
            <a:extLst>
              <a:ext uri="{FF2B5EF4-FFF2-40B4-BE49-F238E27FC236}">
                <a16:creationId xmlns:a16="http://schemas.microsoft.com/office/drawing/2014/main" id="{7B5BDAD4-FE42-4670-9B31-EACFB3062A4F}"/>
              </a:ext>
            </a:extLst>
          </p:cNvPr>
          <p:cNvSpPr txBox="1">
            <a:spLocks/>
          </p:cNvSpPr>
          <p:nvPr/>
        </p:nvSpPr>
        <p:spPr>
          <a:xfrm>
            <a:off x="3734233" y="6090650"/>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831856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7039" y="343968"/>
            <a:ext cx="9601200" cy="519157"/>
          </a:xfrm>
        </p:spPr>
        <p:txBody>
          <a:bodyPr>
            <a:noAutofit/>
          </a:bodyPr>
          <a:lstStyle/>
          <a:p>
            <a:r>
              <a:rPr lang="es-CO" sz="2400" b="1" spc="-120" dirty="0">
                <a:solidFill>
                  <a:schemeClr val="tx2">
                    <a:lumMod val="75000"/>
                  </a:schemeClr>
                </a:solidFill>
                <a:latin typeface="Arial Black" pitchFamily="34" charset="0"/>
                <a:ea typeface="+mn-ea"/>
                <a:cs typeface="+mn-cs"/>
              </a:rPr>
              <a:t>OBJETIVOS ESPECÍFICOS DEL MIPG:</a:t>
            </a:r>
            <a:br>
              <a:rPr lang="es-CO" sz="2400" b="1" spc="-120" dirty="0">
                <a:solidFill>
                  <a:schemeClr val="tx2">
                    <a:lumMod val="75000"/>
                  </a:schemeClr>
                </a:solidFill>
                <a:latin typeface="Arial Black" pitchFamily="34" charset="0"/>
                <a:ea typeface="+mn-ea"/>
                <a:cs typeface="+mn-cs"/>
              </a:rPr>
            </a:br>
            <a:endParaRPr lang="en-US" sz="2400" b="1" spc="-120" dirty="0">
              <a:solidFill>
                <a:schemeClr val="tx2">
                  <a:lumMod val="75000"/>
                </a:schemeClr>
              </a:solidFill>
              <a:latin typeface="Arial Black" pitchFamily="34" charset="0"/>
              <a:ea typeface="+mn-ea"/>
              <a:cs typeface="+mn-cs"/>
            </a:endParaRPr>
          </a:p>
        </p:txBody>
      </p:sp>
      <p:sp>
        <p:nvSpPr>
          <p:cNvPr id="3" name="Marcador de contenido 2"/>
          <p:cNvSpPr>
            <a:spLocks noGrp="1"/>
          </p:cNvSpPr>
          <p:nvPr>
            <p:ph idx="1"/>
          </p:nvPr>
        </p:nvSpPr>
        <p:spPr>
          <a:xfrm>
            <a:off x="987038" y="863125"/>
            <a:ext cx="10669425" cy="5045937"/>
          </a:xfrm>
        </p:spPr>
        <p:txBody>
          <a:bodyPr>
            <a:noAutofit/>
          </a:bodyPr>
          <a:lstStyle/>
          <a:p>
            <a:pPr indent="-357188" algn="just" defTabSz="457200" eaLnBrk="0" hangingPunct="0">
              <a:buSzPct val="150000"/>
              <a:tabLst>
                <a:tab pos="357188" algn="l"/>
              </a:tabLst>
            </a:pPr>
            <a:r>
              <a:rPr lang="es-CO" sz="2200" b="1" dirty="0">
                <a:solidFill>
                  <a:schemeClr val="bg2">
                    <a:lumMod val="25000"/>
                  </a:schemeClr>
                </a:solidFill>
              </a:rPr>
              <a:t>Medir el grado de orientación de la gestión y el desempeño institucional de las organizaciones públicas hacia la satisfacción efectiva de las necesidades y problemas de los ciudadanos.</a:t>
            </a:r>
          </a:p>
          <a:p>
            <a:pPr lvl="0" indent="-357188" algn="just" defTabSz="457200" eaLnBrk="0" hangingPunct="0">
              <a:buSzPct val="150000"/>
              <a:tabLst>
                <a:tab pos="357188" algn="l"/>
              </a:tabLst>
            </a:pPr>
            <a:r>
              <a:rPr lang="es-CO" sz="2200" b="1" dirty="0">
                <a:solidFill>
                  <a:schemeClr val="bg2">
                    <a:lumMod val="25000"/>
                  </a:schemeClr>
                </a:solidFill>
              </a:rPr>
              <a:t>Fortalecer el liderazgo y el talento humano bajo los principios de integridad y legalidad, como motores de la generación de resultados de las entidades públicas </a:t>
            </a:r>
          </a:p>
          <a:p>
            <a:pPr lvl="0" indent="-357188" algn="just" defTabSz="457200" eaLnBrk="0" hangingPunct="0">
              <a:buSzPct val="150000"/>
              <a:tabLst>
                <a:tab pos="357188" algn="l"/>
              </a:tabLst>
            </a:pPr>
            <a:r>
              <a:rPr lang="es-CO" sz="2200" b="1" dirty="0">
                <a:solidFill>
                  <a:schemeClr val="bg2">
                    <a:lumMod val="25000"/>
                  </a:schemeClr>
                </a:solidFill>
              </a:rPr>
              <a:t>Agilizar, simplificar y flexibilizar la operación de las entidades para la generación de bienes y servicios que resuelvan efectivamente las necesidades de los ciudadanos. </a:t>
            </a:r>
          </a:p>
          <a:p>
            <a:pPr lvl="0" indent="-357188" algn="just" defTabSz="457200" eaLnBrk="0" hangingPunct="0">
              <a:buSzPct val="150000"/>
              <a:tabLst>
                <a:tab pos="357188" algn="l"/>
              </a:tabLst>
            </a:pPr>
            <a:r>
              <a:rPr lang="es-CO" sz="2200" b="1" dirty="0">
                <a:solidFill>
                  <a:schemeClr val="bg2">
                    <a:lumMod val="25000"/>
                  </a:schemeClr>
                </a:solidFill>
              </a:rPr>
              <a:t>Desarrollar una cultura organizacional fundamentada en la información, el control y la evaluación para la toma de decisiones y la mejora continua. </a:t>
            </a:r>
          </a:p>
          <a:p>
            <a:pPr lvl="0" indent="-357188" algn="just" defTabSz="457200" eaLnBrk="0" hangingPunct="0">
              <a:buSzPct val="150000"/>
              <a:tabLst>
                <a:tab pos="357188" algn="l"/>
              </a:tabLst>
            </a:pPr>
            <a:r>
              <a:rPr lang="es-CO" sz="2200" b="1" dirty="0">
                <a:solidFill>
                  <a:schemeClr val="bg2">
                    <a:lumMod val="25000"/>
                  </a:schemeClr>
                </a:solidFill>
              </a:rPr>
              <a:t>Facilitar y promover la efectiva participación ciudadana en la planeación, gestión y evaluación de las entidades públicas. </a:t>
            </a:r>
          </a:p>
          <a:p>
            <a:pPr lvl="0" indent="-357188" algn="just" defTabSz="457200" eaLnBrk="0" hangingPunct="0">
              <a:buSzPct val="150000"/>
              <a:tabLst>
                <a:tab pos="357188" algn="l"/>
              </a:tabLst>
            </a:pPr>
            <a:r>
              <a:rPr lang="es-CO" sz="2200" b="1" dirty="0">
                <a:solidFill>
                  <a:schemeClr val="bg2">
                    <a:lumMod val="25000"/>
                  </a:schemeClr>
                </a:solidFill>
              </a:rPr>
              <a:t>Promover la coordinación entre entidades públicas para mejorar su gestión y desempeño</a:t>
            </a:r>
          </a:p>
          <a:p>
            <a:endParaRPr lang="en-US" dirty="0">
              <a:solidFill>
                <a:schemeClr val="bg2">
                  <a:lumMod val="10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786515" y="6090650"/>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847213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5405" y="159373"/>
            <a:ext cx="10549783" cy="1485900"/>
          </a:xfrm>
        </p:spPr>
        <p:txBody>
          <a:bodyPr>
            <a:normAutofit/>
          </a:bodyPr>
          <a:lstStyle/>
          <a:p>
            <a:r>
              <a:rPr lang="es-CO" sz="2400" b="1" spc="-120" dirty="0">
                <a:solidFill>
                  <a:schemeClr val="tx2">
                    <a:lumMod val="75000"/>
                  </a:schemeClr>
                </a:solidFill>
                <a:latin typeface="Arial Black" pitchFamily="34" charset="0"/>
                <a:ea typeface="+mn-ea"/>
                <a:cs typeface="+mn-cs"/>
              </a:rPr>
              <a:t>DIMENSIONES OPERATIVAS DEL MIPG:</a:t>
            </a:r>
            <a:br>
              <a:rPr lang="es-CO" sz="2400" b="1" spc="-120" dirty="0">
                <a:solidFill>
                  <a:schemeClr val="tx2">
                    <a:lumMod val="75000"/>
                  </a:schemeClr>
                </a:solidFill>
                <a:latin typeface="Arial Black" pitchFamily="34" charset="0"/>
                <a:ea typeface="+mn-ea"/>
                <a:cs typeface="+mn-cs"/>
              </a:rPr>
            </a:br>
            <a:endParaRPr lang="en-US" sz="2400" b="1" spc="-120" dirty="0">
              <a:solidFill>
                <a:schemeClr val="tx2">
                  <a:lumMod val="75000"/>
                </a:schemeClr>
              </a:solidFill>
              <a:latin typeface="Arial Black" pitchFamily="34" charset="0"/>
              <a:ea typeface="+mn-ea"/>
              <a:cs typeface="+mn-cs"/>
            </a:endParaRPr>
          </a:p>
        </p:txBody>
      </p:sp>
      <p:sp>
        <p:nvSpPr>
          <p:cNvPr id="3" name="Marcador de contenido 2"/>
          <p:cNvSpPr>
            <a:spLocks noGrp="1"/>
          </p:cNvSpPr>
          <p:nvPr>
            <p:ph idx="1"/>
          </p:nvPr>
        </p:nvSpPr>
        <p:spPr>
          <a:xfrm>
            <a:off x="935764" y="693811"/>
            <a:ext cx="6491707" cy="5074599"/>
          </a:xfrm>
        </p:spPr>
        <p:txBody>
          <a:bodyPr>
            <a:noAutofit/>
          </a:bodyPr>
          <a:lstStyle/>
          <a:p>
            <a:pPr marL="742950" indent="-742950" algn="just">
              <a:buClr>
                <a:srgbClr val="003300"/>
              </a:buClr>
              <a:buFont typeface="+mj-lt"/>
              <a:buAutoNum type="arabicPeriod"/>
            </a:pPr>
            <a:r>
              <a:rPr lang="es-CO" sz="3000" b="1" dirty="0">
                <a:solidFill>
                  <a:schemeClr val="bg2">
                    <a:lumMod val="25000"/>
                  </a:schemeClr>
                </a:solidFill>
                <a:latin typeface="Calibri" panose="020F0502020204030204" pitchFamily="34" charset="0"/>
                <a:cs typeface="Calibri" panose="020F0502020204030204" pitchFamily="34" charset="0"/>
              </a:rPr>
              <a:t>Talento Humano</a:t>
            </a:r>
          </a:p>
          <a:p>
            <a:pPr marL="742950" indent="-742950" algn="just">
              <a:buClr>
                <a:srgbClr val="003300"/>
              </a:buClr>
              <a:buFont typeface="+mj-lt"/>
              <a:buAutoNum type="arabicPeriod"/>
            </a:pPr>
            <a:r>
              <a:rPr lang="es-CO" sz="3000" b="1" dirty="0">
                <a:solidFill>
                  <a:schemeClr val="bg2">
                    <a:lumMod val="25000"/>
                  </a:schemeClr>
                </a:solidFill>
                <a:latin typeface="Calibri" panose="020F0502020204030204" pitchFamily="34" charset="0"/>
                <a:cs typeface="Calibri" panose="020F0502020204030204" pitchFamily="34" charset="0"/>
              </a:rPr>
              <a:t>Direccionamiento Estratégico y Planeación.</a:t>
            </a:r>
          </a:p>
          <a:p>
            <a:pPr marL="742950" indent="-742950" algn="just">
              <a:buClr>
                <a:srgbClr val="003300"/>
              </a:buClr>
              <a:buFont typeface="+mj-lt"/>
              <a:buAutoNum type="arabicPeriod"/>
            </a:pPr>
            <a:r>
              <a:rPr lang="es-CO" sz="3000" b="1" dirty="0">
                <a:solidFill>
                  <a:schemeClr val="bg2">
                    <a:lumMod val="25000"/>
                  </a:schemeClr>
                </a:solidFill>
                <a:latin typeface="Calibri" panose="020F0502020204030204" pitchFamily="34" charset="0"/>
                <a:cs typeface="Calibri" panose="020F0502020204030204" pitchFamily="34" charset="0"/>
              </a:rPr>
              <a:t>Gestión con Valores para Resultados.</a:t>
            </a:r>
          </a:p>
          <a:p>
            <a:pPr marL="742950" indent="-742950" algn="just">
              <a:buClr>
                <a:srgbClr val="003300"/>
              </a:buClr>
              <a:buFont typeface="+mj-lt"/>
              <a:buAutoNum type="arabicPeriod"/>
            </a:pPr>
            <a:r>
              <a:rPr lang="es-CO" sz="3000" b="1" dirty="0">
                <a:solidFill>
                  <a:schemeClr val="bg2">
                    <a:lumMod val="25000"/>
                  </a:schemeClr>
                </a:solidFill>
                <a:latin typeface="Calibri" panose="020F0502020204030204" pitchFamily="34" charset="0"/>
                <a:cs typeface="Calibri" panose="020F0502020204030204" pitchFamily="34" charset="0"/>
              </a:rPr>
              <a:t>Evaluación de Resultados.</a:t>
            </a:r>
          </a:p>
          <a:p>
            <a:pPr marL="742950" indent="-742950" algn="just">
              <a:buClr>
                <a:srgbClr val="003300"/>
              </a:buClr>
              <a:buFont typeface="+mj-lt"/>
              <a:buAutoNum type="arabicPeriod"/>
            </a:pPr>
            <a:r>
              <a:rPr lang="es-CO" sz="3000" b="1" dirty="0">
                <a:solidFill>
                  <a:schemeClr val="bg2">
                    <a:lumMod val="25000"/>
                  </a:schemeClr>
                </a:solidFill>
                <a:latin typeface="Calibri" panose="020F0502020204030204" pitchFamily="34" charset="0"/>
                <a:cs typeface="Calibri" panose="020F0502020204030204" pitchFamily="34" charset="0"/>
              </a:rPr>
              <a:t>Información y Comunicación.</a:t>
            </a:r>
          </a:p>
          <a:p>
            <a:pPr marL="742950" indent="-742950" algn="just">
              <a:buClr>
                <a:srgbClr val="003300"/>
              </a:buClr>
              <a:buFont typeface="+mj-lt"/>
              <a:buAutoNum type="arabicPeriod"/>
            </a:pPr>
            <a:r>
              <a:rPr lang="es-CO" sz="3000" b="1" dirty="0">
                <a:solidFill>
                  <a:schemeClr val="bg2">
                    <a:lumMod val="25000"/>
                  </a:schemeClr>
                </a:solidFill>
                <a:latin typeface="Calibri" panose="020F0502020204030204" pitchFamily="34" charset="0"/>
                <a:cs typeface="Calibri" panose="020F0502020204030204" pitchFamily="34" charset="0"/>
              </a:rPr>
              <a:t>Gestión del Conocimiento y la Innovación.</a:t>
            </a:r>
          </a:p>
          <a:p>
            <a:pPr marL="742950" indent="-742950" algn="just">
              <a:buClr>
                <a:srgbClr val="003300"/>
              </a:buClr>
              <a:buFont typeface="+mj-lt"/>
              <a:buAutoNum type="arabicPeriod"/>
            </a:pPr>
            <a:r>
              <a:rPr lang="es-CO" sz="3000" b="1" dirty="0">
                <a:solidFill>
                  <a:schemeClr val="bg2">
                    <a:lumMod val="25000"/>
                  </a:schemeClr>
                </a:solidFill>
                <a:latin typeface="Calibri" panose="020F0502020204030204" pitchFamily="34" charset="0"/>
                <a:cs typeface="Calibri" panose="020F0502020204030204" pitchFamily="34" charset="0"/>
              </a:rPr>
              <a:t>Control Interno.</a:t>
            </a:r>
            <a:endParaRPr lang="en-US" sz="3000" dirty="0">
              <a:solidFill>
                <a:schemeClr val="bg2">
                  <a:lumMod val="25000"/>
                </a:schemeClr>
              </a:solidFill>
            </a:endParaRPr>
          </a:p>
        </p:txBody>
      </p:sp>
      <p:pic>
        <p:nvPicPr>
          <p:cNvPr id="4" name="12 Imagen">
            <a:extLst>
              <a:ext uri="{FF2B5EF4-FFF2-40B4-BE49-F238E27FC236}">
                <a16:creationId xmlns:a16="http://schemas.microsoft.com/office/drawing/2014/main" id="{46BFCA44-2FE9-4D25-9A03-671A799229E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0856" y="1155285"/>
            <a:ext cx="3993395" cy="4299124"/>
          </a:xfrm>
          <a:prstGeom prst="rect">
            <a:avLst/>
          </a:prstGeom>
          <a:noFill/>
          <a:ln>
            <a:solidFill>
              <a:schemeClr val="tx1"/>
            </a:solidFill>
          </a:ln>
        </p:spPr>
      </p:pic>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3"/>
          <a:stretch>
            <a:fillRect/>
          </a:stretch>
        </p:blipFill>
        <p:spPr>
          <a:xfrm>
            <a:off x="9502977" y="5981700"/>
            <a:ext cx="2254199" cy="664811"/>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34233" y="6090650"/>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552768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1759" y="317442"/>
            <a:ext cx="11071077" cy="630252"/>
          </a:xfrm>
        </p:spPr>
        <p:txBody>
          <a:bodyPr>
            <a:normAutofit fontScale="90000"/>
          </a:bodyPr>
          <a:lstStyle/>
          <a:p>
            <a:r>
              <a:rPr lang="en-US" sz="2400" b="1" spc="-120" dirty="0">
                <a:solidFill>
                  <a:schemeClr val="tx2">
                    <a:lumMod val="75000"/>
                  </a:schemeClr>
                </a:solidFill>
                <a:latin typeface="Arial Black" pitchFamily="34" charset="0"/>
                <a:ea typeface="+mn-ea"/>
                <a:cs typeface="+mn-cs"/>
              </a:rPr>
              <a:t>QUE ES EL FURAG: </a:t>
            </a:r>
            <a:r>
              <a:rPr lang="es-CO" sz="2700" b="1" dirty="0">
                <a:solidFill>
                  <a:schemeClr val="bg2">
                    <a:lumMod val="25000"/>
                  </a:schemeClr>
                </a:solidFill>
              </a:rPr>
              <a:t>Formulario único de reporte de avances de la gestión</a:t>
            </a:r>
            <a:r>
              <a:rPr lang="es-CO" sz="3100" b="1" dirty="0">
                <a:solidFill>
                  <a:schemeClr val="bg2">
                    <a:lumMod val="25000"/>
                  </a:schemeClr>
                </a:solidFill>
              </a:rPr>
              <a:t>.</a:t>
            </a:r>
            <a:br>
              <a:rPr lang="es-CO" sz="3100" b="1" dirty="0">
                <a:solidFill>
                  <a:schemeClr val="bg2">
                    <a:lumMod val="25000"/>
                  </a:schemeClr>
                </a:solidFill>
              </a:rPr>
            </a:br>
            <a:br>
              <a:rPr lang="en-US" sz="4000" b="1" dirty="0">
                <a:solidFill>
                  <a:schemeClr val="bg2">
                    <a:lumMod val="25000"/>
                  </a:schemeClr>
                </a:solidFill>
              </a:rPr>
            </a:br>
            <a:endParaRPr lang="en-US" sz="4000" b="1" dirty="0">
              <a:solidFill>
                <a:schemeClr val="bg2">
                  <a:lumMod val="25000"/>
                </a:schemeClr>
              </a:solidFill>
            </a:endParaRPr>
          </a:p>
        </p:txBody>
      </p:sp>
      <p:sp>
        <p:nvSpPr>
          <p:cNvPr id="4" name="CuadroTexto 3">
            <a:extLst>
              <a:ext uri="{FF2B5EF4-FFF2-40B4-BE49-F238E27FC236}">
                <a16:creationId xmlns:a16="http://schemas.microsoft.com/office/drawing/2014/main" id="{DE3CCFE9-17C2-4E4E-B9A3-A456650A1155}"/>
              </a:ext>
            </a:extLst>
          </p:cNvPr>
          <p:cNvSpPr txBox="1"/>
          <p:nvPr/>
        </p:nvSpPr>
        <p:spPr>
          <a:xfrm>
            <a:off x="969947" y="947694"/>
            <a:ext cx="6942672" cy="4832092"/>
          </a:xfrm>
          <a:prstGeom prst="rect">
            <a:avLst/>
          </a:prstGeom>
          <a:noFill/>
          <a:ln>
            <a:solidFill>
              <a:srgbClr val="006600"/>
            </a:solidFill>
          </a:ln>
        </p:spPr>
        <p:txBody>
          <a:bodyPr wrap="square" rtlCol="0">
            <a:spAutoFit/>
          </a:bodyPr>
          <a:lstStyle/>
          <a:p>
            <a:pPr algn="just"/>
            <a:r>
              <a:rPr lang="es-CO" sz="2800" b="1" dirty="0">
                <a:solidFill>
                  <a:schemeClr val="bg2">
                    <a:lumMod val="25000"/>
                  </a:schemeClr>
                </a:solidFill>
              </a:rPr>
              <a:t>Es un cuestionario de recolección de datos alojado en un aplicativo en línea. </a:t>
            </a:r>
          </a:p>
          <a:p>
            <a:pPr algn="just"/>
            <a:r>
              <a:rPr lang="es-CO" sz="2800" b="1" dirty="0">
                <a:solidFill>
                  <a:schemeClr val="bg2">
                    <a:lumMod val="25000"/>
                  </a:schemeClr>
                </a:solidFill>
              </a:rPr>
              <a:t>Captura información sobre el cumplimiento de los objetivos y la implementación de las políticas de MIPG.</a:t>
            </a:r>
          </a:p>
          <a:p>
            <a:pPr algn="just"/>
            <a:r>
              <a:rPr lang="es-CO" sz="2800" b="1" dirty="0">
                <a:solidFill>
                  <a:schemeClr val="bg2">
                    <a:lumMod val="25000"/>
                  </a:schemeClr>
                </a:solidFill>
              </a:rPr>
              <a:t>Permite recolectar la información sobre el avance del Sistema de Control Interno. </a:t>
            </a:r>
          </a:p>
          <a:p>
            <a:pPr algn="just"/>
            <a:r>
              <a:rPr lang="es-CO" sz="2800" b="1" dirty="0">
                <a:solidFill>
                  <a:schemeClr val="bg2">
                    <a:lumMod val="25000"/>
                  </a:schemeClr>
                </a:solidFill>
              </a:rPr>
              <a:t>Sirve como medio para proporcionar información para que las entidades públicas identifiquen sus fortalezas o debilidades y establezcan las acciones de mejora.</a:t>
            </a:r>
            <a:r>
              <a:rPr lang="es-CO" sz="2800" dirty="0">
                <a:solidFill>
                  <a:schemeClr val="bg2">
                    <a:lumMod val="25000"/>
                  </a:schemeClr>
                </a:solidFill>
              </a:rPr>
              <a:t> </a:t>
            </a:r>
          </a:p>
        </p:txBody>
      </p:sp>
      <p:pic>
        <p:nvPicPr>
          <p:cNvPr id="5" name="Marcador de contenido 4">
            <a:extLst>
              <a:ext uri="{FF2B5EF4-FFF2-40B4-BE49-F238E27FC236}">
                <a16:creationId xmlns:a16="http://schemas.microsoft.com/office/drawing/2014/main" id="{3D4927DE-EC32-4AD7-8336-A0DE73CA68B7}"/>
              </a:ext>
            </a:extLst>
          </p:cNvPr>
          <p:cNvPicPr>
            <a:picLocks noGrp="1" noChangeAspect="1"/>
          </p:cNvPicPr>
          <p:nvPr>
            <p:ph idx="1"/>
          </p:nvPr>
        </p:nvPicPr>
        <p:blipFill>
          <a:blip r:embed="rId2"/>
          <a:stretch>
            <a:fillRect/>
          </a:stretch>
        </p:blipFill>
        <p:spPr>
          <a:xfrm>
            <a:off x="8041593" y="947694"/>
            <a:ext cx="3666145" cy="4906175"/>
          </a:xfrm>
          <a:prstGeom prst="rect">
            <a:avLst/>
          </a:prstGeom>
        </p:spPr>
      </p:pic>
      <p:pic>
        <p:nvPicPr>
          <p:cNvPr id="6" name="Imagen 5">
            <a:extLst>
              <a:ext uri="{FF2B5EF4-FFF2-40B4-BE49-F238E27FC236}">
                <a16:creationId xmlns:a16="http://schemas.microsoft.com/office/drawing/2014/main" id="{57390852-32A9-7A47-BD06-6D9448C5788F}"/>
              </a:ext>
            </a:extLst>
          </p:cNvPr>
          <p:cNvPicPr>
            <a:picLocks noChangeAspect="1"/>
          </p:cNvPicPr>
          <p:nvPr/>
        </p:nvPicPr>
        <p:blipFill>
          <a:blip r:embed="rId3"/>
          <a:stretch>
            <a:fillRect/>
          </a:stretch>
        </p:blipFill>
        <p:spPr>
          <a:xfrm>
            <a:off x="9502977" y="5981700"/>
            <a:ext cx="2254199" cy="664811"/>
          </a:xfrm>
          <a:prstGeom prst="rect">
            <a:avLst/>
          </a:prstGeom>
        </p:spPr>
      </p:pic>
      <p:sp>
        <p:nvSpPr>
          <p:cNvPr id="7"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1185237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4489" y="369605"/>
            <a:ext cx="10695061" cy="1485900"/>
          </a:xfrm>
        </p:spPr>
        <p:txBody>
          <a:bodyPr>
            <a:normAutofit fontScale="90000"/>
          </a:bodyPr>
          <a:lstStyle/>
          <a:p>
            <a:r>
              <a:rPr lang="es-MX" sz="3600" b="1" dirty="0"/>
              <a:t>Resultados del FURAG II (Índice de Desempeño Institucional) vigencia 2,024</a:t>
            </a:r>
            <a:br>
              <a:rPr lang="en-US" dirty="0"/>
            </a:br>
            <a:endParaRPr lang="en-US" dirty="0"/>
          </a:p>
        </p:txBody>
      </p:sp>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34233" y="6155771"/>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3" name="Imagen 2"/>
          <p:cNvPicPr>
            <a:picLocks noChangeAspect="1"/>
          </p:cNvPicPr>
          <p:nvPr/>
        </p:nvPicPr>
        <p:blipFill rotWithShape="1">
          <a:blip r:embed="rId3"/>
          <a:srcRect l="13888" t="32611" r="14286" b="14903"/>
          <a:stretch/>
        </p:blipFill>
        <p:spPr>
          <a:xfrm>
            <a:off x="884488" y="1640115"/>
            <a:ext cx="10581797" cy="4341586"/>
          </a:xfrm>
          <a:prstGeom prst="rect">
            <a:avLst/>
          </a:prstGeom>
        </p:spPr>
      </p:pic>
    </p:spTree>
    <p:extLst>
      <p:ext uri="{BB962C8B-B14F-4D97-AF65-F5344CB8AC3E}">
        <p14:creationId xmlns:p14="http://schemas.microsoft.com/office/powerpoint/2010/main" val="3563704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232493" y="5788664"/>
            <a:ext cx="2255716" cy="664522"/>
          </a:xfrm>
          <a:prstGeom prst="rect">
            <a:avLst/>
          </a:prstGeom>
        </p:spPr>
      </p:pic>
      <p:sp>
        <p:nvSpPr>
          <p:cNvPr id="4" name="Subtítulo 2">
            <a:extLst>
              <a:ext uri="{FF2B5EF4-FFF2-40B4-BE49-F238E27FC236}">
                <a16:creationId xmlns:a16="http://schemas.microsoft.com/office/drawing/2014/main" id="{7B5BDAD4-FE42-4670-9B31-EACFB3062A4F}"/>
              </a:ext>
            </a:extLst>
          </p:cNvPr>
          <p:cNvSpPr txBox="1">
            <a:spLocks/>
          </p:cNvSpPr>
          <p:nvPr/>
        </p:nvSpPr>
        <p:spPr>
          <a:xfrm>
            <a:off x="3734233" y="6155771"/>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2" name="Imagen 1"/>
          <p:cNvPicPr>
            <a:picLocks noChangeAspect="1"/>
          </p:cNvPicPr>
          <p:nvPr/>
        </p:nvPicPr>
        <p:blipFill rotWithShape="1">
          <a:blip r:embed="rId3"/>
          <a:srcRect l="14126" t="33778" r="14287" b="23373"/>
          <a:stretch/>
        </p:blipFill>
        <p:spPr>
          <a:xfrm>
            <a:off x="769256" y="769258"/>
            <a:ext cx="10718953" cy="5019406"/>
          </a:xfrm>
          <a:prstGeom prst="rect">
            <a:avLst/>
          </a:prstGeom>
        </p:spPr>
      </p:pic>
    </p:spTree>
    <p:extLst>
      <p:ext uri="{BB962C8B-B14F-4D97-AF65-F5344CB8AC3E}">
        <p14:creationId xmlns:p14="http://schemas.microsoft.com/office/powerpoint/2010/main" val="1581857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7219" y="250331"/>
            <a:ext cx="9601200" cy="459336"/>
          </a:xfrm>
        </p:spPr>
        <p:txBody>
          <a:bodyPr>
            <a:normAutofit fontScale="90000"/>
          </a:bodyPr>
          <a:lstStyle/>
          <a:p>
            <a:r>
              <a:rPr lang="es-ES" sz="3600" b="1" dirty="0"/>
              <a:t>Resultado por cada Política</a:t>
            </a:r>
            <a:endParaRPr lang="en-US" sz="3600" b="1" dirty="0"/>
          </a:p>
        </p:txBody>
      </p:sp>
      <p:pic>
        <p:nvPicPr>
          <p:cNvPr id="5" name="Imagen 4"/>
          <p:cNvPicPr>
            <a:picLocks noChangeAspect="1"/>
          </p:cNvPicPr>
          <p:nvPr/>
        </p:nvPicPr>
        <p:blipFill>
          <a:blip r:embed="rId2"/>
          <a:stretch>
            <a:fillRect/>
          </a:stretch>
        </p:blipFill>
        <p:spPr>
          <a:xfrm>
            <a:off x="9426385" y="5953171"/>
            <a:ext cx="2255716" cy="664522"/>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34233" y="6155771"/>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3" name="Imagen 2"/>
          <p:cNvPicPr>
            <a:picLocks noChangeAspect="1"/>
          </p:cNvPicPr>
          <p:nvPr/>
        </p:nvPicPr>
        <p:blipFill rotWithShape="1">
          <a:blip r:embed="rId3"/>
          <a:srcRect l="9930" t="11235" r="11250" b="18148"/>
          <a:stretch/>
        </p:blipFill>
        <p:spPr>
          <a:xfrm>
            <a:off x="774700" y="709666"/>
            <a:ext cx="10907401" cy="5243505"/>
          </a:xfrm>
          <a:prstGeom prst="rect">
            <a:avLst/>
          </a:prstGeom>
        </p:spPr>
      </p:pic>
    </p:spTree>
    <p:extLst>
      <p:ext uri="{BB962C8B-B14F-4D97-AF65-F5344CB8AC3E}">
        <p14:creationId xmlns:p14="http://schemas.microsoft.com/office/powerpoint/2010/main" val="12409740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0505" y="241418"/>
            <a:ext cx="9601200" cy="570432"/>
          </a:xfrm>
        </p:spPr>
        <p:txBody>
          <a:bodyPr>
            <a:normAutofit/>
          </a:bodyPr>
          <a:lstStyle/>
          <a:p>
            <a:r>
              <a:rPr lang="es-CO" sz="3200" b="1" dirty="0"/>
              <a:t>Resultado del Índice de Control interno 2.024</a:t>
            </a:r>
            <a:endParaRPr lang="es-ES" sz="3200" b="1" dirty="0"/>
          </a:p>
        </p:txBody>
      </p:sp>
      <p:pic>
        <p:nvPicPr>
          <p:cNvPr id="5" name="Imagen 4"/>
          <p:cNvPicPr>
            <a:picLocks noChangeAspect="1"/>
          </p:cNvPicPr>
          <p:nvPr/>
        </p:nvPicPr>
        <p:blipFill>
          <a:blip r:embed="rId2"/>
          <a:stretch>
            <a:fillRect/>
          </a:stretch>
        </p:blipFill>
        <p:spPr>
          <a:xfrm>
            <a:off x="9332381" y="5739526"/>
            <a:ext cx="2255716" cy="664522"/>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34233" y="6155771"/>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3" name="Marcador de contenido 2"/>
          <p:cNvSpPr>
            <a:spLocks noGrp="1"/>
          </p:cNvSpPr>
          <p:nvPr>
            <p:ph idx="1"/>
          </p:nvPr>
        </p:nvSpPr>
        <p:spPr/>
        <p:txBody>
          <a:bodyPr/>
          <a:lstStyle/>
          <a:p>
            <a:endParaRPr lang="es-ES"/>
          </a:p>
        </p:txBody>
      </p:sp>
      <p:pic>
        <p:nvPicPr>
          <p:cNvPr id="7" name="Imagen 6"/>
          <p:cNvPicPr>
            <a:picLocks noChangeAspect="1"/>
          </p:cNvPicPr>
          <p:nvPr/>
        </p:nvPicPr>
        <p:blipFill rotWithShape="1">
          <a:blip r:embed="rId3"/>
          <a:srcRect l="10209" t="10124" r="10207" b="30247"/>
          <a:stretch/>
        </p:blipFill>
        <p:spPr>
          <a:xfrm>
            <a:off x="1260505" y="811850"/>
            <a:ext cx="10144096" cy="5055550"/>
          </a:xfrm>
          <a:prstGeom prst="rect">
            <a:avLst/>
          </a:prstGeom>
        </p:spPr>
      </p:pic>
    </p:spTree>
    <p:extLst>
      <p:ext uri="{BB962C8B-B14F-4D97-AF65-F5344CB8AC3E}">
        <p14:creationId xmlns:p14="http://schemas.microsoft.com/office/powerpoint/2010/main" val="3197577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332381" y="5828088"/>
            <a:ext cx="2255716" cy="664522"/>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34233" y="6066040"/>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3" name="Imagen 2"/>
          <p:cNvPicPr>
            <a:picLocks noChangeAspect="1"/>
          </p:cNvPicPr>
          <p:nvPr/>
        </p:nvPicPr>
        <p:blipFill rotWithShape="1">
          <a:blip r:embed="rId3"/>
          <a:srcRect l="9791" t="25555" r="10417" b="23086"/>
          <a:stretch/>
        </p:blipFill>
        <p:spPr>
          <a:xfrm>
            <a:off x="647700" y="914400"/>
            <a:ext cx="10940397" cy="5151640"/>
          </a:xfrm>
          <a:prstGeom prst="rect">
            <a:avLst/>
          </a:prstGeom>
        </p:spPr>
      </p:pic>
    </p:spTree>
    <p:extLst>
      <p:ext uri="{BB962C8B-B14F-4D97-AF65-F5344CB8AC3E}">
        <p14:creationId xmlns:p14="http://schemas.microsoft.com/office/powerpoint/2010/main" val="3697114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332381" y="5828088"/>
            <a:ext cx="2255716" cy="664522"/>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34233" y="6066040"/>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4" name="Imagen 3"/>
          <p:cNvPicPr>
            <a:picLocks noChangeAspect="1"/>
          </p:cNvPicPr>
          <p:nvPr/>
        </p:nvPicPr>
        <p:blipFill rotWithShape="1">
          <a:blip r:embed="rId3"/>
          <a:srcRect l="9861" t="37408" r="10069" b="26172"/>
          <a:stretch/>
        </p:blipFill>
        <p:spPr>
          <a:xfrm>
            <a:off x="698500" y="736600"/>
            <a:ext cx="10889597" cy="5143500"/>
          </a:xfrm>
          <a:prstGeom prst="rect">
            <a:avLst/>
          </a:prstGeom>
        </p:spPr>
      </p:pic>
    </p:spTree>
    <p:extLst>
      <p:ext uri="{BB962C8B-B14F-4D97-AF65-F5344CB8AC3E}">
        <p14:creationId xmlns:p14="http://schemas.microsoft.com/office/powerpoint/2010/main" val="4159306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fontScale="90000"/>
          </a:bodyPr>
          <a:lstStyle/>
          <a:p>
            <a:r>
              <a:rPr lang="es-ES_tradnl" sz="3200" dirty="0">
                <a:latin typeface="Arial Black" panose="020B0A04020102020204" pitchFamily="34" charset="0"/>
              </a:rPr>
              <a:t>VISIÓN:</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5" y="944311"/>
            <a:ext cx="10661771" cy="4841192"/>
          </a:xfrm>
        </p:spPr>
        <p:txBody>
          <a:bodyPr>
            <a:normAutofit fontScale="85000" lnSpcReduction="10000"/>
          </a:bodyPr>
          <a:lstStyle/>
          <a:p>
            <a:pPr marL="0" indent="0" algn="just">
              <a:buNone/>
            </a:pPr>
            <a:r>
              <a:rPr lang="es-ES_tradnl" sz="3900" b="1" dirty="0">
                <a:solidFill>
                  <a:schemeClr val="tx1"/>
                </a:solidFill>
                <a:latin typeface="Franklin Gothic Medium" panose="020B0603020102020204" pitchFamily="34" charset="0"/>
              </a:rPr>
              <a:t>“La E.S.E Hospital San Juan de Dios del Municipio de Concordia Antioquía será para el año 2.030 una institución de salud reconocida a nivel Departamental por prestar servicios de salud de baja y mediana complejidad, con un alto nivel de humanización, oportunidad, calidad y seguridad del paciente, un adecuado equipamiento tecnológico, articulada además con un buen programa de docencia servicio, generando rentabilidad social, promoviendo el respeto por el medio ambiente, y garantizando una estabilidad económica y un crecimiento financiero adecuado en el tiempo”. </a:t>
            </a:r>
            <a:endParaRPr lang="es-ES" sz="3900" b="1" dirty="0">
              <a:solidFill>
                <a:schemeClr val="tx1"/>
              </a:solidFill>
              <a:latin typeface="Franklin Gothic Medium" panose="020B0603020102020204" pitchFamily="34" charset="0"/>
            </a:endParaRPr>
          </a:p>
          <a:p>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8164477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381125"/>
            <a:ext cx="9612971" cy="2669354"/>
          </a:xfrm>
        </p:spPr>
        <p:txBody>
          <a:bodyPr>
            <a:noAutofit/>
          </a:bodyPr>
          <a:lstStyle/>
          <a:p>
            <a:pPr algn="ctr">
              <a:lnSpc>
                <a:spcPct val="112000"/>
              </a:lnSpc>
              <a:spcBef>
                <a:spcPts val="0"/>
              </a:spcBef>
            </a:pPr>
            <a:r>
              <a:rPr lang="es-ES_tradnl" sz="3600" b="1" dirty="0">
                <a:solidFill>
                  <a:schemeClr val="tx2">
                    <a:lumMod val="75000"/>
                  </a:schemeClr>
                </a:solidFill>
                <a:latin typeface="Arial Black" panose="020B0A04020102020204" pitchFamily="34" charset="0"/>
                <a:ea typeface="+mn-ea"/>
                <a:cs typeface="+mn-cs"/>
              </a:rPr>
              <a:t>Procesos ESTRATÉGICOS.</a:t>
            </a:r>
            <a:br>
              <a:rPr lang="es-ES_tradnl" sz="3600" b="1" dirty="0">
                <a:solidFill>
                  <a:schemeClr val="tx2">
                    <a:lumMod val="75000"/>
                  </a:schemeClr>
                </a:solidFill>
                <a:latin typeface="Arial Black" panose="020B0A04020102020204" pitchFamily="34" charset="0"/>
                <a:ea typeface="+mn-ea"/>
                <a:cs typeface="+mn-cs"/>
              </a:rPr>
            </a:b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rPr>
              <a:t>Informe DEL SISTEMA DE INFORMACIÓN.</a:t>
            </a:r>
            <a:endParaRPr lang="es-ES_tradnl" sz="4400" b="1" dirty="0">
              <a:solidFill>
                <a:schemeClr val="tx2">
                  <a:lumMod val="75000"/>
                </a:schemeClr>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CO" sz="2200" b="1" dirty="0">
                <a:solidFill>
                  <a:schemeClr val="tx2">
                    <a:lumMod val="75000"/>
                  </a:schemeClr>
                </a:solidFill>
                <a:latin typeface="Arial" panose="020B0604020202020204" pitchFamily="34" charset="0"/>
                <a:cs typeface="Arial" panose="020B0604020202020204" pitchFamily="34" charset="0"/>
              </a:rPr>
              <a:t>ADRIANA JIMENEZ FRANCO</a:t>
            </a:r>
            <a:endParaRPr lang="es-ES" sz="2200" b="1" dirty="0">
              <a:solidFill>
                <a:schemeClr val="tx2">
                  <a:lumMod val="75000"/>
                </a:schemeClr>
              </a:solidFill>
              <a:latin typeface="Arial" panose="020B0604020202020204" pitchFamily="34" charset="0"/>
              <a:cs typeface="Arial" panose="020B0604020202020204" pitchFamily="34" charset="0"/>
            </a:endParaRPr>
          </a:p>
          <a:p>
            <a:pPr defTabSz="457200"/>
            <a:r>
              <a:rPr lang="es-CO" sz="2200" b="1" dirty="0">
                <a:solidFill>
                  <a:schemeClr val="tx2">
                    <a:lumMod val="75000"/>
                  </a:schemeClr>
                </a:solidFill>
                <a:latin typeface="Arial" panose="020B0604020202020204" pitchFamily="34" charset="0"/>
                <a:cs typeface="Arial" panose="020B0604020202020204" pitchFamily="34" charset="0"/>
              </a:rPr>
              <a:t>Auxiliar Administrativa</a:t>
            </a:r>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1854870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1151061" y="429565"/>
            <a:ext cx="9612971" cy="467743"/>
          </a:xfrm>
        </p:spPr>
        <p:txBody>
          <a:bodyPr>
            <a:normAutofit/>
          </a:bodyPr>
          <a:lstStyle/>
          <a:p>
            <a:pPr algn="l" defTabSz="457200"/>
            <a:r>
              <a:rPr lang="es-ES_tradnl" sz="2400" b="1" spc="-120" dirty="0">
                <a:solidFill>
                  <a:schemeClr val="tx2">
                    <a:lumMod val="75000"/>
                  </a:schemeClr>
                </a:solidFill>
                <a:latin typeface="Arial Black" pitchFamily="34" charset="0"/>
                <a:ea typeface="+mn-ea"/>
                <a:cs typeface="+mn-cs"/>
              </a:rPr>
              <a:t>Aspectos generales del sistema de información</a:t>
            </a: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Marcador de texto 5">
            <a:extLst>
              <a:ext uri="{FF2B5EF4-FFF2-40B4-BE49-F238E27FC236}">
                <a16:creationId xmlns:a16="http://schemas.microsoft.com/office/drawing/2014/main" id="{8FB9434B-1916-476A-BA92-E24F34303414}"/>
              </a:ext>
            </a:extLst>
          </p:cNvPr>
          <p:cNvSpPr txBox="1">
            <a:spLocks noGrp="1"/>
          </p:cNvSpPr>
          <p:nvPr>
            <p:ph type="body" idx="1"/>
          </p:nvPr>
        </p:nvSpPr>
        <p:spPr>
          <a:xfrm flipH="1">
            <a:off x="3606325" y="1391993"/>
            <a:ext cx="7157707" cy="3952877"/>
          </a:xfrm>
          <a:prstGeom prst="rect">
            <a:avLst/>
          </a:prstGeom>
          <a:noFill/>
          <a:ln>
            <a:solidFill>
              <a:schemeClr val="accent1">
                <a:lumMod val="75000"/>
              </a:schemeClr>
            </a:solidFill>
          </a:ln>
        </p:spPr>
        <p:txBody>
          <a:bodyPr wrap="square" rtlCol="0">
            <a:spAutoFit/>
          </a:bodyPr>
          <a:lstStyle/>
          <a:p>
            <a:pPr algn="just"/>
            <a:r>
              <a:rPr lang="es-ES" sz="2800" b="1" dirty="0">
                <a:solidFill>
                  <a:schemeClr val="tx2">
                    <a:lumMod val="50000"/>
                  </a:schemeClr>
                </a:solidFill>
              </a:rPr>
              <a:t>El sistema de información y atención al usuario, está definido como un conjunto de procesos que se desarrollan con el objetivo de construir los medios más adecuados para la protección de los usuarios, lograr el acierto en la toma de decisiones y garantizar el mejoramiento de la calidad en los servicios de salud</a:t>
            </a:r>
            <a:r>
              <a:rPr lang="es-ES" b="1" dirty="0">
                <a:solidFill>
                  <a:schemeClr val="tx2">
                    <a:lumMod val="50000"/>
                  </a:schemeClr>
                </a:solidFill>
              </a:rPr>
              <a:t>.</a:t>
            </a:r>
            <a:endParaRPr lang="es-CO" b="1" dirty="0">
              <a:solidFill>
                <a:schemeClr val="tx2">
                  <a:lumMod val="50000"/>
                </a:schemeClr>
              </a:solidFill>
            </a:endParaRPr>
          </a:p>
        </p:txBody>
      </p:sp>
      <p:sp>
        <p:nvSpPr>
          <p:cNvPr id="7" name="Subtítulo 2">
            <a:extLst>
              <a:ext uri="{FF2B5EF4-FFF2-40B4-BE49-F238E27FC236}">
                <a16:creationId xmlns:a16="http://schemas.microsoft.com/office/drawing/2014/main" id="{7B5BDAD4-FE42-4670-9B31-EACFB3062A4F}"/>
              </a:ext>
            </a:extLst>
          </p:cNvPr>
          <p:cNvSpPr txBox="1">
            <a:spLocks/>
          </p:cNvSpPr>
          <p:nvPr/>
        </p:nvSpPr>
        <p:spPr>
          <a:xfrm>
            <a:off x="3796111" y="5636654"/>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3" name="Imagen 2"/>
          <p:cNvPicPr>
            <a:picLocks noChangeAspect="1"/>
          </p:cNvPicPr>
          <p:nvPr/>
        </p:nvPicPr>
        <p:blipFill rotWithShape="1">
          <a:blip r:embed="rId3"/>
          <a:srcRect l="16035" r="11964"/>
          <a:stretch/>
        </p:blipFill>
        <p:spPr>
          <a:xfrm>
            <a:off x="1036761" y="982420"/>
            <a:ext cx="2375139" cy="4398404"/>
          </a:xfrm>
          <a:prstGeom prst="rect">
            <a:avLst/>
          </a:prstGeom>
        </p:spPr>
      </p:pic>
    </p:spTree>
    <p:extLst>
      <p:ext uri="{BB962C8B-B14F-4D97-AF65-F5344CB8AC3E}">
        <p14:creationId xmlns:p14="http://schemas.microsoft.com/office/powerpoint/2010/main" val="2721693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939338" y="411480"/>
            <a:ext cx="10698480" cy="1485900"/>
          </a:xfrm>
        </p:spPr>
        <p:txBody>
          <a:bodyPr>
            <a:normAutofit/>
          </a:bodyPr>
          <a:lstStyle/>
          <a:p>
            <a:r>
              <a:rPr lang="es-ES" sz="2400" b="1" cap="all" spc="-120" dirty="0">
                <a:solidFill>
                  <a:schemeClr val="tx2">
                    <a:lumMod val="75000"/>
                  </a:schemeClr>
                </a:solidFill>
                <a:latin typeface="Arial Black" pitchFamily="34" charset="0"/>
                <a:ea typeface="+mn-ea"/>
                <a:cs typeface="+mn-cs"/>
              </a:rPr>
              <a:t>A través de esta oficina usted puede recibir apoyo en los siguientes procesos:</a:t>
            </a:r>
            <a:endParaRPr lang="es-ES_tradnl" sz="2400" b="1" cap="all" spc="-120" dirty="0">
              <a:solidFill>
                <a:schemeClr val="tx2">
                  <a:lumMod val="75000"/>
                </a:schemeClr>
              </a:solidFill>
              <a:latin typeface="Arial Black" pitchFamily="34" charset="0"/>
              <a:ea typeface="+mn-ea"/>
              <a:cs typeface="+mn-cs"/>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19903" y="1539686"/>
            <a:ext cx="8079970" cy="4134721"/>
          </a:xfrm>
        </p:spPr>
        <p:txBody>
          <a:bodyPr>
            <a:normAutofit fontScale="92500"/>
          </a:bodyPr>
          <a:lstStyle/>
          <a:p>
            <a:pPr marL="285750" indent="-285750" algn="just">
              <a:buFont typeface="Arial" panose="020B0604020202020204" pitchFamily="34" charset="0"/>
              <a:buChar char="•"/>
            </a:pPr>
            <a:r>
              <a:rPr lang="es-CO" sz="3600" b="1" dirty="0">
                <a:solidFill>
                  <a:schemeClr val="tx2">
                    <a:lumMod val="50000"/>
                  </a:schemeClr>
                </a:solidFill>
              </a:rPr>
              <a:t>Información y Atención al Usuario.</a:t>
            </a:r>
          </a:p>
          <a:p>
            <a:pPr marL="285750" indent="-285750" algn="just">
              <a:buFont typeface="Arial" panose="020B0604020202020204" pitchFamily="34" charset="0"/>
              <a:buChar char="•"/>
            </a:pPr>
            <a:r>
              <a:rPr lang="es-CO" sz="3600" b="1" dirty="0">
                <a:solidFill>
                  <a:schemeClr val="tx2">
                    <a:lumMod val="50000"/>
                  </a:schemeClr>
                </a:solidFill>
              </a:rPr>
              <a:t>Atención de peticiones, quejas, reclamos, sugerencias, y felicitaciones – PQRSF.</a:t>
            </a:r>
          </a:p>
          <a:p>
            <a:pPr marL="285750" indent="-285750" algn="just">
              <a:buFont typeface="Arial" panose="020B0604020202020204" pitchFamily="34" charset="0"/>
              <a:buChar char="•"/>
            </a:pPr>
            <a:r>
              <a:rPr lang="es-CO" sz="3600" b="1" dirty="0">
                <a:solidFill>
                  <a:schemeClr val="tx2">
                    <a:lumMod val="50000"/>
                  </a:schemeClr>
                </a:solidFill>
              </a:rPr>
              <a:t>Evaluación de la satisfacción al usuario.</a:t>
            </a:r>
          </a:p>
          <a:p>
            <a:pPr marL="285750" indent="-285750" algn="just">
              <a:buFont typeface="Arial" panose="020B0604020202020204" pitchFamily="34" charset="0"/>
              <a:buChar char="•"/>
            </a:pPr>
            <a:r>
              <a:rPr lang="es-CO" sz="3600" b="1" dirty="0">
                <a:solidFill>
                  <a:schemeClr val="tx2">
                    <a:lumMod val="50000"/>
                  </a:schemeClr>
                </a:solidFill>
              </a:rPr>
              <a:t>Apoyo en Procesos de Participación Social.</a:t>
            </a:r>
          </a:p>
          <a:p>
            <a:pPr marL="285750" indent="-285750" algn="just">
              <a:buFont typeface="Arial" panose="020B0604020202020204" pitchFamily="34" charset="0"/>
              <a:buChar char="•"/>
            </a:pPr>
            <a:r>
              <a:rPr lang="es-CO" sz="3600" b="1" dirty="0">
                <a:solidFill>
                  <a:schemeClr val="tx2">
                    <a:lumMod val="50000"/>
                  </a:schemeClr>
                </a:solidFill>
              </a:rPr>
              <a:t>Tramite de referencia ambulatoria.</a:t>
            </a:r>
          </a:p>
          <a:p>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pic>
        <p:nvPicPr>
          <p:cNvPr id="5" name="Imagen 4">
            <a:extLst>
              <a:ext uri="{FF2B5EF4-FFF2-40B4-BE49-F238E27FC236}">
                <a16:creationId xmlns:a16="http://schemas.microsoft.com/office/drawing/2014/main" id="{96EFC4C3-A947-45E4-A243-F31FE5996E0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368444" y="1795332"/>
            <a:ext cx="2388732" cy="3316995"/>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691503" y="6090650"/>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40386144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9215" y="355369"/>
            <a:ext cx="9601200" cy="660862"/>
          </a:xfrm>
        </p:spPr>
        <p:txBody>
          <a:bodyPr>
            <a:normAutofit/>
          </a:bodyPr>
          <a:lstStyle/>
          <a:p>
            <a:r>
              <a:rPr lang="es-ES" sz="2400" b="1" cap="all" spc="-120" dirty="0">
                <a:solidFill>
                  <a:schemeClr val="tx2">
                    <a:lumMod val="75000"/>
                  </a:schemeClr>
                </a:solidFill>
                <a:latin typeface="Arial Black" pitchFamily="34" charset="0"/>
                <a:ea typeface="+mn-ea"/>
                <a:cs typeface="+mn-cs"/>
              </a:rPr>
              <a:t>Canales de comunicación de la Oficina:</a:t>
            </a:r>
            <a:endParaRPr lang="en-US" sz="2400" b="1" cap="all" spc="-120" dirty="0">
              <a:solidFill>
                <a:schemeClr val="tx2">
                  <a:lumMod val="75000"/>
                </a:schemeClr>
              </a:solidFill>
              <a:latin typeface="Arial Black" pitchFamily="34" charset="0"/>
              <a:ea typeface="+mn-ea"/>
              <a:cs typeface="+mn-cs"/>
            </a:endParaRPr>
          </a:p>
        </p:txBody>
      </p:sp>
      <p:sp>
        <p:nvSpPr>
          <p:cNvPr id="3" name="Marcador de contenido 2"/>
          <p:cNvSpPr>
            <a:spLocks noGrp="1"/>
          </p:cNvSpPr>
          <p:nvPr>
            <p:ph idx="1"/>
          </p:nvPr>
        </p:nvSpPr>
        <p:spPr>
          <a:xfrm>
            <a:off x="989214" y="897308"/>
            <a:ext cx="10479241" cy="4670834"/>
          </a:xfrm>
        </p:spPr>
        <p:txBody>
          <a:bodyPr>
            <a:normAutofit lnSpcReduction="10000"/>
          </a:bodyPr>
          <a:lstStyle/>
          <a:p>
            <a:pPr marL="0" indent="0" algn="just">
              <a:buNone/>
            </a:pPr>
            <a:r>
              <a:rPr lang="es-ES" sz="2800" b="1" dirty="0">
                <a:solidFill>
                  <a:schemeClr val="tx2">
                    <a:lumMod val="50000"/>
                  </a:schemeClr>
                </a:solidFill>
              </a:rPr>
              <a:t>La Empresa Social del Estado Hospital San Juan de Dios cuenta con la oficina de atención al usuario, la cual tiene implementado el proceso para la recepción y registro de la información, entre ellos tenemos:</a:t>
            </a:r>
          </a:p>
          <a:p>
            <a:r>
              <a:rPr lang="es-ES" sz="2800" b="1" dirty="0">
                <a:solidFill>
                  <a:schemeClr val="tx2">
                    <a:lumMod val="50000"/>
                  </a:schemeClr>
                </a:solidFill>
              </a:rPr>
              <a:t>Atención personalizada de Forma presencial en la Oficina de SIAU</a:t>
            </a:r>
          </a:p>
          <a:p>
            <a:r>
              <a:rPr lang="es-ES" sz="2800" b="1" dirty="0">
                <a:solidFill>
                  <a:schemeClr val="tx2">
                    <a:lumMod val="50000"/>
                  </a:schemeClr>
                </a:solidFill>
              </a:rPr>
              <a:t>Los buzones de sugerencias.</a:t>
            </a:r>
          </a:p>
          <a:p>
            <a:r>
              <a:rPr lang="es-ES" sz="2800" b="1" dirty="0">
                <a:solidFill>
                  <a:schemeClr val="tx2">
                    <a:lumMod val="50000"/>
                  </a:schemeClr>
                </a:solidFill>
              </a:rPr>
              <a:t>La página Web </a:t>
            </a:r>
            <a:r>
              <a:rPr lang="es-ES" sz="2800" b="1" dirty="0">
                <a:solidFill>
                  <a:schemeClr val="tx2">
                    <a:lumMod val="50000"/>
                  </a:schemeClr>
                </a:solidFill>
                <a:hlinkClick r:id="rId2"/>
              </a:rPr>
              <a:t>https://hospitaldeconcordia.gov.co/</a:t>
            </a:r>
            <a:r>
              <a:rPr lang="es-ES" sz="2800" b="1" dirty="0">
                <a:solidFill>
                  <a:schemeClr val="tx2">
                    <a:lumMod val="50000"/>
                  </a:schemeClr>
                </a:solidFill>
              </a:rPr>
              <a:t>.</a:t>
            </a:r>
          </a:p>
          <a:p>
            <a:r>
              <a:rPr lang="es-ES" sz="2800" b="1" dirty="0">
                <a:solidFill>
                  <a:schemeClr val="tx2">
                    <a:lumMod val="50000"/>
                  </a:schemeClr>
                </a:solidFill>
              </a:rPr>
              <a:t>Encuestas directas a los usuarios.</a:t>
            </a:r>
          </a:p>
          <a:p>
            <a:r>
              <a:rPr lang="es-ES" sz="2800" b="1" dirty="0">
                <a:solidFill>
                  <a:schemeClr val="tx2">
                    <a:lumMod val="50000"/>
                  </a:schemeClr>
                </a:solidFill>
              </a:rPr>
              <a:t>línea telefónica </a:t>
            </a:r>
            <a:r>
              <a:rPr lang="en-US" sz="2800" b="1" dirty="0">
                <a:solidFill>
                  <a:schemeClr val="tx2">
                    <a:lumMod val="50000"/>
                  </a:schemeClr>
                </a:solidFill>
              </a:rPr>
              <a:t>8446161 Ext 122. </a:t>
            </a:r>
          </a:p>
          <a:p>
            <a:r>
              <a:rPr lang="es-ES" sz="2800" b="1" dirty="0">
                <a:solidFill>
                  <a:schemeClr val="tx2">
                    <a:lumMod val="50000"/>
                  </a:schemeClr>
                </a:solidFill>
              </a:rPr>
              <a:t>Línea citas: Celular 3105965559 y Tel </a:t>
            </a:r>
            <a:r>
              <a:rPr lang="es-CO" sz="2800" b="1" dirty="0">
                <a:solidFill>
                  <a:schemeClr val="tx2">
                    <a:lumMod val="50000"/>
                  </a:schemeClr>
                </a:solidFill>
              </a:rPr>
              <a:t>604 2004550</a:t>
            </a:r>
            <a:endParaRPr lang="en-US" sz="2800" b="1" dirty="0">
              <a:solidFill>
                <a:schemeClr val="tx2">
                  <a:lumMod val="50000"/>
                </a:schemeClr>
              </a:solidFill>
            </a:endParaRPr>
          </a:p>
          <a:p>
            <a:endParaRPr lang="es-ES" dirty="0"/>
          </a:p>
          <a:p>
            <a:endParaRPr lang="en-US"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3"/>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788691" y="613849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40582755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9215" y="355369"/>
            <a:ext cx="9601200" cy="660862"/>
          </a:xfrm>
        </p:spPr>
        <p:txBody>
          <a:bodyPr>
            <a:normAutofit/>
          </a:bodyPr>
          <a:lstStyle/>
          <a:p>
            <a:r>
              <a:rPr lang="es-ES" sz="2400" b="1" cap="all" spc="-120" dirty="0">
                <a:solidFill>
                  <a:schemeClr val="tx2">
                    <a:lumMod val="75000"/>
                  </a:schemeClr>
                </a:solidFill>
                <a:latin typeface="Arial Black" pitchFamily="34" charset="0"/>
                <a:ea typeface="+mn-ea"/>
                <a:cs typeface="+mn-cs"/>
              </a:rPr>
              <a:t>Canales de comunicación PARA ASIGNACION DE CITAS:</a:t>
            </a:r>
            <a:endParaRPr lang="en-US" sz="2400" b="1" cap="all" spc="-120" dirty="0">
              <a:solidFill>
                <a:schemeClr val="tx2">
                  <a:lumMod val="75000"/>
                </a:schemeClr>
              </a:solidFill>
              <a:latin typeface="Arial Black" pitchFamily="34" charset="0"/>
              <a:ea typeface="+mn-ea"/>
              <a:cs typeface="+mn-cs"/>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788691" y="613849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7" name="Marcador de contenido 6"/>
          <p:cNvPicPr>
            <a:picLocks noGrp="1" noChangeAspect="1"/>
          </p:cNvPicPr>
          <p:nvPr>
            <p:ph idx="1"/>
          </p:nvPr>
        </p:nvPicPr>
        <p:blipFill rotWithShape="1">
          <a:blip r:embed="rId3"/>
          <a:srcRect t="23482" b="20952"/>
          <a:stretch/>
        </p:blipFill>
        <p:spPr>
          <a:xfrm>
            <a:off x="3931566" y="1016231"/>
            <a:ext cx="4076243" cy="5033418"/>
          </a:xfrm>
          <a:prstGeom prst="rect">
            <a:avLst/>
          </a:prstGeom>
        </p:spPr>
      </p:pic>
    </p:spTree>
    <p:extLst>
      <p:ext uri="{BB962C8B-B14F-4D97-AF65-F5344CB8AC3E}">
        <p14:creationId xmlns:p14="http://schemas.microsoft.com/office/powerpoint/2010/main" val="2463059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6720" y="856211"/>
            <a:ext cx="9601200" cy="660862"/>
          </a:xfrm>
        </p:spPr>
        <p:txBody>
          <a:bodyPr>
            <a:noAutofit/>
          </a:bodyPr>
          <a:lstStyle/>
          <a:p>
            <a:pPr algn="ctr"/>
            <a:r>
              <a:rPr lang="es-ES" sz="2400" b="1" cap="all" spc="-120" dirty="0">
                <a:solidFill>
                  <a:schemeClr val="tx2">
                    <a:lumMod val="75000"/>
                  </a:schemeClr>
                </a:solidFill>
                <a:latin typeface="Arial Black" pitchFamily="34" charset="0"/>
                <a:ea typeface="+mn-ea"/>
                <a:cs typeface="+mn-cs"/>
              </a:rPr>
              <a:t>Estadísticas de citas inasistentes</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788691" y="613849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3" name="Marcador de contenido 2"/>
          <p:cNvSpPr>
            <a:spLocks noGrp="1"/>
          </p:cNvSpPr>
          <p:nvPr>
            <p:ph idx="1"/>
          </p:nvPr>
        </p:nvSpPr>
        <p:spPr>
          <a:xfrm>
            <a:off x="1493520" y="1762760"/>
            <a:ext cx="10007600" cy="3332480"/>
          </a:xfrm>
        </p:spPr>
        <p:txBody>
          <a:bodyPr>
            <a:normAutofit/>
          </a:bodyPr>
          <a:lstStyle/>
          <a:p>
            <a:pPr algn="just"/>
            <a:r>
              <a:rPr lang="es-ES" sz="4000" b="1" dirty="0">
                <a:solidFill>
                  <a:schemeClr val="tx2">
                    <a:lumMod val="50000"/>
                  </a:schemeClr>
                </a:solidFill>
              </a:rPr>
              <a:t>Durante el año 2025 se registró un total de 1,722 citas inasistidas, lo que equivale a un promedio mensual de 144 citas no asistidas. </a:t>
            </a:r>
          </a:p>
        </p:txBody>
      </p:sp>
    </p:spTree>
    <p:extLst>
      <p:ext uri="{BB962C8B-B14F-4D97-AF65-F5344CB8AC3E}">
        <p14:creationId xmlns:p14="http://schemas.microsoft.com/office/powerpoint/2010/main" val="6651819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852965" y="394421"/>
            <a:ext cx="11100987" cy="467882"/>
          </a:xfrm>
        </p:spPr>
        <p:txBody>
          <a:bodyPr>
            <a:noAutofit/>
          </a:bodyPr>
          <a:lstStyle/>
          <a:p>
            <a:r>
              <a:rPr lang="es-CO" sz="2300" b="1" cap="all" spc="-120" dirty="0">
                <a:solidFill>
                  <a:schemeClr val="tx2">
                    <a:lumMod val="75000"/>
                  </a:schemeClr>
                </a:solidFill>
                <a:latin typeface="Arial Black" pitchFamily="34" charset="0"/>
                <a:ea typeface="+mn-ea"/>
                <a:cs typeface="+mn-cs"/>
              </a:rPr>
              <a:t>RESULTADO DE LAS PQRSDF RECIBIDAS POR SERVICIOS AL AÑO 2.025</a:t>
            </a:r>
            <a:r>
              <a:rPr lang="es-ES_tradnl" sz="2300" b="1" cap="all" spc="-120" dirty="0">
                <a:solidFill>
                  <a:schemeClr val="tx2">
                    <a:lumMod val="75000"/>
                  </a:schemeClr>
                </a:solidFill>
                <a:latin typeface="Arial Black" pitchFamily="34" charset="0"/>
                <a:ea typeface="+mn-ea"/>
                <a:cs typeface="+mn-cs"/>
              </a:rPr>
              <a:t>:</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8" name="Imagen 7"/>
          <p:cNvPicPr>
            <a:picLocks noChangeAspect="1"/>
          </p:cNvPicPr>
          <p:nvPr/>
        </p:nvPicPr>
        <p:blipFill>
          <a:blip r:embed="rId3"/>
          <a:stretch>
            <a:fillRect/>
          </a:stretch>
        </p:blipFill>
        <p:spPr>
          <a:xfrm>
            <a:off x="8973085" y="1220485"/>
            <a:ext cx="2866540" cy="4069361"/>
          </a:xfrm>
          <a:prstGeom prst="rect">
            <a:avLst/>
          </a:prstGeom>
        </p:spPr>
      </p:pic>
      <p:graphicFrame>
        <p:nvGraphicFramePr>
          <p:cNvPr id="6" name="Tabla 5"/>
          <p:cNvGraphicFramePr>
            <a:graphicFrameLocks noGrp="1"/>
          </p:cNvGraphicFramePr>
          <p:nvPr/>
        </p:nvGraphicFramePr>
        <p:xfrm>
          <a:off x="1140864" y="1715078"/>
          <a:ext cx="7601485" cy="2808803"/>
        </p:xfrm>
        <a:graphic>
          <a:graphicData uri="http://schemas.openxmlformats.org/drawingml/2006/table">
            <a:tbl>
              <a:tblPr firstRow="1" firstCol="1" bandRow="1"/>
              <a:tblGrid>
                <a:gridCol w="4002942">
                  <a:extLst>
                    <a:ext uri="{9D8B030D-6E8A-4147-A177-3AD203B41FA5}">
                      <a16:colId xmlns:a16="http://schemas.microsoft.com/office/drawing/2014/main" val="319843619"/>
                    </a:ext>
                  </a:extLst>
                </a:gridCol>
                <a:gridCol w="538185">
                  <a:extLst>
                    <a:ext uri="{9D8B030D-6E8A-4147-A177-3AD203B41FA5}">
                      <a16:colId xmlns:a16="http://schemas.microsoft.com/office/drawing/2014/main" val="1048104797"/>
                    </a:ext>
                  </a:extLst>
                </a:gridCol>
                <a:gridCol w="538185">
                  <a:extLst>
                    <a:ext uri="{9D8B030D-6E8A-4147-A177-3AD203B41FA5}">
                      <a16:colId xmlns:a16="http://schemas.microsoft.com/office/drawing/2014/main" val="1201215226"/>
                    </a:ext>
                  </a:extLst>
                </a:gridCol>
                <a:gridCol w="532104">
                  <a:extLst>
                    <a:ext uri="{9D8B030D-6E8A-4147-A177-3AD203B41FA5}">
                      <a16:colId xmlns:a16="http://schemas.microsoft.com/office/drawing/2014/main" val="540479368"/>
                    </a:ext>
                  </a:extLst>
                </a:gridCol>
                <a:gridCol w="538185">
                  <a:extLst>
                    <a:ext uri="{9D8B030D-6E8A-4147-A177-3AD203B41FA5}">
                      <a16:colId xmlns:a16="http://schemas.microsoft.com/office/drawing/2014/main" val="2551977767"/>
                    </a:ext>
                  </a:extLst>
                </a:gridCol>
                <a:gridCol w="930422">
                  <a:extLst>
                    <a:ext uri="{9D8B030D-6E8A-4147-A177-3AD203B41FA5}">
                      <a16:colId xmlns:a16="http://schemas.microsoft.com/office/drawing/2014/main" val="2910620911"/>
                    </a:ext>
                  </a:extLst>
                </a:gridCol>
                <a:gridCol w="521462">
                  <a:extLst>
                    <a:ext uri="{9D8B030D-6E8A-4147-A177-3AD203B41FA5}">
                      <a16:colId xmlns:a16="http://schemas.microsoft.com/office/drawing/2014/main" val="2476394804"/>
                    </a:ext>
                  </a:extLst>
                </a:gridCol>
              </a:tblGrid>
              <a:tr h="159447">
                <a:tc rowSpan="2">
                  <a:txBody>
                    <a:bodyPr/>
                    <a:lstStyle/>
                    <a:p>
                      <a:pPr algn="ct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Actividad o dependencia</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gridSpan="5">
                  <a:txBody>
                    <a:bodyPr/>
                    <a:lstStyle/>
                    <a:p>
                      <a:pPr algn="ct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291936465"/>
                  </a:ext>
                </a:extLst>
              </a:tr>
              <a:tr h="151854">
                <a:tc vMerge="1">
                  <a:txBody>
                    <a:bodyPr/>
                    <a:lstStyle/>
                    <a:p>
                      <a:endParaRPr lang="es-ES"/>
                    </a:p>
                  </a:txBody>
                  <a:tcPr/>
                </a:tc>
                <a:tc>
                  <a:txBody>
                    <a:bodyPr/>
                    <a:lstStyle/>
                    <a:p>
                      <a:pPr algn="ct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spcAft>
                          <a:spcPts val="0"/>
                        </a:spcAft>
                      </a:pPr>
                      <a:r>
                        <a:rPr lang="es-ES"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1722525797"/>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asignación de citas</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886650566"/>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Del servicio de urgencias </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2948003256"/>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Hospitalización</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3440798139"/>
                  </a:ext>
                </a:extLst>
              </a:tr>
              <a:tr h="151854">
                <a:tc>
                  <a:txBody>
                    <a:bodyPr/>
                    <a:lstStyle/>
                    <a:p>
                      <a:pPr>
                        <a:spcAft>
                          <a:spcPts val="0"/>
                        </a:spcAft>
                      </a:pPr>
                      <a:r>
                        <a:rPr lang="es-ES"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Farmacia</a:t>
                      </a:r>
                      <a:endParaRPr lang="es-ES" sz="12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467182086"/>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Odontología</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598779492"/>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Rayos X</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2365198585"/>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acciones de P y P  </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333640216"/>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Laboratorio</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1612991630"/>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Archivo </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2436716412"/>
                  </a:ext>
                </a:extLst>
              </a:tr>
              <a:tr h="151854">
                <a:tc>
                  <a:txBody>
                    <a:bodyPr/>
                    <a:lstStyle/>
                    <a:p>
                      <a:pP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área Administrativa Atención al Usuario</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endParaRPr lang="es-ES" sz="1200">
                        <a:effectLst/>
                        <a:latin typeface="Trebuchet MS" panose="020B0603020202020204" pitchFamily="34"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12700" cap="flat" cmpd="sng" algn="ctr">
                      <a:solidFill>
                        <a:srgbClr val="339933"/>
                      </a:solidFill>
                      <a:prstDash val="solid"/>
                      <a:round/>
                      <a:headEnd type="none" w="med" len="med"/>
                      <a:tailEnd type="none" w="med" len="med"/>
                    </a:lnB>
                  </a:tcPr>
                </a:tc>
                <a:extLst>
                  <a:ext uri="{0D108BD9-81ED-4DB2-BD59-A6C34878D82A}">
                    <a16:rowId xmlns:a16="http://schemas.microsoft.com/office/drawing/2014/main" val="1566074930"/>
                  </a:ext>
                </a:extLst>
              </a:tr>
              <a:tr h="167039">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GRAN TOTAL 2o SEMESTRE 2025</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84</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103</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12700" cap="flat" cmpd="sng"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extLst>
                  <a:ext uri="{0D108BD9-81ED-4DB2-BD59-A6C34878D82A}">
                    <a16:rowId xmlns:a16="http://schemas.microsoft.com/office/drawing/2014/main" val="3746620300"/>
                  </a:ext>
                </a:extLst>
              </a:tr>
              <a:tr h="167039">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Porcentajes 2o semestre 2025</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82%</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extLst>
                  <a:ext uri="{0D108BD9-81ED-4DB2-BD59-A6C34878D82A}">
                    <a16:rowId xmlns:a16="http://schemas.microsoft.com/office/drawing/2014/main" val="2725538302"/>
                  </a:ext>
                </a:extLst>
              </a:tr>
              <a:tr h="167039">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GRAN TOTAL 1o SEMESTRE 2025</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extLst>
                  <a:ext uri="{0D108BD9-81ED-4DB2-BD59-A6C34878D82A}">
                    <a16:rowId xmlns:a16="http://schemas.microsoft.com/office/drawing/2014/main" val="4149185552"/>
                  </a:ext>
                </a:extLst>
              </a:tr>
              <a:tr h="167039">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Porcentajes 1o semestre 2025</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68%</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9.0%</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a:t>
                      </a:r>
                      <a:endParaRPr lang="es-ES" sz="120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tc>
                  <a:txBody>
                    <a:bodyPr/>
                    <a:lstStyle/>
                    <a:p>
                      <a:pPr algn="ctr">
                        <a:spcAft>
                          <a:spcPts val="0"/>
                        </a:spcAft>
                      </a:pPr>
                      <a:r>
                        <a:rPr lang="es-ES" sz="10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s-ES" sz="1200" dirty="0">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28575" cap="flat" cmpd="dbl" algn="ctr">
                      <a:solidFill>
                        <a:srgbClr val="339933"/>
                      </a:solidFill>
                      <a:prstDash val="solid"/>
                      <a:round/>
                      <a:headEnd type="none" w="med" len="med"/>
                      <a:tailEnd type="none" w="med" len="med"/>
                    </a:lnL>
                    <a:lnR w="28575" cap="flat" cmpd="dbl" algn="ctr">
                      <a:solidFill>
                        <a:srgbClr val="339933"/>
                      </a:solidFill>
                      <a:prstDash val="solid"/>
                      <a:round/>
                      <a:headEnd type="none" w="med" len="med"/>
                      <a:tailEnd type="none" w="med" len="med"/>
                    </a:lnR>
                    <a:lnT w="28575" cap="flat" cmpd="dbl" algn="ctr">
                      <a:solidFill>
                        <a:srgbClr val="339933"/>
                      </a:solidFill>
                      <a:prstDash val="solid"/>
                      <a:round/>
                      <a:headEnd type="none" w="med" len="med"/>
                      <a:tailEnd type="none" w="med" len="med"/>
                    </a:lnT>
                    <a:lnB w="28575" cap="flat" cmpd="dbl" algn="ctr">
                      <a:solidFill>
                        <a:srgbClr val="339933"/>
                      </a:solidFill>
                      <a:prstDash val="solid"/>
                      <a:round/>
                      <a:headEnd type="none" w="med" len="med"/>
                      <a:tailEnd type="none" w="med" len="med"/>
                    </a:lnB>
                  </a:tcPr>
                </a:tc>
                <a:extLst>
                  <a:ext uri="{0D108BD9-81ED-4DB2-BD59-A6C34878D82A}">
                    <a16:rowId xmlns:a16="http://schemas.microsoft.com/office/drawing/2014/main" val="1875395173"/>
                  </a:ext>
                </a:extLst>
              </a:tr>
            </a:tbl>
          </a:graphicData>
        </a:graphic>
      </p:graphicFrame>
    </p:spTree>
    <p:extLst>
      <p:ext uri="{BB962C8B-B14F-4D97-AF65-F5344CB8AC3E}">
        <p14:creationId xmlns:p14="http://schemas.microsoft.com/office/powerpoint/2010/main" val="28698390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5" y="284148"/>
            <a:ext cx="10798503" cy="467882"/>
          </a:xfrm>
        </p:spPr>
        <p:txBody>
          <a:bodyPr>
            <a:noAutofit/>
          </a:bodyPr>
          <a:lstStyle/>
          <a:p>
            <a:r>
              <a:rPr lang="es-CO" sz="2400" b="1" cap="all" spc="-120" dirty="0">
                <a:solidFill>
                  <a:schemeClr val="tx2">
                    <a:lumMod val="75000"/>
                  </a:schemeClr>
                </a:solidFill>
                <a:latin typeface="Arial Black" pitchFamily="34" charset="0"/>
              </a:rPr>
              <a:t>COMPARACIÓN DE LAS PQRSF DE LOS CUATRO ÚLTIMOS AÑOS.</a:t>
            </a:r>
            <a:endParaRPr lang="es-ES" sz="2400" b="1" cap="all" spc="-120" dirty="0">
              <a:solidFill>
                <a:schemeClr val="tx2">
                  <a:lumMod val="75000"/>
                </a:schemeClr>
              </a:solidFill>
              <a:latin typeface="Arial Black"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7" name="Gráfico 6">
            <a:extLst>
              <a:ext uri="{FF2B5EF4-FFF2-40B4-BE49-F238E27FC236}">
                <a16:creationId xmlns:a16="http://schemas.microsoft.com/office/drawing/2014/main" id="{00000000-0008-0000-0200-000005000000}"/>
              </a:ext>
            </a:extLst>
          </p:cNvPr>
          <p:cNvGraphicFramePr/>
          <p:nvPr/>
        </p:nvGraphicFramePr>
        <p:xfrm>
          <a:off x="1914257" y="1187865"/>
          <a:ext cx="8597069" cy="43925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77882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5" y="284148"/>
            <a:ext cx="10824141" cy="467882"/>
          </a:xfrm>
        </p:spPr>
        <p:txBody>
          <a:bodyPr>
            <a:noAutofit/>
          </a:bodyPr>
          <a:lstStyle/>
          <a:p>
            <a:pPr lvl="0"/>
            <a:r>
              <a:rPr lang="es-CO" sz="2000" b="1" cap="all" spc="-120" dirty="0">
                <a:solidFill>
                  <a:schemeClr val="tx2">
                    <a:lumMod val="75000"/>
                  </a:schemeClr>
                </a:solidFill>
                <a:latin typeface="Arial Black" pitchFamily="34" charset="0"/>
              </a:rPr>
              <a:t>RESULTADO DE LAS ENCUESTAS DE SATISFACCIÓN 2º SEMESTRE DEL AÑO 2.025.</a:t>
            </a:r>
            <a:endParaRPr lang="es-ES" sz="2000" b="1" cap="all" spc="-120" dirty="0">
              <a:solidFill>
                <a:schemeClr val="tx2">
                  <a:lumMod val="75000"/>
                </a:schemeClr>
              </a:solidFill>
              <a:latin typeface="Arial Black"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6" name="Gráfico 5">
            <a:extLst>
              <a:ext uri="{FF2B5EF4-FFF2-40B4-BE49-F238E27FC236}">
                <a16:creationId xmlns:a16="http://schemas.microsoft.com/office/drawing/2014/main" id="{00000000-0008-0000-0400-00000E000000}"/>
              </a:ext>
            </a:extLst>
          </p:cNvPr>
          <p:cNvGraphicFramePr/>
          <p:nvPr/>
        </p:nvGraphicFramePr>
        <p:xfrm>
          <a:off x="1170775" y="880217"/>
          <a:ext cx="9947304" cy="49992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3570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1">
            <a:extLst>
              <a:ext uri="{FF2B5EF4-FFF2-40B4-BE49-F238E27FC236}">
                <a16:creationId xmlns:a16="http://schemas.microsoft.com/office/drawing/2014/main" id="{458B2595-CD44-4F6C-9CD1-8977E42581C3}"/>
              </a:ext>
            </a:extLst>
          </p:cNvPr>
          <p:cNvSpPr>
            <a:spLocks noGrp="1"/>
          </p:cNvSpPr>
          <p:nvPr>
            <p:ph type="ctrTitle"/>
          </p:nvPr>
        </p:nvSpPr>
        <p:spPr>
          <a:xfrm>
            <a:off x="6841635" y="2582778"/>
            <a:ext cx="5157859" cy="2623383"/>
          </a:xfrm>
        </p:spPr>
        <p:txBody>
          <a:bodyPr>
            <a:normAutofit/>
          </a:bodyPr>
          <a:lstStyle/>
          <a:p>
            <a:pPr algn="ctr"/>
            <a:r>
              <a:rPr lang="es-MX" sz="4000" dirty="0"/>
              <a:t>RENDICIÓN DE CUENTAS SST </a:t>
            </a:r>
            <a:br>
              <a:rPr lang="es-MX" sz="4000" dirty="0"/>
            </a:br>
            <a:r>
              <a:rPr lang="es-MX" sz="4000" dirty="0"/>
              <a:t>2025</a:t>
            </a:r>
            <a:br>
              <a:rPr lang="es-MX" sz="4000" dirty="0"/>
            </a:br>
            <a:endParaRPr lang="es-CO" sz="4000" dirty="0"/>
          </a:p>
        </p:txBody>
      </p:sp>
      <p:pic>
        <p:nvPicPr>
          <p:cNvPr id="4" name="Marcador de posición de imagen 3">
            <a:extLst>
              <a:ext uri="{FF2B5EF4-FFF2-40B4-BE49-F238E27FC236}">
                <a16:creationId xmlns:a16="http://schemas.microsoft.com/office/drawing/2014/main" id="{AB99818B-0C30-48E0-B5DB-A21E862E1436}"/>
              </a:ext>
            </a:extLst>
          </p:cNvPr>
          <p:cNvPicPr>
            <a:picLocks noGrp="1" noChangeAspect="1"/>
          </p:cNvPicPr>
          <p:nvPr>
            <p:ph type="pic" sz="quarter" idx="13"/>
          </p:nvPr>
        </p:nvPicPr>
        <p:blipFill>
          <a:blip r:embed="rId3"/>
          <a:srcRect l="1679" r="1679"/>
          <a:stretch>
            <a:fillRect/>
          </a:stretch>
        </p:blipFill>
        <p:spPr>
          <a:prstGeom prst="rect">
            <a:avLst/>
          </a:prstGeom>
        </p:spPr>
      </p:pic>
      <p:pic>
        <p:nvPicPr>
          <p:cNvPr id="8" name="Imagen 7">
            <a:extLst>
              <a:ext uri="{FF2B5EF4-FFF2-40B4-BE49-F238E27FC236}">
                <a16:creationId xmlns:a16="http://schemas.microsoft.com/office/drawing/2014/main" id="{669B926A-3D0F-4EBE-817C-A7723ACF710B}"/>
              </a:ext>
            </a:extLst>
          </p:cNvPr>
          <p:cNvPicPr>
            <a:picLocks noChangeAspect="1"/>
          </p:cNvPicPr>
          <p:nvPr/>
        </p:nvPicPr>
        <p:blipFill>
          <a:blip r:embed="rId4"/>
          <a:stretch>
            <a:fillRect/>
          </a:stretch>
        </p:blipFill>
        <p:spPr>
          <a:xfrm>
            <a:off x="8258613" y="5116260"/>
            <a:ext cx="2523809" cy="723810"/>
          </a:xfrm>
          <a:prstGeom prst="rect">
            <a:avLst/>
          </a:prstGeom>
        </p:spPr>
      </p:pic>
    </p:spTree>
    <p:extLst>
      <p:ext uri="{BB962C8B-B14F-4D97-AF65-F5344CB8AC3E}">
        <p14:creationId xmlns:p14="http://schemas.microsoft.com/office/powerpoint/2010/main" val="1627972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fontScale="90000"/>
          </a:bodyPr>
          <a:lstStyle/>
          <a:p>
            <a:r>
              <a:rPr lang="es-ES_tradnl" sz="3200" dirty="0">
                <a:latin typeface="Arial Black" panose="020B0A04020102020204" pitchFamily="34" charset="0"/>
              </a:rPr>
              <a:t>VALORES Y PRINCIPIOS INSTITUCIONALES:</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944311"/>
            <a:ext cx="3602945" cy="4319898"/>
          </a:xfrm>
        </p:spPr>
        <p:txBody>
          <a:bodyPr>
            <a:normAutofit/>
          </a:bodyPr>
          <a:lstStyle/>
          <a:p>
            <a:pPr marL="0" lvl="0" indent="0" algn="ctr">
              <a:buNone/>
            </a:pPr>
            <a:r>
              <a:rPr lang="es-ES_tradnl" sz="4000" u="sng" dirty="0">
                <a:solidFill>
                  <a:schemeClr val="bg2">
                    <a:lumMod val="25000"/>
                  </a:schemeClr>
                </a:solidFill>
                <a:latin typeface="Franklin Gothic Medium" panose="020B0603020102020204" pitchFamily="34" charset="0"/>
              </a:rPr>
              <a:t>VALORES</a:t>
            </a:r>
          </a:p>
          <a:p>
            <a:pPr lvl="0">
              <a:buFont typeface="Arial" panose="020B0604020202020204" pitchFamily="34" charset="0"/>
              <a:buChar char="•"/>
            </a:pPr>
            <a:r>
              <a:rPr lang="es-ES_tradnl" sz="3600" dirty="0">
                <a:solidFill>
                  <a:schemeClr val="tx1"/>
                </a:solidFill>
                <a:latin typeface="Franklin Gothic Medium" panose="020B0603020102020204" pitchFamily="34" charset="0"/>
              </a:rPr>
              <a:t>Honestidad.</a:t>
            </a:r>
            <a:endParaRPr lang="es-ES" sz="3600" dirty="0">
              <a:solidFill>
                <a:schemeClr val="tx1"/>
              </a:solidFill>
              <a:latin typeface="Franklin Gothic Medium" panose="020B0603020102020204" pitchFamily="34" charset="0"/>
            </a:endParaRPr>
          </a:p>
          <a:p>
            <a:pPr lvl="0">
              <a:buFont typeface="Arial" panose="020B0604020202020204" pitchFamily="34" charset="0"/>
              <a:buChar char="•"/>
            </a:pPr>
            <a:r>
              <a:rPr lang="es-ES_tradnl" sz="3600" dirty="0">
                <a:solidFill>
                  <a:schemeClr val="tx1"/>
                </a:solidFill>
                <a:latin typeface="Franklin Gothic Medium" panose="020B0603020102020204" pitchFamily="34" charset="0"/>
              </a:rPr>
              <a:t>Respeto.</a:t>
            </a:r>
            <a:endParaRPr lang="es-ES" sz="3600" dirty="0">
              <a:solidFill>
                <a:schemeClr val="tx1"/>
              </a:solidFill>
              <a:latin typeface="Franklin Gothic Medium" panose="020B0603020102020204" pitchFamily="34" charset="0"/>
            </a:endParaRPr>
          </a:p>
          <a:p>
            <a:pPr lvl="0">
              <a:buFont typeface="Arial" panose="020B0604020202020204" pitchFamily="34" charset="0"/>
              <a:buChar char="•"/>
            </a:pPr>
            <a:r>
              <a:rPr lang="es-ES_tradnl" sz="3600" dirty="0">
                <a:solidFill>
                  <a:schemeClr val="tx1"/>
                </a:solidFill>
                <a:latin typeface="Franklin Gothic Medium" panose="020B0603020102020204" pitchFamily="34" charset="0"/>
              </a:rPr>
              <a:t>Compromiso.</a:t>
            </a:r>
            <a:endParaRPr lang="es-ES" sz="3600" dirty="0">
              <a:solidFill>
                <a:schemeClr val="tx1"/>
              </a:solidFill>
              <a:latin typeface="Franklin Gothic Medium" panose="020B0603020102020204" pitchFamily="34" charset="0"/>
            </a:endParaRPr>
          </a:p>
          <a:p>
            <a:pPr lvl="0">
              <a:buFont typeface="Arial" panose="020B0604020202020204" pitchFamily="34" charset="0"/>
              <a:buChar char="•"/>
            </a:pPr>
            <a:r>
              <a:rPr lang="es-ES_tradnl" sz="3600" dirty="0">
                <a:solidFill>
                  <a:schemeClr val="tx1"/>
                </a:solidFill>
                <a:latin typeface="Franklin Gothic Medium" panose="020B0603020102020204" pitchFamily="34" charset="0"/>
              </a:rPr>
              <a:t>Diligencia.</a:t>
            </a:r>
            <a:endParaRPr lang="es-ES" sz="3600" dirty="0">
              <a:solidFill>
                <a:schemeClr val="tx1"/>
              </a:solidFill>
              <a:latin typeface="Franklin Gothic Medium" panose="020B0603020102020204" pitchFamily="34" charset="0"/>
            </a:endParaRPr>
          </a:p>
          <a:p>
            <a:pPr lvl="0">
              <a:buFont typeface="Arial" panose="020B0604020202020204" pitchFamily="34" charset="0"/>
              <a:buChar char="•"/>
            </a:pPr>
            <a:r>
              <a:rPr lang="es-ES_tradnl" sz="3600" dirty="0">
                <a:solidFill>
                  <a:schemeClr val="tx1"/>
                </a:solidFill>
                <a:latin typeface="Franklin Gothic Medium" panose="020B0603020102020204" pitchFamily="34" charset="0"/>
              </a:rPr>
              <a:t>Justicia.</a:t>
            </a:r>
            <a:endParaRPr lang="es-ES" sz="3600" dirty="0">
              <a:solidFill>
                <a:schemeClr val="tx1"/>
              </a:solidFill>
              <a:latin typeface="Franklin Gothic Medium" panose="020B0603020102020204" pitchFamily="34" charset="0"/>
            </a:endParaRPr>
          </a:p>
          <a:p>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7" name="Marcador de contenido 2">
            <a:extLst>
              <a:ext uri="{FF2B5EF4-FFF2-40B4-BE49-F238E27FC236}">
                <a16:creationId xmlns:a16="http://schemas.microsoft.com/office/drawing/2014/main" id="{2FBDB309-3CB3-D4C5-634F-8BDDFD4978C6}"/>
              </a:ext>
            </a:extLst>
          </p:cNvPr>
          <p:cNvSpPr txBox="1">
            <a:spLocks/>
          </p:cNvSpPr>
          <p:nvPr/>
        </p:nvSpPr>
        <p:spPr>
          <a:xfrm>
            <a:off x="4631821" y="944311"/>
            <a:ext cx="3602945" cy="4507435"/>
          </a:xfrm>
          <a:prstGeom prst="rect">
            <a:avLst/>
          </a:prstGeom>
        </p:spPr>
        <p:txBody>
          <a:bodyPr vert="horz" lIns="91440" tIns="45720" rIns="91440" bIns="45720" rtlCol="0">
            <a:normAutofit fontScale="775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None/>
            </a:pPr>
            <a:r>
              <a:rPr lang="es-CO" sz="4000" b="1" u="sng" dirty="0">
                <a:solidFill>
                  <a:schemeClr val="bg2">
                    <a:lumMod val="25000"/>
                  </a:schemeClr>
                </a:solidFill>
              </a:rPr>
              <a:t>PRINCIPIOS CORPORATIVOS:</a:t>
            </a:r>
            <a:endParaRPr lang="es-ES" sz="3600" b="1" u="sng" dirty="0">
              <a:solidFill>
                <a:schemeClr val="bg2">
                  <a:lumMod val="25000"/>
                </a:schemeClr>
              </a:solidFill>
            </a:endParaRPr>
          </a:p>
          <a:p>
            <a:pPr marL="342900" indent="-342900" algn="just">
              <a:buFont typeface="Arial" panose="020B0604020202020204" pitchFamily="34" charset="0"/>
              <a:buChar char="•"/>
            </a:pPr>
            <a:r>
              <a:rPr lang="es-CO" sz="4000" b="1" dirty="0">
                <a:solidFill>
                  <a:schemeClr val="tx1"/>
                </a:solidFill>
              </a:rPr>
              <a:t>Respeto a la dignidad humana.</a:t>
            </a:r>
            <a:endParaRPr lang="es-ES" sz="4000" b="1" dirty="0">
              <a:solidFill>
                <a:schemeClr val="tx1"/>
              </a:solidFill>
            </a:endParaRPr>
          </a:p>
          <a:p>
            <a:pPr marL="342900" indent="-342900" algn="just">
              <a:buFont typeface="Arial" panose="020B0604020202020204" pitchFamily="34" charset="0"/>
              <a:buChar char="•"/>
            </a:pPr>
            <a:r>
              <a:rPr lang="es-CO" sz="4000" b="1" dirty="0">
                <a:solidFill>
                  <a:schemeClr val="tx1"/>
                </a:solidFill>
              </a:rPr>
              <a:t>Eficiencia.</a:t>
            </a:r>
            <a:endParaRPr lang="es-ES" sz="4000" b="1" dirty="0">
              <a:solidFill>
                <a:schemeClr val="tx1"/>
              </a:solidFill>
            </a:endParaRPr>
          </a:p>
          <a:p>
            <a:pPr marL="342900" indent="-342900" algn="just">
              <a:buFont typeface="Arial" panose="020B0604020202020204" pitchFamily="34" charset="0"/>
              <a:buChar char="•"/>
            </a:pPr>
            <a:r>
              <a:rPr lang="es-CO" sz="4000" b="1" dirty="0">
                <a:solidFill>
                  <a:schemeClr val="tx1"/>
                </a:solidFill>
              </a:rPr>
              <a:t>Eficacia.</a:t>
            </a:r>
            <a:endParaRPr lang="es-ES" sz="4000" b="1" dirty="0">
              <a:solidFill>
                <a:schemeClr val="tx1"/>
              </a:solidFill>
            </a:endParaRPr>
          </a:p>
          <a:p>
            <a:pPr marL="342900" indent="-342900" algn="just">
              <a:buFont typeface="Arial" panose="020B0604020202020204" pitchFamily="34" charset="0"/>
              <a:buChar char="•"/>
            </a:pPr>
            <a:r>
              <a:rPr lang="es-CO" sz="4000" b="1" dirty="0">
                <a:solidFill>
                  <a:schemeClr val="tx1"/>
                </a:solidFill>
              </a:rPr>
              <a:t>Calidad.</a:t>
            </a:r>
            <a:endParaRPr lang="es-ES" sz="4000" b="1" dirty="0">
              <a:solidFill>
                <a:schemeClr val="tx1"/>
              </a:solidFill>
            </a:endParaRPr>
          </a:p>
          <a:p>
            <a:pPr marL="342900" indent="-342900" algn="just">
              <a:buFont typeface="Arial" panose="020B0604020202020204" pitchFamily="34" charset="0"/>
              <a:buChar char="•"/>
            </a:pPr>
            <a:r>
              <a:rPr lang="es-CO" sz="4000" b="1" dirty="0">
                <a:solidFill>
                  <a:schemeClr val="tx1"/>
                </a:solidFill>
              </a:rPr>
              <a:t>Solidaridad.</a:t>
            </a:r>
            <a:endParaRPr lang="es-ES" sz="4000" b="1" dirty="0">
              <a:solidFill>
                <a:schemeClr val="tx1"/>
              </a:solidFill>
            </a:endParaRPr>
          </a:p>
          <a:p>
            <a:pPr marL="342900" indent="-342900" algn="just">
              <a:buFont typeface="Arial" panose="020B0604020202020204" pitchFamily="34" charset="0"/>
              <a:buChar char="•"/>
            </a:pPr>
            <a:r>
              <a:rPr lang="es-CO" sz="4000" b="1" dirty="0">
                <a:solidFill>
                  <a:schemeClr val="tx1"/>
                </a:solidFill>
              </a:rPr>
              <a:t>Participación.</a:t>
            </a:r>
          </a:p>
          <a:p>
            <a:endParaRPr lang="es-ES_tradnl" dirty="0"/>
          </a:p>
        </p:txBody>
      </p:sp>
      <p:sp>
        <p:nvSpPr>
          <p:cNvPr id="8" name="Marcador de contenido 2">
            <a:extLst>
              <a:ext uri="{FF2B5EF4-FFF2-40B4-BE49-F238E27FC236}">
                <a16:creationId xmlns:a16="http://schemas.microsoft.com/office/drawing/2014/main" id="{308CC90D-95AA-4EDA-1575-6A933D00179E}"/>
              </a:ext>
            </a:extLst>
          </p:cNvPr>
          <p:cNvSpPr txBox="1">
            <a:spLocks/>
          </p:cNvSpPr>
          <p:nvPr/>
        </p:nvSpPr>
        <p:spPr>
          <a:xfrm>
            <a:off x="8234766" y="1904214"/>
            <a:ext cx="3602945" cy="4319898"/>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342900" indent="-342900">
              <a:buFont typeface="Arial" panose="020B0604020202020204" pitchFamily="34" charset="0"/>
              <a:buChar char="•"/>
            </a:pPr>
            <a:r>
              <a:rPr lang="es-CO" sz="3200" b="1" dirty="0">
                <a:solidFill>
                  <a:schemeClr val="tx1"/>
                </a:solidFill>
              </a:rPr>
              <a:t>Unidad.</a:t>
            </a:r>
          </a:p>
          <a:p>
            <a:pPr marL="342900" indent="-342900">
              <a:buFont typeface="Arial" panose="020B0604020202020204" pitchFamily="34" charset="0"/>
              <a:buChar char="•"/>
            </a:pPr>
            <a:r>
              <a:rPr lang="es-CO" sz="3200" b="1" dirty="0">
                <a:solidFill>
                  <a:schemeClr val="tx1"/>
                </a:solidFill>
              </a:rPr>
              <a:t>Valores éticos.</a:t>
            </a:r>
          </a:p>
          <a:p>
            <a:pPr marL="342900" indent="-342900">
              <a:buFont typeface="Arial" panose="020B0604020202020204" pitchFamily="34" charset="0"/>
              <a:buChar char="•"/>
            </a:pPr>
            <a:r>
              <a:rPr lang="es-CO" sz="3200" b="1" dirty="0">
                <a:solidFill>
                  <a:schemeClr val="tx1"/>
                </a:solidFill>
              </a:rPr>
              <a:t>Productividad.</a:t>
            </a:r>
            <a:endParaRPr lang="es-ES" sz="3200" b="1" dirty="0">
              <a:solidFill>
                <a:schemeClr val="tx1"/>
              </a:solidFill>
            </a:endParaRPr>
          </a:p>
          <a:p>
            <a:pPr marL="342900" indent="-342900">
              <a:buFont typeface="Arial" panose="020B0604020202020204" pitchFamily="34" charset="0"/>
              <a:buChar char="•"/>
            </a:pPr>
            <a:r>
              <a:rPr lang="es-CO" sz="3200" b="1" dirty="0">
                <a:solidFill>
                  <a:schemeClr val="tx1"/>
                </a:solidFill>
              </a:rPr>
              <a:t>Competitividad.</a:t>
            </a:r>
          </a:p>
          <a:p>
            <a:endParaRPr lang="es-ES_tradnl" dirty="0"/>
          </a:p>
        </p:txBody>
      </p:sp>
    </p:spTree>
    <p:extLst>
      <p:ext uri="{BB962C8B-B14F-4D97-AF65-F5344CB8AC3E}">
        <p14:creationId xmlns:p14="http://schemas.microsoft.com/office/powerpoint/2010/main" val="22448250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C1306BF2-421F-48C4-B3E3-62A26E299C5A}"/>
              </a:ext>
              <a:ext uri="{C183D7F6-B498-43B3-948B-1728B52AA6E4}">
                <adec:decorative xmlns:adec="http://schemas.microsoft.com/office/drawing/2017/decorative" val="0"/>
              </a:ext>
            </a:extLst>
          </p:cNvPr>
          <p:cNvSpPr txBox="1">
            <a:spLocks/>
          </p:cNvSpPr>
          <p:nvPr/>
        </p:nvSpPr>
        <p:spPr>
          <a:xfrm>
            <a:off x="5839985" y="848911"/>
            <a:ext cx="5120733" cy="28477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spc="-50" baseline="0">
                <a:solidFill>
                  <a:srgbClr val="FFFFFF"/>
                </a:solidFill>
                <a:latin typeface="+mn-lt"/>
                <a:ea typeface="+mj-ea"/>
                <a:cs typeface="+mj-cs"/>
              </a:defRPr>
            </a:lvl1pPr>
          </a:lstStyle>
          <a:p>
            <a:pPr algn="just"/>
            <a:r>
              <a:rPr lang="es-MX" sz="2400" dirty="0">
                <a:solidFill>
                  <a:schemeClr val="tx1"/>
                </a:solidFill>
              </a:rPr>
              <a:t>En el marco del SG-SST, se presenta la rendición de cuentas del rol de los trabajadores, evidenciando su compromiso con el autocuidado, la prevención de riesgos y el cumplimiento de las responsabilidades en seguridad y salud en el trabajo.</a:t>
            </a:r>
            <a:endParaRPr lang="es-MX" sz="5400" dirty="0">
              <a:solidFill>
                <a:schemeClr val="tx1"/>
              </a:solidFill>
            </a:endParaRPr>
          </a:p>
        </p:txBody>
      </p:sp>
      <p:sp>
        <p:nvSpPr>
          <p:cNvPr id="2" name="CuadroTexto 1">
            <a:extLst>
              <a:ext uri="{FF2B5EF4-FFF2-40B4-BE49-F238E27FC236}">
                <a16:creationId xmlns:a16="http://schemas.microsoft.com/office/drawing/2014/main" id="{918E8D06-E9C0-4C4D-9E25-175715E79734}"/>
              </a:ext>
            </a:extLst>
          </p:cNvPr>
          <p:cNvSpPr txBox="1"/>
          <p:nvPr/>
        </p:nvSpPr>
        <p:spPr>
          <a:xfrm>
            <a:off x="1013011" y="2250141"/>
            <a:ext cx="3379695" cy="1446550"/>
          </a:xfrm>
          <a:prstGeom prst="rect">
            <a:avLst/>
          </a:prstGeom>
          <a:noFill/>
        </p:spPr>
        <p:txBody>
          <a:bodyPr wrap="square" rtlCol="0">
            <a:spAutoFit/>
          </a:bodyPr>
          <a:lstStyle/>
          <a:p>
            <a:pPr algn="ctr"/>
            <a:r>
              <a:rPr lang="es-CO" sz="4400" dirty="0">
                <a:solidFill>
                  <a:schemeClr val="bg1">
                    <a:lumMod val="95000"/>
                  </a:schemeClr>
                </a:solidFill>
              </a:rPr>
              <a:t>Rol trabajadores</a:t>
            </a:r>
          </a:p>
        </p:txBody>
      </p:sp>
      <p:sp>
        <p:nvSpPr>
          <p:cNvPr id="8" name="CuadroTexto 7">
            <a:extLst>
              <a:ext uri="{FF2B5EF4-FFF2-40B4-BE49-F238E27FC236}">
                <a16:creationId xmlns:a16="http://schemas.microsoft.com/office/drawing/2014/main" id="{438D00DB-8AF3-4CC6-BCCB-365893588840}"/>
              </a:ext>
            </a:extLst>
          </p:cNvPr>
          <p:cNvSpPr txBox="1"/>
          <p:nvPr/>
        </p:nvSpPr>
        <p:spPr>
          <a:xfrm>
            <a:off x="5839985" y="3749936"/>
            <a:ext cx="5120734" cy="1938992"/>
          </a:xfrm>
          <a:prstGeom prst="rect">
            <a:avLst/>
          </a:prstGeom>
          <a:noFill/>
        </p:spPr>
        <p:txBody>
          <a:bodyPr wrap="square">
            <a:spAutoFit/>
          </a:bodyPr>
          <a:lstStyle/>
          <a:p>
            <a:pPr algn="just"/>
            <a:r>
              <a:rPr lang="es-MX" sz="2400" b="1" dirty="0"/>
              <a:t>“El compromiso y la participación activa de los trabajadores han sido fundamentales para el fortalecimiento del SG-SST y la consolidación de una cultura de prevención y autocuidado.”</a:t>
            </a:r>
            <a:endParaRPr lang="es-CO" sz="2400" b="1" dirty="0"/>
          </a:p>
        </p:txBody>
      </p:sp>
    </p:spTree>
    <p:extLst>
      <p:ext uri="{BB962C8B-B14F-4D97-AF65-F5344CB8AC3E}">
        <p14:creationId xmlns:p14="http://schemas.microsoft.com/office/powerpoint/2010/main" val="42423112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2E470F2-EC28-46F4-B5DC-C01C72847DAB}"/>
              </a:ext>
            </a:extLst>
          </p:cNvPr>
          <p:cNvSpPr>
            <a:spLocks noGrp="1"/>
          </p:cNvSpPr>
          <p:nvPr>
            <p:ph type="title"/>
          </p:nvPr>
        </p:nvSpPr>
        <p:spPr/>
        <p:txBody>
          <a:bodyPr>
            <a:normAutofit/>
          </a:bodyPr>
          <a:lstStyle/>
          <a:p>
            <a:pPr algn="ctr"/>
            <a:r>
              <a:rPr lang="es-MX" sz="3200" dirty="0"/>
              <a:t>¿Cómo cumplieron los trabajadores con sus responsabilidades en SST?</a:t>
            </a:r>
            <a:endParaRPr lang="es-CO" sz="3200" dirty="0"/>
          </a:p>
        </p:txBody>
      </p:sp>
      <p:sp>
        <p:nvSpPr>
          <p:cNvPr id="5" name="Marcador de contenido 4">
            <a:extLst>
              <a:ext uri="{FF2B5EF4-FFF2-40B4-BE49-F238E27FC236}">
                <a16:creationId xmlns:a16="http://schemas.microsoft.com/office/drawing/2014/main" id="{1C8F73A1-15AA-4EC2-B719-82BCED377773}"/>
              </a:ext>
            </a:extLst>
          </p:cNvPr>
          <p:cNvSpPr>
            <a:spLocks noGrp="1"/>
          </p:cNvSpPr>
          <p:nvPr>
            <p:ph idx="1"/>
          </p:nvPr>
        </p:nvSpPr>
        <p:spPr>
          <a:xfrm>
            <a:off x="726393" y="2213216"/>
            <a:ext cx="3657348" cy="2087279"/>
          </a:xfrm>
        </p:spPr>
        <p:txBody>
          <a:bodyPr>
            <a:normAutofit/>
          </a:bodyPr>
          <a:lstStyle/>
          <a:p>
            <a:pPr marL="0" indent="0" algn="just">
              <a:buNone/>
            </a:pPr>
            <a:r>
              <a:rPr lang="es-MX" b="1" dirty="0"/>
              <a:t>✔ Mantener limpio y ordenado el lugar de trabajo</a:t>
            </a:r>
            <a:br>
              <a:rPr lang="es-MX" dirty="0"/>
            </a:br>
            <a:r>
              <a:rPr lang="es-MX" dirty="0"/>
              <a:t>Mantuvieron sus áreas de trabajo limpias y organizadas, previniendo riesgos y accidentes.</a:t>
            </a:r>
            <a:endParaRPr lang="es-CO" dirty="0"/>
          </a:p>
        </p:txBody>
      </p:sp>
      <p:sp>
        <p:nvSpPr>
          <p:cNvPr id="12" name="CuadroTexto 11">
            <a:extLst>
              <a:ext uri="{FF2B5EF4-FFF2-40B4-BE49-F238E27FC236}">
                <a16:creationId xmlns:a16="http://schemas.microsoft.com/office/drawing/2014/main" id="{8EC4AB56-069D-420B-9F87-11A91CBCB918}"/>
              </a:ext>
            </a:extLst>
          </p:cNvPr>
          <p:cNvSpPr txBox="1"/>
          <p:nvPr/>
        </p:nvSpPr>
        <p:spPr>
          <a:xfrm>
            <a:off x="4446494" y="2213216"/>
            <a:ext cx="3585882" cy="1477328"/>
          </a:xfrm>
          <a:prstGeom prst="rect">
            <a:avLst/>
          </a:prstGeom>
          <a:noFill/>
        </p:spPr>
        <p:txBody>
          <a:bodyPr wrap="square">
            <a:spAutoFit/>
          </a:bodyPr>
          <a:lstStyle/>
          <a:p>
            <a:pPr algn="just"/>
            <a:r>
              <a:rPr lang="es-MX" b="1" dirty="0">
                <a:solidFill>
                  <a:schemeClr val="bg2">
                    <a:lumMod val="25000"/>
                  </a:schemeClr>
                </a:solidFill>
              </a:rPr>
              <a:t>✔ Procurar el cuidado integral de su salud</a:t>
            </a:r>
            <a:br>
              <a:rPr lang="es-MX" dirty="0">
                <a:solidFill>
                  <a:schemeClr val="bg2">
                    <a:lumMod val="25000"/>
                  </a:schemeClr>
                </a:solidFill>
              </a:rPr>
            </a:br>
            <a:r>
              <a:rPr lang="es-MX" dirty="0">
                <a:solidFill>
                  <a:schemeClr val="bg2">
                    <a:lumMod val="25000"/>
                  </a:schemeClr>
                </a:solidFill>
              </a:rPr>
              <a:t>Adoptaron prácticas de autocuidado y participaron en actividades de bienestar.</a:t>
            </a:r>
          </a:p>
        </p:txBody>
      </p:sp>
      <p:sp>
        <p:nvSpPr>
          <p:cNvPr id="14" name="CuadroTexto 13">
            <a:extLst>
              <a:ext uri="{FF2B5EF4-FFF2-40B4-BE49-F238E27FC236}">
                <a16:creationId xmlns:a16="http://schemas.microsoft.com/office/drawing/2014/main" id="{869592D1-A33D-4F33-8D1D-744C4440EDF9}"/>
              </a:ext>
            </a:extLst>
          </p:cNvPr>
          <p:cNvSpPr txBox="1"/>
          <p:nvPr/>
        </p:nvSpPr>
        <p:spPr>
          <a:xfrm>
            <a:off x="8480613" y="2143489"/>
            <a:ext cx="3469340" cy="1477328"/>
          </a:xfrm>
          <a:prstGeom prst="rect">
            <a:avLst/>
          </a:prstGeom>
          <a:noFill/>
        </p:spPr>
        <p:txBody>
          <a:bodyPr wrap="square">
            <a:spAutoFit/>
          </a:bodyPr>
          <a:lstStyle/>
          <a:p>
            <a:pPr algn="just"/>
            <a:r>
              <a:rPr lang="es-MX" b="1" dirty="0">
                <a:solidFill>
                  <a:schemeClr val="bg2">
                    <a:lumMod val="25000"/>
                  </a:schemeClr>
                </a:solidFill>
              </a:rPr>
              <a:t>✔ Reportar accidentes, incidentes y siniestros viales</a:t>
            </a:r>
            <a:br>
              <a:rPr lang="es-MX" dirty="0">
                <a:solidFill>
                  <a:schemeClr val="bg2">
                    <a:lumMod val="25000"/>
                  </a:schemeClr>
                </a:solidFill>
              </a:rPr>
            </a:br>
            <a:r>
              <a:rPr lang="es-MX" dirty="0">
                <a:solidFill>
                  <a:schemeClr val="bg2">
                    <a:lumMod val="25000"/>
                  </a:schemeClr>
                </a:solidFill>
              </a:rPr>
              <a:t>Reportaron oportunamente los eventos ocurridos, facilitando acciones preventivas..</a:t>
            </a:r>
            <a:endParaRPr lang="es-CO" dirty="0">
              <a:solidFill>
                <a:schemeClr val="bg2">
                  <a:lumMod val="25000"/>
                </a:schemeClr>
              </a:solidFill>
            </a:endParaRPr>
          </a:p>
        </p:txBody>
      </p:sp>
      <p:sp>
        <p:nvSpPr>
          <p:cNvPr id="15" name="Marcador de contenido 2">
            <a:extLst>
              <a:ext uri="{FF2B5EF4-FFF2-40B4-BE49-F238E27FC236}">
                <a16:creationId xmlns:a16="http://schemas.microsoft.com/office/drawing/2014/main" id="{A0A3A878-3117-464F-B5C0-CC5ECF639E8C}"/>
              </a:ext>
            </a:extLst>
          </p:cNvPr>
          <p:cNvSpPr txBox="1">
            <a:spLocks/>
          </p:cNvSpPr>
          <p:nvPr/>
        </p:nvSpPr>
        <p:spPr>
          <a:xfrm>
            <a:off x="804172" y="4026944"/>
            <a:ext cx="3391814" cy="1751033"/>
          </a:xfrm>
          <a:prstGeom prst="rect">
            <a:avLst/>
          </a:prstGeom>
        </p:spPr>
        <p:txBody>
          <a:bodyPr vert="horz" lIns="0" tIns="45720" rIns="0" bIns="45720" rtlCol="0">
            <a:normAutofit/>
          </a:bodyPr>
          <a:lst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Font typeface="Wingdings" panose="05000000000000000000" pitchFamily="2" charset="2"/>
              <a:buNone/>
            </a:pPr>
            <a:r>
              <a:rPr lang="es-MX" b="1" dirty="0">
                <a:solidFill>
                  <a:schemeClr val="bg2">
                    <a:lumMod val="25000"/>
                  </a:schemeClr>
                </a:solidFill>
              </a:rPr>
              <a:t>✔ </a:t>
            </a:r>
            <a:r>
              <a:rPr lang="es-MX" sz="1800" b="1" dirty="0">
                <a:solidFill>
                  <a:schemeClr val="bg2">
                    <a:lumMod val="25000"/>
                  </a:schemeClr>
                </a:solidFill>
              </a:rPr>
              <a:t>Suministrar información clara y veraz sobre su estado de salud</a:t>
            </a:r>
            <a:br>
              <a:rPr lang="es-MX" sz="1800" dirty="0">
                <a:solidFill>
                  <a:schemeClr val="bg2">
                    <a:lumMod val="25000"/>
                  </a:schemeClr>
                </a:solidFill>
              </a:rPr>
            </a:br>
            <a:r>
              <a:rPr lang="es-MX" sz="1800" dirty="0">
                <a:solidFill>
                  <a:schemeClr val="bg2">
                    <a:lumMod val="25000"/>
                  </a:schemeClr>
                </a:solidFill>
              </a:rPr>
              <a:t>Brindaron información veraz para una adecuada gestión del riesgo en salud.</a:t>
            </a:r>
            <a:endParaRPr lang="es-CO" sz="1800" dirty="0">
              <a:solidFill>
                <a:schemeClr val="bg2">
                  <a:lumMod val="25000"/>
                </a:schemeClr>
              </a:solidFill>
            </a:endParaRPr>
          </a:p>
        </p:txBody>
      </p:sp>
      <p:sp>
        <p:nvSpPr>
          <p:cNvPr id="17" name="CuadroTexto 16">
            <a:extLst>
              <a:ext uri="{FF2B5EF4-FFF2-40B4-BE49-F238E27FC236}">
                <a16:creationId xmlns:a16="http://schemas.microsoft.com/office/drawing/2014/main" id="{B1B42B66-0E72-413B-981D-CD976693BB5F}"/>
              </a:ext>
            </a:extLst>
          </p:cNvPr>
          <p:cNvSpPr txBox="1"/>
          <p:nvPr/>
        </p:nvSpPr>
        <p:spPr>
          <a:xfrm>
            <a:off x="4446494" y="4026944"/>
            <a:ext cx="4034118" cy="1200329"/>
          </a:xfrm>
          <a:prstGeom prst="rect">
            <a:avLst/>
          </a:prstGeom>
          <a:noFill/>
        </p:spPr>
        <p:txBody>
          <a:bodyPr wrap="square">
            <a:spAutoFit/>
          </a:bodyPr>
          <a:lstStyle/>
          <a:p>
            <a:pPr algn="just"/>
            <a:r>
              <a:rPr lang="es-MX" b="1" dirty="0">
                <a:solidFill>
                  <a:schemeClr val="bg2">
                    <a:lumMod val="25000"/>
                  </a:schemeClr>
                </a:solidFill>
              </a:rPr>
              <a:t>✔ Participar en pausas activas y bienestar</a:t>
            </a:r>
          </a:p>
          <a:p>
            <a:pPr algn="just"/>
            <a:r>
              <a:rPr lang="es-MX" dirty="0">
                <a:solidFill>
                  <a:schemeClr val="bg2">
                    <a:lumMod val="25000"/>
                  </a:schemeClr>
                </a:solidFill>
              </a:rPr>
              <a:t>Participaron en pausas activas y actividades para prevenir lesiones.</a:t>
            </a:r>
            <a:endParaRPr lang="es-CO" dirty="0">
              <a:solidFill>
                <a:schemeClr val="bg2">
                  <a:lumMod val="25000"/>
                </a:schemeClr>
              </a:solidFill>
            </a:endParaRPr>
          </a:p>
        </p:txBody>
      </p:sp>
      <p:sp>
        <p:nvSpPr>
          <p:cNvPr id="19" name="CuadroTexto 18">
            <a:extLst>
              <a:ext uri="{FF2B5EF4-FFF2-40B4-BE49-F238E27FC236}">
                <a16:creationId xmlns:a16="http://schemas.microsoft.com/office/drawing/2014/main" id="{D60ED8CB-7A07-4AEA-B0B1-808EB378E212}"/>
              </a:ext>
            </a:extLst>
          </p:cNvPr>
          <p:cNvSpPr txBox="1"/>
          <p:nvPr/>
        </p:nvSpPr>
        <p:spPr>
          <a:xfrm>
            <a:off x="8543365" y="4026944"/>
            <a:ext cx="3580504" cy="1477328"/>
          </a:xfrm>
          <a:prstGeom prst="rect">
            <a:avLst/>
          </a:prstGeom>
          <a:noFill/>
        </p:spPr>
        <p:txBody>
          <a:bodyPr wrap="square">
            <a:spAutoFit/>
          </a:bodyPr>
          <a:lstStyle/>
          <a:p>
            <a:pPr algn="just"/>
            <a:r>
              <a:rPr lang="es-MX" b="1" dirty="0">
                <a:solidFill>
                  <a:schemeClr val="bg2">
                    <a:lumMod val="25000"/>
                  </a:schemeClr>
                </a:solidFill>
              </a:rPr>
              <a:t>✔ Cumplir normas del SG-SST y Seguridad Vial</a:t>
            </a:r>
          </a:p>
          <a:p>
            <a:pPr algn="just"/>
            <a:r>
              <a:rPr lang="es-MX" dirty="0">
                <a:solidFill>
                  <a:schemeClr val="bg2">
                    <a:lumMod val="25000"/>
                  </a:schemeClr>
                </a:solidFill>
              </a:rPr>
              <a:t>Cumplieron normas y procedimientos establecidos por la organización.</a:t>
            </a:r>
            <a:endParaRPr lang="es-CO" dirty="0">
              <a:solidFill>
                <a:schemeClr val="bg2">
                  <a:lumMod val="25000"/>
                </a:schemeClr>
              </a:solidFill>
            </a:endParaRPr>
          </a:p>
        </p:txBody>
      </p:sp>
    </p:spTree>
    <p:extLst>
      <p:ext uri="{BB962C8B-B14F-4D97-AF65-F5344CB8AC3E}">
        <p14:creationId xmlns:p14="http://schemas.microsoft.com/office/powerpoint/2010/main" val="33403987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13F999-B07C-4C36-ADA7-88C4805AAA39}"/>
              </a:ext>
            </a:extLst>
          </p:cNvPr>
          <p:cNvSpPr>
            <a:spLocks noGrp="1"/>
          </p:cNvSpPr>
          <p:nvPr>
            <p:ph type="title"/>
          </p:nvPr>
        </p:nvSpPr>
        <p:spPr/>
        <p:txBody>
          <a:bodyPr vert="horz" lIns="91440" tIns="45720" rIns="91440" bIns="45720" rtlCol="0" anchor="b">
            <a:normAutofit/>
          </a:bodyPr>
          <a:lstStyle/>
          <a:p>
            <a:pPr algn="ctr"/>
            <a:r>
              <a:rPr lang="es-MX" sz="3200" dirty="0"/>
              <a:t>¿Cómo cumplieron los trabajadores con sus responsabilidades en SST?</a:t>
            </a:r>
            <a:endParaRPr lang="es-CO" sz="3200" dirty="0"/>
          </a:p>
        </p:txBody>
      </p:sp>
      <p:sp>
        <p:nvSpPr>
          <p:cNvPr id="11" name="CuadroTexto 10">
            <a:extLst>
              <a:ext uri="{FF2B5EF4-FFF2-40B4-BE49-F238E27FC236}">
                <a16:creationId xmlns:a16="http://schemas.microsoft.com/office/drawing/2014/main" id="{D5B7A109-DD43-40B0-8014-2F0B6F794FE5}"/>
              </a:ext>
            </a:extLst>
          </p:cNvPr>
          <p:cNvSpPr txBox="1"/>
          <p:nvPr/>
        </p:nvSpPr>
        <p:spPr>
          <a:xfrm>
            <a:off x="842682" y="2277701"/>
            <a:ext cx="3523130" cy="1200329"/>
          </a:xfrm>
          <a:prstGeom prst="rect">
            <a:avLst/>
          </a:prstGeom>
          <a:noFill/>
        </p:spPr>
        <p:txBody>
          <a:bodyPr wrap="square">
            <a:spAutoFit/>
          </a:bodyPr>
          <a:lstStyle/>
          <a:p>
            <a:pPr algn="just"/>
            <a:r>
              <a:rPr lang="es-MX" b="1" dirty="0">
                <a:solidFill>
                  <a:schemeClr val="bg2">
                    <a:lumMod val="25000"/>
                  </a:schemeClr>
                </a:solidFill>
              </a:rPr>
              <a:t>✔ Asistir a evaluaciones médicas ocupacionales</a:t>
            </a:r>
          </a:p>
          <a:p>
            <a:pPr algn="just"/>
            <a:r>
              <a:rPr lang="es-MX" dirty="0">
                <a:solidFill>
                  <a:schemeClr val="bg2">
                    <a:lumMod val="25000"/>
                  </a:schemeClr>
                </a:solidFill>
              </a:rPr>
              <a:t>Asistieron oportunamente a los exámenes médicos programados.</a:t>
            </a:r>
            <a:endParaRPr lang="es-CO" dirty="0">
              <a:solidFill>
                <a:schemeClr val="bg2">
                  <a:lumMod val="25000"/>
                </a:schemeClr>
              </a:solidFill>
            </a:endParaRPr>
          </a:p>
        </p:txBody>
      </p:sp>
      <p:sp>
        <p:nvSpPr>
          <p:cNvPr id="13" name="CuadroTexto 12">
            <a:extLst>
              <a:ext uri="{FF2B5EF4-FFF2-40B4-BE49-F238E27FC236}">
                <a16:creationId xmlns:a16="http://schemas.microsoft.com/office/drawing/2014/main" id="{28632B8B-C738-4C58-B470-1156C814EA82}"/>
              </a:ext>
            </a:extLst>
          </p:cNvPr>
          <p:cNvSpPr txBox="1"/>
          <p:nvPr/>
        </p:nvSpPr>
        <p:spPr>
          <a:xfrm>
            <a:off x="4796116" y="2268087"/>
            <a:ext cx="3263153" cy="1477328"/>
          </a:xfrm>
          <a:prstGeom prst="rect">
            <a:avLst/>
          </a:prstGeom>
          <a:noFill/>
        </p:spPr>
        <p:txBody>
          <a:bodyPr wrap="square">
            <a:spAutoFit/>
          </a:bodyPr>
          <a:lstStyle/>
          <a:p>
            <a:pPr algn="just"/>
            <a:r>
              <a:rPr lang="es-MX" b="1" dirty="0">
                <a:solidFill>
                  <a:schemeClr val="bg2">
                    <a:lumMod val="25000"/>
                  </a:schemeClr>
                </a:solidFill>
              </a:rPr>
              <a:t>✔ Utilizar adecuadamente los EPP</a:t>
            </a:r>
            <a:br>
              <a:rPr lang="es-MX" dirty="0">
                <a:solidFill>
                  <a:schemeClr val="bg2">
                    <a:lumMod val="25000"/>
                  </a:schemeClr>
                </a:solidFill>
              </a:rPr>
            </a:br>
            <a:r>
              <a:rPr lang="es-MX" dirty="0">
                <a:solidFill>
                  <a:schemeClr val="bg2">
                    <a:lumMod val="25000"/>
                  </a:schemeClr>
                </a:solidFill>
              </a:rPr>
              <a:t>Usaron correctamente los elementos de protección personal.</a:t>
            </a:r>
            <a:endParaRPr lang="es-CO" dirty="0">
              <a:solidFill>
                <a:schemeClr val="bg2">
                  <a:lumMod val="25000"/>
                </a:schemeClr>
              </a:solidFill>
            </a:endParaRPr>
          </a:p>
        </p:txBody>
      </p:sp>
      <p:sp>
        <p:nvSpPr>
          <p:cNvPr id="15" name="CuadroTexto 14">
            <a:extLst>
              <a:ext uri="{FF2B5EF4-FFF2-40B4-BE49-F238E27FC236}">
                <a16:creationId xmlns:a16="http://schemas.microsoft.com/office/drawing/2014/main" id="{0DCCF6FE-6941-46FF-91AC-66E22C49AD8E}"/>
              </a:ext>
            </a:extLst>
          </p:cNvPr>
          <p:cNvSpPr txBox="1"/>
          <p:nvPr/>
        </p:nvSpPr>
        <p:spPr>
          <a:xfrm>
            <a:off x="8069992" y="2268087"/>
            <a:ext cx="3290047" cy="1477328"/>
          </a:xfrm>
          <a:prstGeom prst="rect">
            <a:avLst/>
          </a:prstGeom>
          <a:noFill/>
        </p:spPr>
        <p:txBody>
          <a:bodyPr wrap="square">
            <a:spAutoFit/>
          </a:bodyPr>
          <a:lstStyle/>
          <a:p>
            <a:pPr algn="just"/>
            <a:r>
              <a:rPr lang="es-MX" b="1" dirty="0">
                <a:solidFill>
                  <a:schemeClr val="bg2">
                    <a:lumMod val="25000"/>
                  </a:schemeClr>
                </a:solidFill>
              </a:rPr>
              <a:t>✔ Acatar recomendaciones médico-laborales</a:t>
            </a:r>
          </a:p>
          <a:p>
            <a:pPr algn="just"/>
            <a:r>
              <a:rPr lang="es-MX" dirty="0">
                <a:solidFill>
                  <a:schemeClr val="bg2">
                    <a:lumMod val="25000"/>
                  </a:schemeClr>
                </a:solidFill>
              </a:rPr>
              <a:t>Cumplieron las recomendaciones para proteger su salud.</a:t>
            </a:r>
            <a:endParaRPr lang="es-CO" dirty="0">
              <a:solidFill>
                <a:schemeClr val="bg2">
                  <a:lumMod val="25000"/>
                </a:schemeClr>
              </a:solidFill>
            </a:endParaRPr>
          </a:p>
        </p:txBody>
      </p:sp>
      <p:sp>
        <p:nvSpPr>
          <p:cNvPr id="17" name="CuadroTexto 16">
            <a:extLst>
              <a:ext uri="{FF2B5EF4-FFF2-40B4-BE49-F238E27FC236}">
                <a16:creationId xmlns:a16="http://schemas.microsoft.com/office/drawing/2014/main" id="{DC2F3A03-7B9A-4AC5-A04B-397B4E227597}"/>
              </a:ext>
            </a:extLst>
          </p:cNvPr>
          <p:cNvSpPr txBox="1"/>
          <p:nvPr/>
        </p:nvSpPr>
        <p:spPr>
          <a:xfrm>
            <a:off x="842683" y="4208494"/>
            <a:ext cx="3523129" cy="923330"/>
          </a:xfrm>
          <a:prstGeom prst="rect">
            <a:avLst/>
          </a:prstGeom>
          <a:noFill/>
        </p:spPr>
        <p:txBody>
          <a:bodyPr wrap="square">
            <a:spAutoFit/>
          </a:bodyPr>
          <a:lstStyle/>
          <a:p>
            <a:pPr algn="just"/>
            <a:r>
              <a:rPr lang="es-MX" b="1" dirty="0">
                <a:solidFill>
                  <a:schemeClr val="bg2">
                    <a:lumMod val="25000"/>
                  </a:schemeClr>
                </a:solidFill>
              </a:rPr>
              <a:t>✔ Informar peligros y riesgos</a:t>
            </a:r>
            <a:br>
              <a:rPr lang="es-MX" dirty="0">
                <a:solidFill>
                  <a:schemeClr val="bg2">
                    <a:lumMod val="25000"/>
                  </a:schemeClr>
                </a:solidFill>
              </a:rPr>
            </a:br>
            <a:r>
              <a:rPr lang="es-MX" dirty="0">
                <a:solidFill>
                  <a:schemeClr val="bg2">
                    <a:lumMod val="25000"/>
                  </a:schemeClr>
                </a:solidFill>
              </a:rPr>
              <a:t>Reportaron condiciones inseguras en sus áreas de trabajo.</a:t>
            </a:r>
            <a:endParaRPr lang="es-CO" dirty="0">
              <a:solidFill>
                <a:schemeClr val="bg2">
                  <a:lumMod val="25000"/>
                </a:schemeClr>
              </a:solidFill>
            </a:endParaRPr>
          </a:p>
        </p:txBody>
      </p:sp>
      <p:sp>
        <p:nvSpPr>
          <p:cNvPr id="19" name="CuadroTexto 18">
            <a:extLst>
              <a:ext uri="{FF2B5EF4-FFF2-40B4-BE49-F238E27FC236}">
                <a16:creationId xmlns:a16="http://schemas.microsoft.com/office/drawing/2014/main" id="{4808C200-6175-4890-9D79-6706C438B328}"/>
              </a:ext>
            </a:extLst>
          </p:cNvPr>
          <p:cNvSpPr txBox="1"/>
          <p:nvPr/>
        </p:nvSpPr>
        <p:spPr>
          <a:xfrm>
            <a:off x="4670611" y="4222769"/>
            <a:ext cx="3388658" cy="1200329"/>
          </a:xfrm>
          <a:prstGeom prst="rect">
            <a:avLst/>
          </a:prstGeom>
          <a:noFill/>
        </p:spPr>
        <p:txBody>
          <a:bodyPr wrap="square">
            <a:spAutoFit/>
          </a:bodyPr>
          <a:lstStyle/>
          <a:p>
            <a:pPr algn="just"/>
            <a:r>
              <a:rPr lang="es-MX" b="1" dirty="0">
                <a:solidFill>
                  <a:schemeClr val="bg2">
                    <a:lumMod val="25000"/>
                  </a:schemeClr>
                </a:solidFill>
              </a:rPr>
              <a:t>✔ Participar en capacitación, inducción y reinducción</a:t>
            </a:r>
            <a:br>
              <a:rPr lang="es-MX" dirty="0">
                <a:solidFill>
                  <a:schemeClr val="bg2">
                    <a:lumMod val="25000"/>
                  </a:schemeClr>
                </a:solidFill>
              </a:rPr>
            </a:br>
            <a:r>
              <a:rPr lang="es-MX" dirty="0">
                <a:solidFill>
                  <a:schemeClr val="bg2">
                    <a:lumMod val="25000"/>
                  </a:schemeClr>
                </a:solidFill>
              </a:rPr>
              <a:t>Asistieron activamente a las capacitaciones en SST y PESV.</a:t>
            </a:r>
            <a:endParaRPr lang="es-CO" dirty="0">
              <a:solidFill>
                <a:schemeClr val="bg2">
                  <a:lumMod val="25000"/>
                </a:schemeClr>
              </a:solidFill>
            </a:endParaRPr>
          </a:p>
        </p:txBody>
      </p:sp>
      <p:sp>
        <p:nvSpPr>
          <p:cNvPr id="21" name="CuadroTexto 20">
            <a:extLst>
              <a:ext uri="{FF2B5EF4-FFF2-40B4-BE49-F238E27FC236}">
                <a16:creationId xmlns:a16="http://schemas.microsoft.com/office/drawing/2014/main" id="{B758C16D-5103-4C4F-83AA-46EB7B24FD92}"/>
              </a:ext>
            </a:extLst>
          </p:cNvPr>
          <p:cNvSpPr txBox="1"/>
          <p:nvPr/>
        </p:nvSpPr>
        <p:spPr>
          <a:xfrm>
            <a:off x="8230185" y="4267978"/>
            <a:ext cx="3195542" cy="1200329"/>
          </a:xfrm>
          <a:prstGeom prst="rect">
            <a:avLst/>
          </a:prstGeom>
          <a:noFill/>
        </p:spPr>
        <p:txBody>
          <a:bodyPr wrap="square">
            <a:spAutoFit/>
          </a:bodyPr>
          <a:lstStyle/>
          <a:p>
            <a:pPr algn="just"/>
            <a:r>
              <a:rPr lang="es-MX" b="1" dirty="0">
                <a:solidFill>
                  <a:schemeClr val="bg2">
                    <a:lumMod val="25000"/>
                  </a:schemeClr>
                </a:solidFill>
              </a:rPr>
              <a:t>✔ Contribuir a los objetivos del SG-SST y PESV</a:t>
            </a:r>
            <a:br>
              <a:rPr lang="es-MX" dirty="0">
                <a:solidFill>
                  <a:schemeClr val="bg2">
                    <a:lumMod val="25000"/>
                  </a:schemeClr>
                </a:solidFill>
              </a:rPr>
            </a:br>
            <a:r>
              <a:rPr lang="es-MX" dirty="0">
                <a:solidFill>
                  <a:schemeClr val="bg2">
                    <a:lumMod val="25000"/>
                  </a:schemeClr>
                </a:solidFill>
              </a:rPr>
              <a:t>Apoyaron el cumplimiento de los objetivos del sistema.</a:t>
            </a:r>
            <a:endParaRPr lang="es-CO" dirty="0">
              <a:solidFill>
                <a:schemeClr val="bg2">
                  <a:lumMod val="25000"/>
                </a:schemeClr>
              </a:solidFill>
            </a:endParaRPr>
          </a:p>
        </p:txBody>
      </p:sp>
    </p:spTree>
    <p:extLst>
      <p:ext uri="{BB962C8B-B14F-4D97-AF65-F5344CB8AC3E}">
        <p14:creationId xmlns:p14="http://schemas.microsoft.com/office/powerpoint/2010/main" val="42601234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562A587E-22F2-47F0-A3C9-35A63F53922D}"/>
              </a:ext>
            </a:extLst>
          </p:cNvPr>
          <p:cNvPicPr>
            <a:picLocks noGrp="1" noChangeAspect="1"/>
          </p:cNvPicPr>
          <p:nvPr>
            <p:ph idx="1"/>
          </p:nvPr>
        </p:nvPicPr>
        <p:blipFill>
          <a:blip r:embed="rId2"/>
          <a:stretch>
            <a:fillRect/>
          </a:stretch>
        </p:blipFill>
        <p:spPr>
          <a:xfrm>
            <a:off x="299990" y="2592146"/>
            <a:ext cx="1951167" cy="2601556"/>
          </a:xfrm>
          <a:prstGeom prst="rect">
            <a:avLst/>
          </a:prstGeom>
        </p:spPr>
      </p:pic>
      <p:sp>
        <p:nvSpPr>
          <p:cNvPr id="5" name="Título 1">
            <a:extLst>
              <a:ext uri="{FF2B5EF4-FFF2-40B4-BE49-F238E27FC236}">
                <a16:creationId xmlns:a16="http://schemas.microsoft.com/office/drawing/2014/main" id="{9043714F-D3CA-47D6-A083-D02355C5D6BB}"/>
              </a:ext>
            </a:extLst>
          </p:cNvPr>
          <p:cNvSpPr>
            <a:spLocks noGrp="1"/>
          </p:cNvSpPr>
          <p:nvPr>
            <p:ph type="title"/>
          </p:nvPr>
        </p:nvSpPr>
        <p:spPr>
          <a:xfrm>
            <a:off x="1097280" y="286605"/>
            <a:ext cx="10058400" cy="1450757"/>
          </a:xfrm>
        </p:spPr>
        <p:txBody>
          <a:bodyPr vert="horz" lIns="91440" tIns="45720" rIns="91440" bIns="45720" rtlCol="0" anchor="b">
            <a:normAutofit/>
          </a:bodyPr>
          <a:lstStyle/>
          <a:p>
            <a:pPr algn="ctr"/>
            <a:r>
              <a:rPr lang="es-MX" sz="3200" dirty="0"/>
              <a:t>¿Cómo cumplieron los trabajadores con sus responsabilidades en SST?</a:t>
            </a:r>
            <a:endParaRPr lang="es-CO" sz="3200" dirty="0"/>
          </a:p>
        </p:txBody>
      </p:sp>
      <p:pic>
        <p:nvPicPr>
          <p:cNvPr id="6" name="Imagen 5">
            <a:extLst>
              <a:ext uri="{FF2B5EF4-FFF2-40B4-BE49-F238E27FC236}">
                <a16:creationId xmlns:a16="http://schemas.microsoft.com/office/drawing/2014/main" id="{91A68E6F-7807-48DA-94E7-5C10FC2A7718}"/>
              </a:ext>
            </a:extLst>
          </p:cNvPr>
          <p:cNvPicPr>
            <a:picLocks noChangeAspect="1"/>
          </p:cNvPicPr>
          <p:nvPr/>
        </p:nvPicPr>
        <p:blipFill>
          <a:blip r:embed="rId3"/>
          <a:stretch>
            <a:fillRect/>
          </a:stretch>
        </p:blipFill>
        <p:spPr>
          <a:xfrm>
            <a:off x="2385732" y="1864392"/>
            <a:ext cx="1580230" cy="2106973"/>
          </a:xfrm>
          <a:prstGeom prst="rect">
            <a:avLst/>
          </a:prstGeom>
        </p:spPr>
      </p:pic>
      <p:pic>
        <p:nvPicPr>
          <p:cNvPr id="7" name="Imagen 6">
            <a:extLst>
              <a:ext uri="{FF2B5EF4-FFF2-40B4-BE49-F238E27FC236}">
                <a16:creationId xmlns:a16="http://schemas.microsoft.com/office/drawing/2014/main" id="{D36C13AF-63CA-40AE-BC51-232D180A4ECF}"/>
              </a:ext>
            </a:extLst>
          </p:cNvPr>
          <p:cNvPicPr>
            <a:picLocks noChangeAspect="1"/>
          </p:cNvPicPr>
          <p:nvPr/>
        </p:nvPicPr>
        <p:blipFill>
          <a:blip r:embed="rId4"/>
          <a:stretch>
            <a:fillRect/>
          </a:stretch>
        </p:blipFill>
        <p:spPr>
          <a:xfrm>
            <a:off x="2397138" y="4098395"/>
            <a:ext cx="2294965" cy="1721224"/>
          </a:xfrm>
          <a:prstGeom prst="rect">
            <a:avLst/>
          </a:prstGeom>
        </p:spPr>
      </p:pic>
      <p:pic>
        <p:nvPicPr>
          <p:cNvPr id="8" name="Imagen 7">
            <a:extLst>
              <a:ext uri="{FF2B5EF4-FFF2-40B4-BE49-F238E27FC236}">
                <a16:creationId xmlns:a16="http://schemas.microsoft.com/office/drawing/2014/main" id="{C117D025-169C-4881-9341-A84506B84508}"/>
              </a:ext>
            </a:extLst>
          </p:cNvPr>
          <p:cNvPicPr>
            <a:picLocks noChangeAspect="1"/>
          </p:cNvPicPr>
          <p:nvPr/>
        </p:nvPicPr>
        <p:blipFill>
          <a:blip r:embed="rId5"/>
          <a:stretch>
            <a:fillRect/>
          </a:stretch>
        </p:blipFill>
        <p:spPr>
          <a:xfrm>
            <a:off x="4092774" y="1952781"/>
            <a:ext cx="2151529" cy="1613647"/>
          </a:xfrm>
          <a:prstGeom prst="rect">
            <a:avLst/>
          </a:prstGeom>
        </p:spPr>
      </p:pic>
      <p:pic>
        <p:nvPicPr>
          <p:cNvPr id="9" name="Imagen 8">
            <a:extLst>
              <a:ext uri="{FF2B5EF4-FFF2-40B4-BE49-F238E27FC236}">
                <a16:creationId xmlns:a16="http://schemas.microsoft.com/office/drawing/2014/main" id="{4938C76D-4D7F-4A48-8E49-8E5EED6BDE35}"/>
              </a:ext>
            </a:extLst>
          </p:cNvPr>
          <p:cNvPicPr>
            <a:picLocks noChangeAspect="1"/>
          </p:cNvPicPr>
          <p:nvPr/>
        </p:nvPicPr>
        <p:blipFill>
          <a:blip r:embed="rId6"/>
          <a:stretch>
            <a:fillRect/>
          </a:stretch>
        </p:blipFill>
        <p:spPr>
          <a:xfrm>
            <a:off x="4949638" y="3781847"/>
            <a:ext cx="1836644" cy="2448859"/>
          </a:xfrm>
          <a:prstGeom prst="rect">
            <a:avLst/>
          </a:prstGeom>
        </p:spPr>
      </p:pic>
      <p:pic>
        <p:nvPicPr>
          <p:cNvPr id="10" name="Imagen 9">
            <a:extLst>
              <a:ext uri="{FF2B5EF4-FFF2-40B4-BE49-F238E27FC236}">
                <a16:creationId xmlns:a16="http://schemas.microsoft.com/office/drawing/2014/main" id="{8A8B9CAA-068E-4222-B91A-4BB582E1C148}"/>
              </a:ext>
            </a:extLst>
          </p:cNvPr>
          <p:cNvPicPr>
            <a:picLocks noChangeAspect="1"/>
          </p:cNvPicPr>
          <p:nvPr/>
        </p:nvPicPr>
        <p:blipFill>
          <a:blip r:embed="rId7"/>
          <a:stretch>
            <a:fillRect/>
          </a:stretch>
        </p:blipFill>
        <p:spPr>
          <a:xfrm>
            <a:off x="6371115" y="2260293"/>
            <a:ext cx="1951167" cy="1463375"/>
          </a:xfrm>
          <a:prstGeom prst="rect">
            <a:avLst/>
          </a:prstGeom>
        </p:spPr>
      </p:pic>
      <p:pic>
        <p:nvPicPr>
          <p:cNvPr id="11" name="Imagen 10">
            <a:extLst>
              <a:ext uri="{FF2B5EF4-FFF2-40B4-BE49-F238E27FC236}">
                <a16:creationId xmlns:a16="http://schemas.microsoft.com/office/drawing/2014/main" id="{FB076E70-E26C-4496-ABED-30DF3A4E0B03}"/>
              </a:ext>
            </a:extLst>
          </p:cNvPr>
          <p:cNvPicPr>
            <a:picLocks noChangeAspect="1"/>
          </p:cNvPicPr>
          <p:nvPr/>
        </p:nvPicPr>
        <p:blipFill>
          <a:blip r:embed="rId8"/>
          <a:stretch>
            <a:fillRect/>
          </a:stretch>
        </p:blipFill>
        <p:spPr>
          <a:xfrm>
            <a:off x="6974541" y="3892924"/>
            <a:ext cx="2088776" cy="1566582"/>
          </a:xfrm>
          <a:prstGeom prst="rect">
            <a:avLst/>
          </a:prstGeom>
        </p:spPr>
      </p:pic>
      <p:pic>
        <p:nvPicPr>
          <p:cNvPr id="12" name="Imagen 11">
            <a:extLst>
              <a:ext uri="{FF2B5EF4-FFF2-40B4-BE49-F238E27FC236}">
                <a16:creationId xmlns:a16="http://schemas.microsoft.com/office/drawing/2014/main" id="{22C3CE38-A62D-4065-A31D-099516CA1D9A}"/>
              </a:ext>
            </a:extLst>
          </p:cNvPr>
          <p:cNvPicPr>
            <a:picLocks noChangeAspect="1"/>
          </p:cNvPicPr>
          <p:nvPr/>
        </p:nvPicPr>
        <p:blipFill>
          <a:blip r:embed="rId9"/>
          <a:stretch>
            <a:fillRect/>
          </a:stretch>
        </p:blipFill>
        <p:spPr>
          <a:xfrm>
            <a:off x="8456857" y="1466054"/>
            <a:ext cx="1693210" cy="2257614"/>
          </a:xfrm>
          <a:prstGeom prst="rect">
            <a:avLst/>
          </a:prstGeom>
        </p:spPr>
      </p:pic>
      <p:pic>
        <p:nvPicPr>
          <p:cNvPr id="13" name="Imagen 12">
            <a:extLst>
              <a:ext uri="{FF2B5EF4-FFF2-40B4-BE49-F238E27FC236}">
                <a16:creationId xmlns:a16="http://schemas.microsoft.com/office/drawing/2014/main" id="{DB07D82F-73E5-4FAC-A632-70786DA9CF9B}"/>
              </a:ext>
            </a:extLst>
          </p:cNvPr>
          <p:cNvPicPr>
            <a:picLocks noChangeAspect="1"/>
          </p:cNvPicPr>
          <p:nvPr/>
        </p:nvPicPr>
        <p:blipFill>
          <a:blip r:embed="rId10"/>
          <a:stretch>
            <a:fillRect/>
          </a:stretch>
        </p:blipFill>
        <p:spPr>
          <a:xfrm>
            <a:off x="9251576" y="3939826"/>
            <a:ext cx="2568774" cy="1926581"/>
          </a:xfrm>
          <a:prstGeom prst="rect">
            <a:avLst/>
          </a:prstGeom>
        </p:spPr>
      </p:pic>
    </p:spTree>
    <p:extLst>
      <p:ext uri="{BB962C8B-B14F-4D97-AF65-F5344CB8AC3E}">
        <p14:creationId xmlns:p14="http://schemas.microsoft.com/office/powerpoint/2010/main" val="24424581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FF0D9DA0-4699-4414-BF1E-F4430CD8FDD2}"/>
              </a:ext>
            </a:extLst>
          </p:cNvPr>
          <p:cNvSpPr>
            <a:spLocks noGrp="1"/>
          </p:cNvSpPr>
          <p:nvPr>
            <p:ph idx="1"/>
          </p:nvPr>
        </p:nvSpPr>
        <p:spPr/>
        <p:txBody>
          <a:bodyPr/>
          <a:lstStyle/>
          <a:p>
            <a:pPr marL="0" indent="0" algn="just">
              <a:buNone/>
            </a:pPr>
            <a:r>
              <a:rPr lang="es-MX" dirty="0">
                <a:solidFill>
                  <a:schemeClr val="tx1"/>
                </a:solidFill>
              </a:rPr>
              <a:t>En cumplimiento de la normatividad vigente y de las funciones asignadas al Comité Paritario de Seguridad y Salud en el Trabajo (COPASST), se presenta la rendición de cuentas correspondiente a la vigencia 2025, evidenciando su participación, seguimiento y apoyo al Sistema de Gestión de Seguridad y Salud en el Trabajo (SG-SST).</a:t>
            </a:r>
            <a:endParaRPr lang="es-CO" dirty="0">
              <a:solidFill>
                <a:schemeClr val="tx1"/>
              </a:solidFill>
            </a:endParaRPr>
          </a:p>
        </p:txBody>
      </p:sp>
      <p:sp>
        <p:nvSpPr>
          <p:cNvPr id="4" name="Título 3">
            <a:extLst>
              <a:ext uri="{FF2B5EF4-FFF2-40B4-BE49-F238E27FC236}">
                <a16:creationId xmlns:a16="http://schemas.microsoft.com/office/drawing/2014/main" id="{B5BBD105-A7C9-4B0E-B60A-8272B9CBD4EB}"/>
              </a:ext>
            </a:extLst>
          </p:cNvPr>
          <p:cNvSpPr>
            <a:spLocks noGrp="1"/>
          </p:cNvSpPr>
          <p:nvPr>
            <p:ph type="title"/>
          </p:nvPr>
        </p:nvSpPr>
        <p:spPr/>
        <p:txBody>
          <a:bodyPr/>
          <a:lstStyle/>
          <a:p>
            <a:r>
              <a:rPr lang="es-CO" dirty="0"/>
              <a:t>COPASST</a:t>
            </a:r>
          </a:p>
        </p:txBody>
      </p:sp>
    </p:spTree>
    <p:extLst>
      <p:ext uri="{BB962C8B-B14F-4D97-AF65-F5344CB8AC3E}">
        <p14:creationId xmlns:p14="http://schemas.microsoft.com/office/powerpoint/2010/main" val="32725099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6180135-43A3-4A43-9024-9EFFE333EEF1}"/>
              </a:ext>
            </a:extLst>
          </p:cNvPr>
          <p:cNvSpPr>
            <a:spLocks noGrp="1"/>
          </p:cNvSpPr>
          <p:nvPr>
            <p:ph type="title"/>
          </p:nvPr>
        </p:nvSpPr>
        <p:spPr>
          <a:xfrm>
            <a:off x="1066800" y="714005"/>
            <a:ext cx="10058400" cy="896471"/>
          </a:xfrm>
        </p:spPr>
        <p:txBody>
          <a:bodyPr vert="horz" lIns="91440" tIns="45720" rIns="91440" bIns="45720" rtlCol="0" anchor="b">
            <a:normAutofit/>
          </a:bodyPr>
          <a:lstStyle/>
          <a:p>
            <a:pPr algn="ctr"/>
            <a:r>
              <a:rPr lang="es-CO" sz="3200" b="1" dirty="0"/>
              <a:t>Rendición de cuentas COPASST</a:t>
            </a:r>
          </a:p>
        </p:txBody>
      </p:sp>
      <p:sp>
        <p:nvSpPr>
          <p:cNvPr id="5" name="Marcador de contenido 4">
            <a:extLst>
              <a:ext uri="{FF2B5EF4-FFF2-40B4-BE49-F238E27FC236}">
                <a16:creationId xmlns:a16="http://schemas.microsoft.com/office/drawing/2014/main" id="{2A2EF623-FD35-479D-BBAB-B4C4017CA3A3}"/>
              </a:ext>
            </a:extLst>
          </p:cNvPr>
          <p:cNvSpPr>
            <a:spLocks noGrp="1"/>
          </p:cNvSpPr>
          <p:nvPr>
            <p:ph idx="1"/>
          </p:nvPr>
        </p:nvSpPr>
        <p:spPr>
          <a:xfrm>
            <a:off x="1097280" y="2108203"/>
            <a:ext cx="2847191" cy="3760891"/>
          </a:xfrm>
        </p:spPr>
        <p:txBody>
          <a:bodyPr/>
          <a:lstStyle/>
          <a:p>
            <a:pPr marL="0" indent="0" algn="just">
              <a:buNone/>
            </a:pPr>
            <a:r>
              <a:rPr lang="es-MX" b="1" dirty="0"/>
              <a:t>👥 Conformación y funcionamiento del COPASST</a:t>
            </a:r>
          </a:p>
          <a:p>
            <a:pPr marL="0" indent="0" algn="just">
              <a:buNone/>
            </a:pPr>
            <a:r>
              <a:rPr lang="es-MX" dirty="0"/>
              <a:t>El COPASST fue conformado de manera formal y democrática, con designación de representantes, elección de los trabajadores y asignación de presidente y secretario.</a:t>
            </a:r>
            <a:endParaRPr lang="es-CO" dirty="0"/>
          </a:p>
        </p:txBody>
      </p:sp>
      <p:sp>
        <p:nvSpPr>
          <p:cNvPr id="7" name="CuadroTexto 6">
            <a:extLst>
              <a:ext uri="{FF2B5EF4-FFF2-40B4-BE49-F238E27FC236}">
                <a16:creationId xmlns:a16="http://schemas.microsoft.com/office/drawing/2014/main" id="{1EAD8213-E504-47FF-95AA-4A3A0B2A418A}"/>
              </a:ext>
            </a:extLst>
          </p:cNvPr>
          <p:cNvSpPr txBox="1"/>
          <p:nvPr/>
        </p:nvSpPr>
        <p:spPr>
          <a:xfrm>
            <a:off x="4563035" y="2108203"/>
            <a:ext cx="3424518" cy="2585323"/>
          </a:xfrm>
          <a:prstGeom prst="rect">
            <a:avLst/>
          </a:prstGeom>
          <a:noFill/>
        </p:spPr>
        <p:txBody>
          <a:bodyPr wrap="square">
            <a:spAutoFit/>
          </a:bodyPr>
          <a:lstStyle/>
          <a:p>
            <a:pPr algn="just"/>
            <a:r>
              <a:rPr lang="es-MX" b="1" dirty="0">
                <a:solidFill>
                  <a:schemeClr val="bg2">
                    <a:lumMod val="25000"/>
                  </a:schemeClr>
                </a:solidFill>
              </a:rPr>
              <a:t>📋 Planeación y seguimiento del Plan de Trabajo</a:t>
            </a:r>
          </a:p>
          <a:p>
            <a:pPr algn="just"/>
            <a:endParaRPr lang="es-MX" b="1" dirty="0">
              <a:solidFill>
                <a:schemeClr val="bg2">
                  <a:lumMod val="25000"/>
                </a:schemeClr>
              </a:solidFill>
            </a:endParaRPr>
          </a:p>
          <a:p>
            <a:pPr algn="just"/>
            <a:r>
              <a:rPr lang="es-MX" dirty="0">
                <a:solidFill>
                  <a:schemeClr val="bg2">
                    <a:lumMod val="25000"/>
                  </a:schemeClr>
                </a:solidFill>
              </a:rPr>
              <a:t>Se definió y ejecutó el Plan de Trabajo y el Plan de Capacitación del COPASST, realizando reuniones ordinarias mensuales para el seguimiento permanente de las actividades.</a:t>
            </a:r>
            <a:endParaRPr lang="es-CO" dirty="0">
              <a:solidFill>
                <a:schemeClr val="bg2">
                  <a:lumMod val="25000"/>
                </a:schemeClr>
              </a:solidFill>
            </a:endParaRPr>
          </a:p>
        </p:txBody>
      </p:sp>
      <p:sp>
        <p:nvSpPr>
          <p:cNvPr id="9" name="CuadroTexto 8">
            <a:extLst>
              <a:ext uri="{FF2B5EF4-FFF2-40B4-BE49-F238E27FC236}">
                <a16:creationId xmlns:a16="http://schemas.microsoft.com/office/drawing/2014/main" id="{766F70E7-CD58-427C-A4FA-0CA847C3E93E}"/>
              </a:ext>
            </a:extLst>
          </p:cNvPr>
          <p:cNvSpPr txBox="1"/>
          <p:nvPr/>
        </p:nvSpPr>
        <p:spPr>
          <a:xfrm>
            <a:off x="8408894" y="2108203"/>
            <a:ext cx="3048000" cy="3416320"/>
          </a:xfrm>
          <a:prstGeom prst="rect">
            <a:avLst/>
          </a:prstGeom>
          <a:noFill/>
        </p:spPr>
        <p:txBody>
          <a:bodyPr wrap="square">
            <a:spAutoFit/>
          </a:bodyPr>
          <a:lstStyle/>
          <a:p>
            <a:pPr algn="just"/>
            <a:r>
              <a:rPr lang="es-MX" b="1" dirty="0">
                <a:solidFill>
                  <a:schemeClr val="bg2">
                    <a:lumMod val="25000"/>
                  </a:schemeClr>
                </a:solidFill>
              </a:rPr>
              <a:t>🔍 Vigilancia y control del SG-SST</a:t>
            </a:r>
          </a:p>
          <a:p>
            <a:pPr algn="just"/>
            <a:br>
              <a:rPr lang="es-MX" dirty="0">
                <a:solidFill>
                  <a:schemeClr val="bg2">
                    <a:lumMod val="25000"/>
                  </a:schemeClr>
                </a:solidFill>
              </a:rPr>
            </a:br>
            <a:r>
              <a:rPr lang="es-MX" dirty="0">
                <a:solidFill>
                  <a:schemeClr val="bg2">
                    <a:lumMod val="25000"/>
                  </a:schemeClr>
                </a:solidFill>
              </a:rPr>
              <a:t>El COPASST participó activamente en la revisión de la autoevaluación de estándares mínimos, el Plan de Trabajo SG-SST 2025, políticas, reglamentos, informes de rendición de cuentas y análisis de ausentismo laboral.</a:t>
            </a:r>
            <a:endParaRPr lang="es-CO" dirty="0">
              <a:solidFill>
                <a:schemeClr val="bg2">
                  <a:lumMod val="25000"/>
                </a:schemeClr>
              </a:solidFill>
            </a:endParaRPr>
          </a:p>
        </p:txBody>
      </p:sp>
    </p:spTree>
    <p:extLst>
      <p:ext uri="{BB962C8B-B14F-4D97-AF65-F5344CB8AC3E}">
        <p14:creationId xmlns:p14="http://schemas.microsoft.com/office/powerpoint/2010/main" val="13203199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CC04176-BB6D-4702-8E52-15DD1389FA84}"/>
              </a:ext>
            </a:extLst>
          </p:cNvPr>
          <p:cNvSpPr>
            <a:spLocks noGrp="1"/>
          </p:cNvSpPr>
          <p:nvPr>
            <p:ph idx="1"/>
          </p:nvPr>
        </p:nvSpPr>
        <p:spPr>
          <a:xfrm>
            <a:off x="1216548" y="2108203"/>
            <a:ext cx="2962345" cy="3760891"/>
          </a:xfrm>
        </p:spPr>
        <p:txBody>
          <a:bodyPr/>
          <a:lstStyle/>
          <a:p>
            <a:pPr marL="0" indent="0" algn="just">
              <a:buNone/>
            </a:pPr>
            <a:r>
              <a:rPr lang="es-MX" b="1" dirty="0"/>
              <a:t>🏗️ Inspecciones de seguridad</a:t>
            </a:r>
          </a:p>
          <a:p>
            <a:pPr marL="0" indent="0" algn="just">
              <a:buNone/>
            </a:pPr>
            <a:br>
              <a:rPr lang="es-MX" dirty="0"/>
            </a:br>
            <a:r>
              <a:rPr lang="es-MX" dirty="0"/>
              <a:t>Se realizó inspección de seguridad para evaluar condiciones locativas, equipos y prácticas de trabajo, identificando riesgos y proponiendo acciones de mejora.</a:t>
            </a:r>
            <a:endParaRPr lang="es-CO" dirty="0"/>
          </a:p>
        </p:txBody>
      </p:sp>
      <p:sp>
        <p:nvSpPr>
          <p:cNvPr id="7" name="Título 3">
            <a:extLst>
              <a:ext uri="{FF2B5EF4-FFF2-40B4-BE49-F238E27FC236}">
                <a16:creationId xmlns:a16="http://schemas.microsoft.com/office/drawing/2014/main" id="{33FEAD6A-3774-4950-9EBF-41900E6E2DF7}"/>
              </a:ext>
            </a:extLst>
          </p:cNvPr>
          <p:cNvSpPr txBox="1">
            <a:spLocks/>
          </p:cNvSpPr>
          <p:nvPr/>
        </p:nvSpPr>
        <p:spPr>
          <a:xfrm>
            <a:off x="1066800" y="714005"/>
            <a:ext cx="10058400" cy="89647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es-CO" sz="3200" dirty="0">
                <a:solidFill>
                  <a:schemeClr val="bg2">
                    <a:lumMod val="25000"/>
                  </a:schemeClr>
                </a:solidFill>
              </a:rPr>
              <a:t>Rendición de cuentas COPASST</a:t>
            </a:r>
          </a:p>
        </p:txBody>
      </p:sp>
      <p:sp>
        <p:nvSpPr>
          <p:cNvPr id="9" name="CuadroTexto 8">
            <a:extLst>
              <a:ext uri="{FF2B5EF4-FFF2-40B4-BE49-F238E27FC236}">
                <a16:creationId xmlns:a16="http://schemas.microsoft.com/office/drawing/2014/main" id="{C3803724-06C4-42F6-9095-1F32ED7F9F5E}"/>
              </a:ext>
            </a:extLst>
          </p:cNvPr>
          <p:cNvSpPr txBox="1"/>
          <p:nvPr/>
        </p:nvSpPr>
        <p:spPr>
          <a:xfrm>
            <a:off x="4621305" y="2148681"/>
            <a:ext cx="2949389" cy="2585323"/>
          </a:xfrm>
          <a:prstGeom prst="rect">
            <a:avLst/>
          </a:prstGeom>
          <a:noFill/>
        </p:spPr>
        <p:txBody>
          <a:bodyPr wrap="square">
            <a:spAutoFit/>
          </a:bodyPr>
          <a:lstStyle/>
          <a:p>
            <a:pPr algn="just"/>
            <a:r>
              <a:rPr lang="es-MX" b="1" dirty="0">
                <a:solidFill>
                  <a:schemeClr val="bg2">
                    <a:lumMod val="25000"/>
                  </a:schemeClr>
                </a:solidFill>
              </a:rPr>
              <a:t>⚠️ Investigación de incidentes y accidentes</a:t>
            </a:r>
            <a:br>
              <a:rPr lang="es-MX" dirty="0">
                <a:solidFill>
                  <a:schemeClr val="bg2">
                    <a:lumMod val="25000"/>
                  </a:schemeClr>
                </a:solidFill>
              </a:rPr>
            </a:br>
            <a:r>
              <a:rPr lang="es-MX" dirty="0">
                <a:solidFill>
                  <a:schemeClr val="bg2">
                    <a:lumMod val="25000"/>
                  </a:schemeClr>
                </a:solidFill>
              </a:rPr>
              <a:t>El COPASST apoyó la investigación de incidentes, accidentes y enfermedades laborales, participando en el análisis de causas y definición de medidas preventivas y correctivas</a:t>
            </a:r>
            <a:endParaRPr lang="es-CO" dirty="0">
              <a:solidFill>
                <a:schemeClr val="bg2">
                  <a:lumMod val="25000"/>
                </a:schemeClr>
              </a:solidFill>
            </a:endParaRPr>
          </a:p>
        </p:txBody>
      </p:sp>
      <p:sp>
        <p:nvSpPr>
          <p:cNvPr id="11" name="CuadroTexto 10">
            <a:extLst>
              <a:ext uri="{FF2B5EF4-FFF2-40B4-BE49-F238E27FC236}">
                <a16:creationId xmlns:a16="http://schemas.microsoft.com/office/drawing/2014/main" id="{00F96905-F194-4DB2-A4C1-51CC3AEAEA1C}"/>
              </a:ext>
            </a:extLst>
          </p:cNvPr>
          <p:cNvSpPr txBox="1"/>
          <p:nvPr/>
        </p:nvSpPr>
        <p:spPr>
          <a:xfrm>
            <a:off x="8077200" y="2089701"/>
            <a:ext cx="3048000" cy="3139321"/>
          </a:xfrm>
          <a:prstGeom prst="rect">
            <a:avLst/>
          </a:prstGeom>
          <a:noFill/>
        </p:spPr>
        <p:txBody>
          <a:bodyPr wrap="square">
            <a:spAutoFit/>
          </a:bodyPr>
          <a:lstStyle/>
          <a:p>
            <a:pPr algn="just"/>
            <a:r>
              <a:rPr lang="es-MX" b="1" dirty="0">
                <a:solidFill>
                  <a:schemeClr val="bg2">
                    <a:lumMod val="25000"/>
                  </a:schemeClr>
                </a:solidFill>
              </a:rPr>
              <a:t>📚 Capacitación y fortalecimiento del COPASST</a:t>
            </a:r>
          </a:p>
          <a:p>
            <a:pPr algn="just"/>
            <a:br>
              <a:rPr lang="es-MX" dirty="0">
                <a:solidFill>
                  <a:schemeClr val="bg2">
                    <a:lumMod val="25000"/>
                  </a:schemeClr>
                </a:solidFill>
              </a:rPr>
            </a:br>
            <a:r>
              <a:rPr lang="es-MX" dirty="0">
                <a:solidFill>
                  <a:schemeClr val="bg2">
                    <a:lumMod val="25000"/>
                  </a:schemeClr>
                </a:solidFill>
              </a:rPr>
              <a:t>Los integrantes recibieron capacitación en funciones del COPASST, identificación de peligros e investigación de accidentes, y se hizo seguimiento al cumplimiento del curso obligatorio de SG-SST.</a:t>
            </a:r>
            <a:endParaRPr lang="es-CO" dirty="0">
              <a:solidFill>
                <a:schemeClr val="bg2">
                  <a:lumMod val="25000"/>
                </a:schemeClr>
              </a:solidFill>
            </a:endParaRPr>
          </a:p>
        </p:txBody>
      </p:sp>
    </p:spTree>
    <p:extLst>
      <p:ext uri="{BB962C8B-B14F-4D97-AF65-F5344CB8AC3E}">
        <p14:creationId xmlns:p14="http://schemas.microsoft.com/office/powerpoint/2010/main" val="25408717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B01A220-35B2-4EEA-AB3E-4510A18C99F5}"/>
              </a:ext>
            </a:extLst>
          </p:cNvPr>
          <p:cNvSpPr>
            <a:spLocks noGrp="1"/>
          </p:cNvSpPr>
          <p:nvPr>
            <p:ph idx="1"/>
          </p:nvPr>
        </p:nvSpPr>
        <p:spPr>
          <a:xfrm>
            <a:off x="1216548" y="2108203"/>
            <a:ext cx="3471993" cy="3760891"/>
          </a:xfrm>
        </p:spPr>
        <p:txBody>
          <a:bodyPr/>
          <a:lstStyle/>
          <a:p>
            <a:pPr marL="0" indent="0" algn="just">
              <a:buNone/>
            </a:pPr>
            <a:r>
              <a:rPr lang="es-MX" b="1" dirty="0">
                <a:solidFill>
                  <a:schemeClr val="bg2">
                    <a:lumMod val="25000"/>
                  </a:schemeClr>
                </a:solidFill>
              </a:rPr>
              <a:t>🏛️ Participación en visita del Ministerio del Trabajo</a:t>
            </a:r>
          </a:p>
          <a:p>
            <a:pPr marL="0" indent="0" algn="just">
              <a:buNone/>
            </a:pPr>
            <a:br>
              <a:rPr lang="es-MX" dirty="0">
                <a:solidFill>
                  <a:schemeClr val="bg2">
                    <a:lumMod val="25000"/>
                  </a:schemeClr>
                </a:solidFill>
              </a:rPr>
            </a:br>
            <a:r>
              <a:rPr lang="es-MX" dirty="0">
                <a:solidFill>
                  <a:schemeClr val="bg2">
                    <a:lumMod val="25000"/>
                  </a:schemeClr>
                </a:solidFill>
              </a:rPr>
              <a:t>El COPASST acompañó la visita de inspección del Ministerio del Trabajo, participando en el recorrido, atención de requerimientos y conocimiento de observaciones relacionadas con condiciones locativas, ergonomía y señalización.</a:t>
            </a:r>
            <a:endParaRPr lang="es-CO" dirty="0">
              <a:solidFill>
                <a:schemeClr val="bg2">
                  <a:lumMod val="25000"/>
                </a:schemeClr>
              </a:solidFill>
            </a:endParaRPr>
          </a:p>
        </p:txBody>
      </p:sp>
      <p:sp>
        <p:nvSpPr>
          <p:cNvPr id="4" name="Título 3">
            <a:extLst>
              <a:ext uri="{FF2B5EF4-FFF2-40B4-BE49-F238E27FC236}">
                <a16:creationId xmlns:a16="http://schemas.microsoft.com/office/drawing/2014/main" id="{20C0A64B-4C7C-467D-98F7-112A929BDBDD}"/>
              </a:ext>
            </a:extLst>
          </p:cNvPr>
          <p:cNvSpPr txBox="1">
            <a:spLocks/>
          </p:cNvSpPr>
          <p:nvPr/>
        </p:nvSpPr>
        <p:spPr>
          <a:xfrm>
            <a:off x="1066800" y="714005"/>
            <a:ext cx="10058400" cy="89647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es-CO" sz="3200" dirty="0">
                <a:solidFill>
                  <a:schemeClr val="bg2">
                    <a:lumMod val="25000"/>
                  </a:schemeClr>
                </a:solidFill>
              </a:rPr>
              <a:t>Rendición de cuentas COPASST</a:t>
            </a:r>
          </a:p>
        </p:txBody>
      </p:sp>
      <p:sp>
        <p:nvSpPr>
          <p:cNvPr id="6" name="CuadroTexto 5">
            <a:extLst>
              <a:ext uri="{FF2B5EF4-FFF2-40B4-BE49-F238E27FC236}">
                <a16:creationId xmlns:a16="http://schemas.microsoft.com/office/drawing/2014/main" id="{D3B167B3-0D6A-48A4-A6ED-FEF8D179512B}"/>
              </a:ext>
            </a:extLst>
          </p:cNvPr>
          <p:cNvSpPr txBox="1"/>
          <p:nvPr/>
        </p:nvSpPr>
        <p:spPr>
          <a:xfrm>
            <a:off x="5765728" y="2972380"/>
            <a:ext cx="5836025" cy="2246769"/>
          </a:xfrm>
          <a:prstGeom prst="rect">
            <a:avLst/>
          </a:prstGeom>
          <a:noFill/>
        </p:spPr>
        <p:txBody>
          <a:bodyPr wrap="square">
            <a:spAutoFit/>
          </a:bodyPr>
          <a:lstStyle/>
          <a:p>
            <a:pPr algn="ctr"/>
            <a:r>
              <a:rPr lang="es-MX" sz="2800" dirty="0">
                <a:solidFill>
                  <a:schemeClr val="bg2">
                    <a:lumMod val="25000"/>
                  </a:schemeClr>
                </a:solidFill>
              </a:rPr>
              <a:t>“La gestión del COPASST durante la vigencia 2025 evidenció un compromiso activo con la prevención, la vigilancia y el fortalecimiento del SG-SST.”</a:t>
            </a:r>
            <a:endParaRPr lang="es-CO" sz="2800" dirty="0">
              <a:solidFill>
                <a:schemeClr val="bg2">
                  <a:lumMod val="25000"/>
                </a:schemeClr>
              </a:solidFill>
            </a:endParaRPr>
          </a:p>
        </p:txBody>
      </p:sp>
    </p:spTree>
    <p:extLst>
      <p:ext uri="{BB962C8B-B14F-4D97-AF65-F5344CB8AC3E}">
        <p14:creationId xmlns:p14="http://schemas.microsoft.com/office/powerpoint/2010/main" val="14436268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id="{AD18D740-283F-4AC4-814C-C016177D9940}"/>
              </a:ext>
            </a:extLst>
          </p:cNvPr>
          <p:cNvSpPr>
            <a:spLocks noGrp="1"/>
          </p:cNvSpPr>
          <p:nvPr>
            <p:ph idx="1"/>
          </p:nvPr>
        </p:nvSpPr>
        <p:spPr/>
        <p:txBody>
          <a:bodyPr/>
          <a:lstStyle/>
          <a:p>
            <a:pPr marL="0" indent="0" algn="ctr">
              <a:buNone/>
            </a:pPr>
            <a:r>
              <a:rPr lang="es-MX" dirty="0"/>
              <a:t>En el marco del Sistema de Gestión de la Seguridad y Salud en el Trabajo (SG-SST), se presenta la rendición de cuentas de la Brigada de Emergencias, evidenciando su participación activa en la prevención, preparación y respuesta ante emergencias, así como su aporte a la protección de la vida y la seguridad de los trabajadores.</a:t>
            </a:r>
            <a:endParaRPr lang="es-CO" dirty="0"/>
          </a:p>
        </p:txBody>
      </p:sp>
      <p:sp>
        <p:nvSpPr>
          <p:cNvPr id="7" name="Título 6">
            <a:extLst>
              <a:ext uri="{FF2B5EF4-FFF2-40B4-BE49-F238E27FC236}">
                <a16:creationId xmlns:a16="http://schemas.microsoft.com/office/drawing/2014/main" id="{37262910-D91D-4754-8C99-018367762FFE}"/>
              </a:ext>
            </a:extLst>
          </p:cNvPr>
          <p:cNvSpPr>
            <a:spLocks noGrp="1"/>
          </p:cNvSpPr>
          <p:nvPr>
            <p:ph type="title"/>
          </p:nvPr>
        </p:nvSpPr>
        <p:spPr>
          <a:xfrm>
            <a:off x="909320" y="1814007"/>
            <a:ext cx="3794759" cy="2093975"/>
          </a:xfrm>
        </p:spPr>
        <p:txBody>
          <a:bodyPr/>
          <a:lstStyle/>
          <a:p>
            <a:r>
              <a:rPr lang="es-CO" dirty="0"/>
              <a:t>BRIGADA EMERGENCIAS</a:t>
            </a:r>
          </a:p>
        </p:txBody>
      </p:sp>
    </p:spTree>
    <p:extLst>
      <p:ext uri="{BB962C8B-B14F-4D97-AF65-F5344CB8AC3E}">
        <p14:creationId xmlns:p14="http://schemas.microsoft.com/office/powerpoint/2010/main" val="41333696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CDFD92E-90CC-4287-9BB2-0983A6C39EAA}"/>
              </a:ext>
            </a:extLst>
          </p:cNvPr>
          <p:cNvSpPr txBox="1">
            <a:spLocks noGrp="1"/>
          </p:cNvSpPr>
          <p:nvPr>
            <p:ph type="title"/>
          </p:nvPr>
        </p:nvSpPr>
        <p:spPr>
          <a:xfrm>
            <a:off x="1096963" y="287338"/>
            <a:ext cx="10058400" cy="6783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es-CO" sz="3200" dirty="0">
                <a:solidFill>
                  <a:schemeClr val="bg2">
                    <a:lumMod val="25000"/>
                  </a:schemeClr>
                </a:solidFill>
              </a:rPr>
              <a:t>Rendición de cuentas Brigada de Emergencias</a:t>
            </a:r>
          </a:p>
        </p:txBody>
      </p:sp>
      <p:sp>
        <p:nvSpPr>
          <p:cNvPr id="5" name="CuadroTexto 4">
            <a:extLst>
              <a:ext uri="{FF2B5EF4-FFF2-40B4-BE49-F238E27FC236}">
                <a16:creationId xmlns:a16="http://schemas.microsoft.com/office/drawing/2014/main" id="{0893DC04-3920-4B9F-B17E-530EC2CB1B4D}"/>
              </a:ext>
            </a:extLst>
          </p:cNvPr>
          <p:cNvSpPr txBox="1"/>
          <p:nvPr/>
        </p:nvSpPr>
        <p:spPr>
          <a:xfrm>
            <a:off x="1013012" y="2017983"/>
            <a:ext cx="3397624" cy="2862322"/>
          </a:xfrm>
          <a:prstGeom prst="rect">
            <a:avLst/>
          </a:prstGeom>
          <a:noFill/>
        </p:spPr>
        <p:txBody>
          <a:bodyPr wrap="square">
            <a:spAutoFit/>
          </a:bodyPr>
          <a:lstStyle/>
          <a:p>
            <a:pPr algn="just"/>
            <a:r>
              <a:rPr lang="es-MX" b="1" dirty="0">
                <a:solidFill>
                  <a:schemeClr val="bg2">
                    <a:lumMod val="25000"/>
                  </a:schemeClr>
                </a:solidFill>
              </a:rPr>
              <a:t>🧯 Inspecciones de equipos de emergencia</a:t>
            </a:r>
          </a:p>
          <a:p>
            <a:pPr algn="just"/>
            <a:br>
              <a:rPr lang="es-MX" dirty="0">
                <a:solidFill>
                  <a:schemeClr val="bg2">
                    <a:lumMod val="25000"/>
                  </a:schemeClr>
                </a:solidFill>
              </a:rPr>
            </a:br>
            <a:r>
              <a:rPr lang="es-MX" dirty="0">
                <a:solidFill>
                  <a:schemeClr val="bg2">
                    <a:lumMod val="25000"/>
                  </a:schemeClr>
                </a:solidFill>
              </a:rPr>
              <a:t>La Brigada de Emergencias participó en la inspección de extintores y botiquines, verificando su estado, ubicación y condiciones de uso, contribuyendo a la preparación ante emergencias.</a:t>
            </a:r>
            <a:endParaRPr lang="es-CO" dirty="0">
              <a:solidFill>
                <a:schemeClr val="bg2">
                  <a:lumMod val="25000"/>
                </a:schemeClr>
              </a:solidFill>
            </a:endParaRPr>
          </a:p>
        </p:txBody>
      </p:sp>
      <p:sp>
        <p:nvSpPr>
          <p:cNvPr id="7" name="CuadroTexto 6">
            <a:extLst>
              <a:ext uri="{FF2B5EF4-FFF2-40B4-BE49-F238E27FC236}">
                <a16:creationId xmlns:a16="http://schemas.microsoft.com/office/drawing/2014/main" id="{B4B42DAA-A4F9-4442-961B-EC01D0510D85}"/>
              </a:ext>
            </a:extLst>
          </p:cNvPr>
          <p:cNvSpPr txBox="1"/>
          <p:nvPr/>
        </p:nvSpPr>
        <p:spPr>
          <a:xfrm>
            <a:off x="4589930" y="2017983"/>
            <a:ext cx="3397624" cy="2862322"/>
          </a:xfrm>
          <a:prstGeom prst="rect">
            <a:avLst/>
          </a:prstGeom>
          <a:noFill/>
        </p:spPr>
        <p:txBody>
          <a:bodyPr wrap="square">
            <a:spAutoFit/>
          </a:bodyPr>
          <a:lstStyle/>
          <a:p>
            <a:pPr algn="just"/>
            <a:r>
              <a:rPr lang="es-MX" b="1" dirty="0">
                <a:solidFill>
                  <a:schemeClr val="bg2">
                    <a:lumMod val="25000"/>
                  </a:schemeClr>
                </a:solidFill>
              </a:rPr>
              <a:t>🚨 Planeación y ejecución de simulacro</a:t>
            </a:r>
          </a:p>
          <a:p>
            <a:pPr algn="just"/>
            <a:br>
              <a:rPr lang="es-MX" dirty="0">
                <a:solidFill>
                  <a:schemeClr val="bg2">
                    <a:lumMod val="25000"/>
                  </a:schemeClr>
                </a:solidFill>
              </a:rPr>
            </a:br>
            <a:r>
              <a:rPr lang="es-MX" dirty="0">
                <a:solidFill>
                  <a:schemeClr val="bg2">
                    <a:lumMod val="25000"/>
                  </a:schemeClr>
                </a:solidFill>
              </a:rPr>
              <a:t>La Brigada apoyó la planeación y ejecución del simulacro de emergencia, fortaleciendo la capacidad de respuesta, la evacuación segura y la articulación con el Plan de Emergencias.</a:t>
            </a:r>
            <a:endParaRPr lang="es-CO" dirty="0">
              <a:solidFill>
                <a:schemeClr val="bg2">
                  <a:lumMod val="25000"/>
                </a:schemeClr>
              </a:solidFill>
            </a:endParaRPr>
          </a:p>
        </p:txBody>
      </p:sp>
      <p:sp>
        <p:nvSpPr>
          <p:cNvPr id="9" name="CuadroTexto 8">
            <a:extLst>
              <a:ext uri="{FF2B5EF4-FFF2-40B4-BE49-F238E27FC236}">
                <a16:creationId xmlns:a16="http://schemas.microsoft.com/office/drawing/2014/main" id="{D724E2C8-66EF-4CF0-B9AC-A28BBF619ADD}"/>
              </a:ext>
            </a:extLst>
          </p:cNvPr>
          <p:cNvSpPr txBox="1"/>
          <p:nvPr/>
        </p:nvSpPr>
        <p:spPr>
          <a:xfrm>
            <a:off x="8301318" y="2017983"/>
            <a:ext cx="3397624" cy="2585323"/>
          </a:xfrm>
          <a:prstGeom prst="rect">
            <a:avLst/>
          </a:prstGeom>
          <a:noFill/>
        </p:spPr>
        <p:txBody>
          <a:bodyPr wrap="square">
            <a:spAutoFit/>
          </a:bodyPr>
          <a:lstStyle/>
          <a:p>
            <a:pPr algn="just"/>
            <a:r>
              <a:rPr lang="es-MX" b="1" dirty="0">
                <a:solidFill>
                  <a:schemeClr val="bg2">
                    <a:lumMod val="25000"/>
                  </a:schemeClr>
                </a:solidFill>
              </a:rPr>
              <a:t>📚 Capacitación de los brigadistas</a:t>
            </a:r>
          </a:p>
          <a:p>
            <a:pPr algn="just"/>
            <a:br>
              <a:rPr lang="es-MX" dirty="0">
                <a:solidFill>
                  <a:schemeClr val="bg2">
                    <a:lumMod val="25000"/>
                  </a:schemeClr>
                </a:solidFill>
              </a:rPr>
            </a:br>
            <a:r>
              <a:rPr lang="es-MX" dirty="0">
                <a:solidFill>
                  <a:schemeClr val="bg2">
                    <a:lumMod val="25000"/>
                  </a:schemeClr>
                </a:solidFill>
              </a:rPr>
              <a:t>Los integrantes de la brigada participaron en capacitaciones en primeros auxilios y manejo de extintores, fortaleciendo sus competencias para la atención inicial de emergencias.</a:t>
            </a:r>
            <a:endParaRPr lang="es-CO" dirty="0">
              <a:solidFill>
                <a:schemeClr val="bg2">
                  <a:lumMod val="25000"/>
                </a:schemeClr>
              </a:solidFill>
            </a:endParaRPr>
          </a:p>
        </p:txBody>
      </p:sp>
    </p:spTree>
    <p:extLst>
      <p:ext uri="{BB962C8B-B14F-4D97-AF65-F5344CB8AC3E}">
        <p14:creationId xmlns:p14="http://schemas.microsoft.com/office/powerpoint/2010/main" val="4256843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507946" cy="467882"/>
          </a:xfrm>
        </p:spPr>
        <p:txBody>
          <a:bodyPr>
            <a:normAutofit fontScale="90000"/>
          </a:bodyPr>
          <a:lstStyle/>
          <a:p>
            <a:pPr lvl="1" algn="l" rtl="0">
              <a:lnSpc>
                <a:spcPct val="89000"/>
              </a:lnSpc>
              <a:spcBef>
                <a:spcPct val="0"/>
              </a:spcBef>
            </a:pPr>
            <a:r>
              <a:rPr lang="es-CO" sz="3200" kern="1200" dirty="0">
                <a:solidFill>
                  <a:schemeClr val="tx2"/>
                </a:solidFill>
                <a:latin typeface="Arial Black" panose="020B0A04020102020204" pitchFamily="34" charset="0"/>
                <a:ea typeface="+mj-ea"/>
                <a:cs typeface="+mj-cs"/>
              </a:rPr>
              <a:t>OBJETIVOS CORPORATIVOS O ESTRATÉGICOS:</a:t>
            </a:r>
            <a:br>
              <a:rPr lang="es-ES" sz="3200" kern="1200" dirty="0">
                <a:solidFill>
                  <a:schemeClr val="tx2"/>
                </a:solidFill>
                <a:latin typeface="Arial Black" panose="020B0A04020102020204" pitchFamily="34" charset="0"/>
                <a:ea typeface="+mj-ea"/>
                <a:cs typeface="+mj-cs"/>
              </a:rPr>
            </a:br>
            <a:endParaRPr lang="es-ES_tradnl" sz="4800" dirty="0">
              <a:latin typeface="Arial Black" panose="020B0A04020102020204" pitchFamily="34" charset="0"/>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642257" y="913651"/>
            <a:ext cx="11114919" cy="5148840"/>
          </a:xfrm>
        </p:spPr>
        <p:txBody>
          <a:bodyPr>
            <a:noAutofit/>
          </a:bodyPr>
          <a:lstStyle/>
          <a:p>
            <a:pPr marL="457200" lvl="0" indent="-457200" algn="just">
              <a:buFont typeface="+mj-lt"/>
              <a:buAutoNum type="arabicPeriod"/>
            </a:pPr>
            <a:r>
              <a:rPr lang="es-CO" sz="2500" b="1" dirty="0">
                <a:solidFill>
                  <a:schemeClr val="tx1"/>
                </a:solidFill>
                <a:latin typeface="Franklin Gothic Medium" panose="020B0603020102020204" pitchFamily="34" charset="0"/>
              </a:rPr>
              <a:t>Garantizar la prestación de servicios de salud integrales, humanizados, con calidad y oportunidad a los usuarios. </a:t>
            </a:r>
            <a:endParaRPr lang="es-ES" sz="2500" b="1" dirty="0">
              <a:solidFill>
                <a:schemeClr val="tx1"/>
              </a:solidFill>
              <a:latin typeface="Franklin Gothic Medium" panose="020B0603020102020204" pitchFamily="34" charset="0"/>
            </a:endParaRPr>
          </a:p>
          <a:p>
            <a:pPr marL="457200" indent="-457200" algn="just">
              <a:buFont typeface="+mj-lt"/>
              <a:buAutoNum type="arabicPeriod"/>
            </a:pPr>
            <a:r>
              <a:rPr lang="es-CO" sz="2500" b="1" dirty="0">
                <a:solidFill>
                  <a:schemeClr val="tx1"/>
                </a:solidFill>
                <a:latin typeface="Franklin Gothic Medium" panose="020B0603020102020204" pitchFamily="34" charset="0"/>
              </a:rPr>
              <a:t>Promover el fortalecimiento y desarrollo de la institución como prestador de servicios de salud. </a:t>
            </a:r>
            <a:endParaRPr lang="es-ES" sz="2500" b="1" dirty="0">
              <a:solidFill>
                <a:schemeClr val="tx1"/>
              </a:solidFill>
              <a:latin typeface="Franklin Gothic Medium" panose="020B0603020102020204" pitchFamily="34" charset="0"/>
            </a:endParaRPr>
          </a:p>
          <a:p>
            <a:pPr marL="457200" indent="-457200" algn="just">
              <a:buFont typeface="+mj-lt"/>
              <a:buAutoNum type="arabicPeriod"/>
            </a:pPr>
            <a:r>
              <a:rPr lang="es-CO" sz="2500" b="1" dirty="0">
                <a:solidFill>
                  <a:schemeClr val="tx1"/>
                </a:solidFill>
                <a:latin typeface="Franklin Gothic Medium" panose="020B0603020102020204" pitchFamily="34" charset="0"/>
              </a:rPr>
              <a:t>Propender por el desarrollo del talento humano para alcanzar una prestación de servicios óptimos.</a:t>
            </a:r>
            <a:endParaRPr lang="es-ES" sz="2500" b="1" dirty="0">
              <a:solidFill>
                <a:schemeClr val="tx1"/>
              </a:solidFill>
              <a:latin typeface="Franklin Gothic Medium" panose="020B0603020102020204" pitchFamily="34" charset="0"/>
            </a:endParaRPr>
          </a:p>
          <a:p>
            <a:pPr marL="457200" indent="-457200" algn="just">
              <a:buFont typeface="+mj-lt"/>
              <a:buAutoNum type="arabicPeriod"/>
            </a:pPr>
            <a:r>
              <a:rPr lang="es-CO" sz="2500" b="1" dirty="0">
                <a:solidFill>
                  <a:schemeClr val="tx1"/>
                </a:solidFill>
                <a:latin typeface="Franklin Gothic Medium" panose="020B0603020102020204" pitchFamily="34" charset="0"/>
              </a:rPr>
              <a:t>Garantizar la rentabilidad social y financiera de la entidad mediante un adecuado manejo gerencial.</a:t>
            </a:r>
            <a:endParaRPr lang="es-ES" sz="2500" b="1" dirty="0">
              <a:solidFill>
                <a:schemeClr val="tx1"/>
              </a:solidFill>
              <a:latin typeface="Franklin Gothic Medium" panose="020B0603020102020204" pitchFamily="34" charset="0"/>
            </a:endParaRPr>
          </a:p>
          <a:p>
            <a:pPr marL="457200" indent="-457200" algn="just">
              <a:buFont typeface="+mj-lt"/>
              <a:buAutoNum type="arabicPeriod"/>
            </a:pPr>
            <a:r>
              <a:rPr lang="es-CO" sz="2500" b="1" dirty="0">
                <a:solidFill>
                  <a:schemeClr val="tx1"/>
                </a:solidFill>
                <a:latin typeface="Franklin Gothic Medium" panose="020B0603020102020204" pitchFamily="34" charset="0"/>
              </a:rPr>
              <a:t>Armonizar el desarrollo y crecimiento de la empresa de acuerdo a las condiciones y necesidades del entorno.</a:t>
            </a:r>
            <a:endParaRPr lang="es-ES" sz="2500" b="1" dirty="0">
              <a:solidFill>
                <a:schemeClr val="tx1"/>
              </a:solidFill>
              <a:latin typeface="Franklin Gothic Medium" panose="020B0603020102020204" pitchFamily="34" charset="0"/>
            </a:endParaRPr>
          </a:p>
          <a:p>
            <a:pPr marL="457200" indent="-457200" algn="just">
              <a:buFont typeface="+mj-lt"/>
              <a:buAutoNum type="arabicPeriod"/>
            </a:pPr>
            <a:r>
              <a:rPr lang="es-CO" sz="2500" b="1" dirty="0">
                <a:solidFill>
                  <a:schemeClr val="tx1"/>
                </a:solidFill>
                <a:latin typeface="Franklin Gothic Medium" panose="020B0603020102020204" pitchFamily="34" charset="0"/>
              </a:rPr>
              <a:t>Promover la participación social en el municipio para el fortalecimiento y desarrollo de los objetivos institucionales.</a:t>
            </a:r>
            <a:endParaRPr lang="es-ES_tradnl" sz="2500" dirty="0">
              <a:solidFill>
                <a:schemeClr val="tx1"/>
              </a:solidFill>
              <a:latin typeface="Franklin Gothic Medium" panose="020B0603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4943620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CDFD92E-90CC-4287-9BB2-0983A6C39EAA}"/>
              </a:ext>
            </a:extLst>
          </p:cNvPr>
          <p:cNvSpPr txBox="1">
            <a:spLocks noGrp="1"/>
          </p:cNvSpPr>
          <p:nvPr>
            <p:ph type="title"/>
          </p:nvPr>
        </p:nvSpPr>
        <p:spPr>
          <a:xfrm>
            <a:off x="1096963" y="287339"/>
            <a:ext cx="10058400" cy="64412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es-CO" sz="3200" dirty="0">
                <a:solidFill>
                  <a:schemeClr val="bg2">
                    <a:lumMod val="25000"/>
                  </a:schemeClr>
                </a:solidFill>
              </a:rPr>
              <a:t>Rendición de cuentas Brigada de Emergencias</a:t>
            </a:r>
          </a:p>
        </p:txBody>
      </p:sp>
      <p:sp>
        <p:nvSpPr>
          <p:cNvPr id="6" name="CuadroTexto 5">
            <a:extLst>
              <a:ext uri="{FF2B5EF4-FFF2-40B4-BE49-F238E27FC236}">
                <a16:creationId xmlns:a16="http://schemas.microsoft.com/office/drawing/2014/main" id="{9C42B4DA-AC56-4AD1-BC8C-608C4236800A}"/>
              </a:ext>
            </a:extLst>
          </p:cNvPr>
          <p:cNvSpPr txBox="1"/>
          <p:nvPr/>
        </p:nvSpPr>
        <p:spPr>
          <a:xfrm>
            <a:off x="1591316" y="1745516"/>
            <a:ext cx="2949388" cy="2862322"/>
          </a:xfrm>
          <a:prstGeom prst="rect">
            <a:avLst/>
          </a:prstGeom>
          <a:noFill/>
        </p:spPr>
        <p:txBody>
          <a:bodyPr wrap="square">
            <a:spAutoFit/>
          </a:bodyPr>
          <a:lstStyle/>
          <a:p>
            <a:pPr algn="just"/>
            <a:r>
              <a:rPr lang="es-MX" b="1" dirty="0">
                <a:solidFill>
                  <a:schemeClr val="bg2">
                    <a:lumMod val="25000"/>
                  </a:schemeClr>
                </a:solidFill>
              </a:rPr>
              <a:t>👥 Capacitación al personal</a:t>
            </a:r>
          </a:p>
          <a:p>
            <a:pPr algn="just"/>
            <a:br>
              <a:rPr lang="es-MX" dirty="0">
                <a:solidFill>
                  <a:schemeClr val="bg2">
                    <a:lumMod val="25000"/>
                  </a:schemeClr>
                </a:solidFill>
              </a:rPr>
            </a:br>
            <a:r>
              <a:rPr lang="es-MX" dirty="0">
                <a:solidFill>
                  <a:schemeClr val="bg2">
                    <a:lumMod val="25000"/>
                  </a:schemeClr>
                </a:solidFill>
              </a:rPr>
              <a:t>La Brigada realizó jornadas de capacitación dirigidas a los trabajadores sobre prevención del fuego y uso básico de extintores, promoviendo comportamientos seguros y la autoprotección.</a:t>
            </a:r>
            <a:endParaRPr lang="es-CO" dirty="0">
              <a:solidFill>
                <a:schemeClr val="bg2">
                  <a:lumMod val="25000"/>
                </a:schemeClr>
              </a:solidFill>
            </a:endParaRPr>
          </a:p>
        </p:txBody>
      </p:sp>
      <p:pic>
        <p:nvPicPr>
          <p:cNvPr id="8" name="Imagen 7">
            <a:extLst>
              <a:ext uri="{FF2B5EF4-FFF2-40B4-BE49-F238E27FC236}">
                <a16:creationId xmlns:a16="http://schemas.microsoft.com/office/drawing/2014/main" id="{38774F76-307B-4413-B07F-EAA2FD135DA3}"/>
              </a:ext>
            </a:extLst>
          </p:cNvPr>
          <p:cNvPicPr>
            <a:picLocks noChangeAspect="1"/>
          </p:cNvPicPr>
          <p:nvPr/>
        </p:nvPicPr>
        <p:blipFill>
          <a:blip r:embed="rId2"/>
          <a:stretch>
            <a:fillRect/>
          </a:stretch>
        </p:blipFill>
        <p:spPr>
          <a:xfrm>
            <a:off x="5070500" y="1835908"/>
            <a:ext cx="3012141" cy="2259106"/>
          </a:xfrm>
          <a:prstGeom prst="rect">
            <a:avLst/>
          </a:prstGeom>
        </p:spPr>
      </p:pic>
      <p:pic>
        <p:nvPicPr>
          <p:cNvPr id="9" name="Imagen 8">
            <a:extLst>
              <a:ext uri="{FF2B5EF4-FFF2-40B4-BE49-F238E27FC236}">
                <a16:creationId xmlns:a16="http://schemas.microsoft.com/office/drawing/2014/main" id="{9CEF4101-4B64-4947-A69C-03888C79DCFB}"/>
              </a:ext>
            </a:extLst>
          </p:cNvPr>
          <p:cNvPicPr>
            <a:picLocks noChangeAspect="1"/>
          </p:cNvPicPr>
          <p:nvPr/>
        </p:nvPicPr>
        <p:blipFill>
          <a:blip r:embed="rId3"/>
          <a:stretch>
            <a:fillRect/>
          </a:stretch>
        </p:blipFill>
        <p:spPr>
          <a:xfrm>
            <a:off x="8505868" y="1835908"/>
            <a:ext cx="2554941" cy="1916206"/>
          </a:xfrm>
          <a:prstGeom prst="rect">
            <a:avLst/>
          </a:prstGeom>
        </p:spPr>
      </p:pic>
      <p:pic>
        <p:nvPicPr>
          <p:cNvPr id="10" name="Imagen 9">
            <a:extLst>
              <a:ext uri="{FF2B5EF4-FFF2-40B4-BE49-F238E27FC236}">
                <a16:creationId xmlns:a16="http://schemas.microsoft.com/office/drawing/2014/main" id="{E73E6C80-7120-4043-8F2C-F88CC9169188}"/>
              </a:ext>
            </a:extLst>
          </p:cNvPr>
          <p:cNvPicPr>
            <a:picLocks noChangeAspect="1"/>
          </p:cNvPicPr>
          <p:nvPr/>
        </p:nvPicPr>
        <p:blipFill>
          <a:blip r:embed="rId4"/>
          <a:stretch>
            <a:fillRect/>
          </a:stretch>
        </p:blipFill>
        <p:spPr>
          <a:xfrm>
            <a:off x="5133254" y="4570866"/>
            <a:ext cx="2949388" cy="1658224"/>
          </a:xfrm>
          <a:prstGeom prst="rect">
            <a:avLst/>
          </a:prstGeom>
        </p:spPr>
      </p:pic>
      <p:pic>
        <p:nvPicPr>
          <p:cNvPr id="11" name="Imagen 10">
            <a:extLst>
              <a:ext uri="{FF2B5EF4-FFF2-40B4-BE49-F238E27FC236}">
                <a16:creationId xmlns:a16="http://schemas.microsoft.com/office/drawing/2014/main" id="{D30BD648-63A8-4A2E-AE53-532CBBBC0C86}"/>
              </a:ext>
            </a:extLst>
          </p:cNvPr>
          <p:cNvPicPr>
            <a:picLocks noChangeAspect="1"/>
          </p:cNvPicPr>
          <p:nvPr/>
        </p:nvPicPr>
        <p:blipFill>
          <a:blip r:embed="rId5"/>
          <a:stretch>
            <a:fillRect/>
          </a:stretch>
        </p:blipFill>
        <p:spPr>
          <a:xfrm>
            <a:off x="8285308" y="3949874"/>
            <a:ext cx="1618532" cy="2160529"/>
          </a:xfrm>
          <a:prstGeom prst="rect">
            <a:avLst/>
          </a:prstGeom>
        </p:spPr>
      </p:pic>
      <p:pic>
        <p:nvPicPr>
          <p:cNvPr id="12" name="Imagen 11">
            <a:extLst>
              <a:ext uri="{FF2B5EF4-FFF2-40B4-BE49-F238E27FC236}">
                <a16:creationId xmlns:a16="http://schemas.microsoft.com/office/drawing/2014/main" id="{5CBFD10E-B5A2-430D-92C8-B6CD2FE1E211}"/>
              </a:ext>
            </a:extLst>
          </p:cNvPr>
          <p:cNvPicPr>
            <a:picLocks noChangeAspect="1"/>
          </p:cNvPicPr>
          <p:nvPr/>
        </p:nvPicPr>
        <p:blipFill>
          <a:blip r:embed="rId6"/>
          <a:stretch>
            <a:fillRect/>
          </a:stretch>
        </p:blipFill>
        <p:spPr>
          <a:xfrm>
            <a:off x="10309173" y="3851297"/>
            <a:ext cx="1692380" cy="2259106"/>
          </a:xfrm>
          <a:prstGeom prst="rect">
            <a:avLst/>
          </a:prstGeom>
        </p:spPr>
      </p:pic>
      <p:pic>
        <p:nvPicPr>
          <p:cNvPr id="13" name="Imagen 12">
            <a:extLst>
              <a:ext uri="{FF2B5EF4-FFF2-40B4-BE49-F238E27FC236}">
                <a16:creationId xmlns:a16="http://schemas.microsoft.com/office/drawing/2014/main" id="{58798972-E012-4386-A999-66F2621A52CD}"/>
              </a:ext>
            </a:extLst>
          </p:cNvPr>
          <p:cNvPicPr>
            <a:picLocks noChangeAspect="1"/>
          </p:cNvPicPr>
          <p:nvPr/>
        </p:nvPicPr>
        <p:blipFill>
          <a:blip r:embed="rId7"/>
          <a:stretch>
            <a:fillRect/>
          </a:stretch>
        </p:blipFill>
        <p:spPr>
          <a:xfrm>
            <a:off x="3066010" y="4824661"/>
            <a:ext cx="1817993" cy="1367190"/>
          </a:xfrm>
          <a:prstGeom prst="rect">
            <a:avLst/>
          </a:prstGeom>
        </p:spPr>
      </p:pic>
    </p:spTree>
    <p:extLst>
      <p:ext uri="{BB962C8B-B14F-4D97-AF65-F5344CB8AC3E}">
        <p14:creationId xmlns:p14="http://schemas.microsoft.com/office/powerpoint/2010/main" val="3883883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1">
            <a:extLst>
              <a:ext uri="{FF2B5EF4-FFF2-40B4-BE49-F238E27FC236}">
                <a16:creationId xmlns:a16="http://schemas.microsoft.com/office/drawing/2014/main" id="{458B2595-CD44-4F6C-9CD1-8977E42581C3}"/>
              </a:ext>
            </a:extLst>
          </p:cNvPr>
          <p:cNvSpPr>
            <a:spLocks noGrp="1"/>
          </p:cNvSpPr>
          <p:nvPr>
            <p:ph type="ctrTitle"/>
          </p:nvPr>
        </p:nvSpPr>
        <p:spPr>
          <a:xfrm>
            <a:off x="6841635" y="2582778"/>
            <a:ext cx="5157859" cy="2623383"/>
          </a:xfrm>
        </p:spPr>
        <p:txBody>
          <a:bodyPr>
            <a:normAutofit fontScale="90000"/>
          </a:bodyPr>
          <a:lstStyle/>
          <a:p>
            <a:pPr algn="ctr"/>
            <a:r>
              <a:rPr lang="es-MX" sz="4000" dirty="0"/>
              <a:t>Revisión por la Alta Dirección 2025</a:t>
            </a:r>
            <a:br>
              <a:rPr lang="es-MX" sz="4000" dirty="0"/>
            </a:br>
            <a:br>
              <a:rPr lang="es-MX" sz="4000" dirty="0"/>
            </a:br>
            <a:r>
              <a:rPr lang="es-MX" sz="2800" dirty="0"/>
              <a:t>Sistema de Gestión de la Seguridad y Salud en el Trabajo</a:t>
            </a:r>
            <a:br>
              <a:rPr lang="es-MX" sz="4000" dirty="0"/>
            </a:br>
            <a:endParaRPr lang="es-CO" sz="4000" dirty="0"/>
          </a:p>
        </p:txBody>
      </p:sp>
      <p:pic>
        <p:nvPicPr>
          <p:cNvPr id="4" name="Marcador de posición de imagen 3">
            <a:extLst>
              <a:ext uri="{FF2B5EF4-FFF2-40B4-BE49-F238E27FC236}">
                <a16:creationId xmlns:a16="http://schemas.microsoft.com/office/drawing/2014/main" id="{AB99818B-0C30-48E0-B5DB-A21E862E1436}"/>
              </a:ext>
            </a:extLst>
          </p:cNvPr>
          <p:cNvPicPr>
            <a:picLocks noGrp="1" noChangeAspect="1"/>
          </p:cNvPicPr>
          <p:nvPr>
            <p:ph type="pic" sz="quarter" idx="13"/>
          </p:nvPr>
        </p:nvPicPr>
        <p:blipFill>
          <a:blip r:embed="rId3"/>
          <a:srcRect l="1679" r="1679"/>
          <a:stretch>
            <a:fillRect/>
          </a:stretch>
        </p:blipFill>
        <p:spPr>
          <a:prstGeom prst="rect">
            <a:avLst/>
          </a:prstGeom>
        </p:spPr>
      </p:pic>
      <p:pic>
        <p:nvPicPr>
          <p:cNvPr id="8" name="Imagen 7">
            <a:extLst>
              <a:ext uri="{FF2B5EF4-FFF2-40B4-BE49-F238E27FC236}">
                <a16:creationId xmlns:a16="http://schemas.microsoft.com/office/drawing/2014/main" id="{669B926A-3D0F-4EBE-817C-A7723ACF710B}"/>
              </a:ext>
            </a:extLst>
          </p:cNvPr>
          <p:cNvPicPr>
            <a:picLocks noChangeAspect="1"/>
          </p:cNvPicPr>
          <p:nvPr/>
        </p:nvPicPr>
        <p:blipFill>
          <a:blip r:embed="rId4"/>
          <a:stretch>
            <a:fillRect/>
          </a:stretch>
        </p:blipFill>
        <p:spPr>
          <a:xfrm>
            <a:off x="8384119" y="4739743"/>
            <a:ext cx="2523809" cy="723810"/>
          </a:xfrm>
          <a:prstGeom prst="rect">
            <a:avLst/>
          </a:prstGeom>
        </p:spPr>
      </p:pic>
    </p:spTree>
    <p:extLst>
      <p:ext uri="{BB962C8B-B14F-4D97-AF65-F5344CB8AC3E}">
        <p14:creationId xmlns:p14="http://schemas.microsoft.com/office/powerpoint/2010/main" val="7186041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A77BBC-28F4-49AC-98B4-1E4F71EB4C32}"/>
              </a:ext>
            </a:extLst>
          </p:cNvPr>
          <p:cNvSpPr>
            <a:spLocks noGrp="1"/>
          </p:cNvSpPr>
          <p:nvPr>
            <p:ph type="title"/>
          </p:nvPr>
        </p:nvSpPr>
        <p:spPr>
          <a:xfrm>
            <a:off x="952500" y="228600"/>
            <a:ext cx="9601200" cy="800100"/>
          </a:xfrm>
        </p:spPr>
        <p:txBody>
          <a:bodyPr/>
          <a:lstStyle/>
          <a:p>
            <a:r>
              <a:rPr lang="es-CO" dirty="0"/>
              <a:t>ASIGNACIÓN DE RECURSOS</a:t>
            </a:r>
          </a:p>
        </p:txBody>
      </p:sp>
      <p:sp>
        <p:nvSpPr>
          <p:cNvPr id="4" name="CuadroTexto 3">
            <a:extLst>
              <a:ext uri="{FF2B5EF4-FFF2-40B4-BE49-F238E27FC236}">
                <a16:creationId xmlns:a16="http://schemas.microsoft.com/office/drawing/2014/main" id="{0AE59A8B-B353-4AC2-8BC9-3C4C13E60E37}"/>
              </a:ext>
            </a:extLst>
          </p:cNvPr>
          <p:cNvSpPr txBox="1"/>
          <p:nvPr/>
        </p:nvSpPr>
        <p:spPr>
          <a:xfrm>
            <a:off x="952500" y="956001"/>
            <a:ext cx="6679396" cy="5632311"/>
          </a:xfrm>
          <a:prstGeom prst="rect">
            <a:avLst/>
          </a:prstGeom>
          <a:noFill/>
        </p:spPr>
        <p:txBody>
          <a:bodyPr wrap="square">
            <a:spAutoFit/>
          </a:bodyPr>
          <a:lstStyle/>
          <a:p>
            <a:r>
              <a:rPr lang="es-MX" sz="2400" b="1" dirty="0">
                <a:solidFill>
                  <a:schemeClr val="bg2">
                    <a:lumMod val="25000"/>
                  </a:schemeClr>
                </a:solidFill>
              </a:rPr>
              <a:t>Humanos</a:t>
            </a:r>
            <a:endParaRPr lang="es-MX" sz="2400" dirty="0">
              <a:solidFill>
                <a:schemeClr val="bg2">
                  <a:lumMod val="25000"/>
                </a:schemeClr>
              </a:solidFill>
            </a:endParaRPr>
          </a:p>
          <a:p>
            <a:pPr marL="285750" indent="-285750">
              <a:buFont typeface="Arial" panose="020B0604020202020204" pitchFamily="34" charset="0"/>
              <a:buChar char="•"/>
            </a:pPr>
            <a:r>
              <a:rPr lang="es-MX" sz="2400" dirty="0">
                <a:solidFill>
                  <a:schemeClr val="bg2">
                    <a:lumMod val="25000"/>
                  </a:schemeClr>
                </a:solidFill>
              </a:rPr>
              <a:t>Profesional SG-SST con licencia vigente y formación normativa.</a:t>
            </a:r>
          </a:p>
          <a:p>
            <a:pPr marL="285750" indent="-285750">
              <a:buFont typeface="Arial" panose="020B0604020202020204" pitchFamily="34" charset="0"/>
              <a:buChar char="•"/>
            </a:pPr>
            <a:r>
              <a:rPr lang="es-MX" sz="2400" dirty="0">
                <a:solidFill>
                  <a:schemeClr val="bg2">
                    <a:lumMod val="25000"/>
                  </a:schemeClr>
                </a:solidFill>
              </a:rPr>
              <a:t>Apoyo de COPASST, COCOLAB y Brigada de Emergencias.</a:t>
            </a:r>
          </a:p>
          <a:p>
            <a:endParaRPr lang="es-MX" sz="2400" b="1" dirty="0">
              <a:solidFill>
                <a:schemeClr val="bg2">
                  <a:lumMod val="25000"/>
                </a:schemeClr>
              </a:solidFill>
            </a:endParaRPr>
          </a:p>
          <a:p>
            <a:r>
              <a:rPr lang="es-MX" sz="2400" b="1" dirty="0">
                <a:solidFill>
                  <a:schemeClr val="bg2">
                    <a:lumMod val="25000"/>
                  </a:schemeClr>
                </a:solidFill>
              </a:rPr>
              <a:t>Financieros</a:t>
            </a:r>
            <a:endParaRPr lang="es-MX" sz="2400" dirty="0">
              <a:solidFill>
                <a:schemeClr val="bg2">
                  <a:lumMod val="25000"/>
                </a:schemeClr>
              </a:solidFill>
            </a:endParaRPr>
          </a:p>
          <a:p>
            <a:pPr marL="285750" indent="-285750">
              <a:buFont typeface="Arial" panose="020B0604020202020204" pitchFamily="34" charset="0"/>
              <a:buChar char="•"/>
            </a:pPr>
            <a:r>
              <a:rPr lang="es-MX" sz="2400" dirty="0">
                <a:solidFill>
                  <a:schemeClr val="bg2">
                    <a:lumMod val="25000"/>
                  </a:schemeClr>
                </a:solidFill>
              </a:rPr>
              <a:t>EPP, dotación, exámenes médicos.</a:t>
            </a:r>
          </a:p>
          <a:p>
            <a:pPr marL="285750" indent="-285750">
              <a:buFont typeface="Arial" panose="020B0604020202020204" pitchFamily="34" charset="0"/>
              <a:buChar char="•"/>
            </a:pPr>
            <a:r>
              <a:rPr lang="es-MX" sz="2400" dirty="0">
                <a:solidFill>
                  <a:schemeClr val="bg2">
                    <a:lumMod val="25000"/>
                  </a:schemeClr>
                </a:solidFill>
              </a:rPr>
              <a:t>Gestión de riesgo psicosocial.</a:t>
            </a:r>
          </a:p>
          <a:p>
            <a:pPr marL="285750" indent="-285750">
              <a:buFont typeface="Arial" panose="020B0604020202020204" pitchFamily="34" charset="0"/>
              <a:buChar char="•"/>
            </a:pPr>
            <a:r>
              <a:rPr lang="es-MX" sz="2400" dirty="0">
                <a:solidFill>
                  <a:schemeClr val="bg2">
                    <a:lumMod val="25000"/>
                  </a:schemeClr>
                </a:solidFill>
              </a:rPr>
              <a:t>Atención de emergencias.</a:t>
            </a:r>
          </a:p>
          <a:p>
            <a:pPr marL="285750" indent="-285750">
              <a:buFont typeface="Arial" panose="020B0604020202020204" pitchFamily="34" charset="0"/>
              <a:buChar char="•"/>
            </a:pPr>
            <a:r>
              <a:rPr lang="es-MX" sz="2400" dirty="0">
                <a:solidFill>
                  <a:schemeClr val="bg2">
                    <a:lumMod val="25000"/>
                  </a:schemeClr>
                </a:solidFill>
              </a:rPr>
              <a:t>Contratación profesional SG-SST.</a:t>
            </a:r>
          </a:p>
          <a:p>
            <a:endParaRPr lang="es-MX" sz="2400" b="1" dirty="0">
              <a:solidFill>
                <a:schemeClr val="bg2">
                  <a:lumMod val="25000"/>
                </a:schemeClr>
              </a:solidFill>
            </a:endParaRPr>
          </a:p>
          <a:p>
            <a:r>
              <a:rPr lang="es-MX" sz="2400" b="1" dirty="0">
                <a:solidFill>
                  <a:schemeClr val="bg2">
                    <a:lumMod val="25000"/>
                  </a:schemeClr>
                </a:solidFill>
              </a:rPr>
              <a:t>Técnicos y tecnológicos</a:t>
            </a:r>
            <a:endParaRPr lang="es-MX" sz="2400" dirty="0">
              <a:solidFill>
                <a:schemeClr val="bg2">
                  <a:lumMod val="25000"/>
                </a:schemeClr>
              </a:solidFill>
            </a:endParaRPr>
          </a:p>
          <a:p>
            <a:pPr marL="285750" indent="-285750">
              <a:buFont typeface="Arial" panose="020B0604020202020204" pitchFamily="34" charset="0"/>
              <a:buChar char="•"/>
            </a:pPr>
            <a:r>
              <a:rPr lang="es-MX" sz="2400" dirty="0">
                <a:solidFill>
                  <a:schemeClr val="bg2">
                    <a:lumMod val="25000"/>
                  </a:schemeClr>
                </a:solidFill>
              </a:rPr>
              <a:t>Equipos de cómputo, comunicación e insumos de oficina</a:t>
            </a:r>
          </a:p>
        </p:txBody>
      </p:sp>
      <p:pic>
        <p:nvPicPr>
          <p:cNvPr id="5" name="Imagen 4">
            <a:extLst>
              <a:ext uri="{FF2B5EF4-FFF2-40B4-BE49-F238E27FC236}">
                <a16:creationId xmlns:a16="http://schemas.microsoft.com/office/drawing/2014/main" id="{27F96CA3-6E72-457B-A188-347BDBDD9D01}"/>
              </a:ext>
            </a:extLst>
          </p:cNvPr>
          <p:cNvPicPr>
            <a:picLocks noChangeAspect="1"/>
          </p:cNvPicPr>
          <p:nvPr/>
        </p:nvPicPr>
        <p:blipFill>
          <a:blip r:embed="rId2"/>
          <a:stretch>
            <a:fillRect/>
          </a:stretch>
        </p:blipFill>
        <p:spPr>
          <a:xfrm>
            <a:off x="8090856" y="820957"/>
            <a:ext cx="3950825" cy="2963119"/>
          </a:xfrm>
          <a:prstGeom prst="rect">
            <a:avLst/>
          </a:prstGeom>
        </p:spPr>
      </p:pic>
      <p:pic>
        <p:nvPicPr>
          <p:cNvPr id="6" name="Imagen 5">
            <a:extLst>
              <a:ext uri="{FF2B5EF4-FFF2-40B4-BE49-F238E27FC236}">
                <a16:creationId xmlns:a16="http://schemas.microsoft.com/office/drawing/2014/main" id="{D456A00B-171E-4EF0-8297-58DBC50A31BD}"/>
              </a:ext>
            </a:extLst>
          </p:cNvPr>
          <p:cNvPicPr>
            <a:picLocks noChangeAspect="1"/>
          </p:cNvPicPr>
          <p:nvPr/>
        </p:nvPicPr>
        <p:blipFill>
          <a:blip r:embed="rId3"/>
          <a:stretch>
            <a:fillRect/>
          </a:stretch>
        </p:blipFill>
        <p:spPr>
          <a:xfrm>
            <a:off x="10304255" y="3772157"/>
            <a:ext cx="1737425" cy="2963119"/>
          </a:xfrm>
          <a:prstGeom prst="rect">
            <a:avLst/>
          </a:prstGeom>
        </p:spPr>
      </p:pic>
      <p:pic>
        <p:nvPicPr>
          <p:cNvPr id="7" name="Imagen 6">
            <a:extLst>
              <a:ext uri="{FF2B5EF4-FFF2-40B4-BE49-F238E27FC236}">
                <a16:creationId xmlns:a16="http://schemas.microsoft.com/office/drawing/2014/main" id="{FC0C0D6E-9E26-46FB-AF8E-D6EDAC75F9D8}"/>
              </a:ext>
            </a:extLst>
          </p:cNvPr>
          <p:cNvPicPr>
            <a:picLocks noChangeAspect="1"/>
          </p:cNvPicPr>
          <p:nvPr/>
        </p:nvPicPr>
        <p:blipFill>
          <a:blip r:embed="rId4"/>
          <a:stretch>
            <a:fillRect/>
          </a:stretch>
        </p:blipFill>
        <p:spPr>
          <a:xfrm>
            <a:off x="8090856" y="3784076"/>
            <a:ext cx="2213400" cy="2951200"/>
          </a:xfrm>
          <a:prstGeom prst="rect">
            <a:avLst/>
          </a:prstGeom>
        </p:spPr>
      </p:pic>
    </p:spTree>
    <p:extLst>
      <p:ext uri="{BB962C8B-B14F-4D97-AF65-F5344CB8AC3E}">
        <p14:creationId xmlns:p14="http://schemas.microsoft.com/office/powerpoint/2010/main" val="9917593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012EF8-96FC-425F-B952-0D11DEE0E899}"/>
              </a:ext>
            </a:extLst>
          </p:cNvPr>
          <p:cNvSpPr>
            <a:spLocks noGrp="1"/>
          </p:cNvSpPr>
          <p:nvPr>
            <p:ph type="title"/>
          </p:nvPr>
        </p:nvSpPr>
        <p:spPr/>
        <p:txBody>
          <a:bodyPr/>
          <a:lstStyle/>
          <a:p>
            <a:r>
              <a:rPr lang="es-CO" dirty="0"/>
              <a:t>CAMBIO EN EL SG-SST</a:t>
            </a:r>
          </a:p>
        </p:txBody>
      </p:sp>
      <p:sp>
        <p:nvSpPr>
          <p:cNvPr id="10" name="Rectangle 1">
            <a:extLst>
              <a:ext uri="{FF2B5EF4-FFF2-40B4-BE49-F238E27FC236}">
                <a16:creationId xmlns:a16="http://schemas.microsoft.com/office/drawing/2014/main" id="{AAF6ADFE-999B-4A08-8F9B-08E3C2EE28E2}"/>
              </a:ext>
            </a:extLst>
          </p:cNvPr>
          <p:cNvSpPr>
            <a:spLocks noGrp="1" noChangeArrowheads="1"/>
          </p:cNvSpPr>
          <p:nvPr>
            <p:ph sz="half" idx="1"/>
          </p:nvPr>
        </p:nvSpPr>
        <p:spPr bwMode="auto">
          <a:xfrm rot="10800000" flipV="1">
            <a:off x="1096963" y="2009785"/>
            <a:ext cx="4640262"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800" b="0" i="0" u="none" strike="noStrike" cap="none" normalizeH="0" baseline="0" dirty="0">
                <a:ln>
                  <a:noFill/>
                </a:ln>
                <a:solidFill>
                  <a:schemeClr val="bg2">
                    <a:lumMod val="25000"/>
                  </a:schemeClr>
                </a:solidFill>
                <a:effectLst/>
              </a:rPr>
              <a:t>Cambio de profesional SG-SST por decisión de la Gerencia en 2025.</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800" b="0" i="0" u="none" strike="noStrike" cap="none" normalizeH="0" baseline="0" dirty="0">
                <a:ln>
                  <a:noFill/>
                </a:ln>
                <a:solidFill>
                  <a:schemeClr val="bg2">
                    <a:lumMod val="25000"/>
                  </a:schemeClr>
                </a:solidFill>
                <a:effectLst/>
              </a:rPr>
              <a:t>Designación formal garantizó continuidad del sistema.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CO" altLang="es-CO" sz="2800" b="0" i="0" u="none" strike="noStrike" cap="none" normalizeH="0" baseline="0" dirty="0">
                <a:ln>
                  <a:noFill/>
                </a:ln>
                <a:solidFill>
                  <a:schemeClr val="bg2">
                    <a:lumMod val="25000"/>
                  </a:schemeClr>
                </a:solidFill>
                <a:effectLst/>
              </a:rPr>
              <a:t>Fortalecimiento de la articulación con la Alta Dirección.</a:t>
            </a:r>
          </a:p>
        </p:txBody>
      </p:sp>
      <p:pic>
        <p:nvPicPr>
          <p:cNvPr id="11" name="Marcador de contenido 10">
            <a:extLst>
              <a:ext uri="{FF2B5EF4-FFF2-40B4-BE49-F238E27FC236}">
                <a16:creationId xmlns:a16="http://schemas.microsoft.com/office/drawing/2014/main" id="{AADAC202-F705-4B10-B85C-FED4448B13A0}"/>
              </a:ext>
            </a:extLst>
          </p:cNvPr>
          <p:cNvPicPr>
            <a:picLocks noGrp="1" noChangeAspect="1"/>
          </p:cNvPicPr>
          <p:nvPr>
            <p:ph sz="half" idx="2"/>
          </p:nvPr>
        </p:nvPicPr>
        <p:blipFill>
          <a:blip r:embed="rId2"/>
          <a:stretch>
            <a:fillRect/>
          </a:stretch>
        </p:blipFill>
        <p:spPr>
          <a:xfrm>
            <a:off x="7584141" y="890665"/>
            <a:ext cx="4260548" cy="5680730"/>
          </a:xfrm>
          <a:prstGeom prst="rect">
            <a:avLst/>
          </a:prstGeom>
        </p:spPr>
      </p:pic>
    </p:spTree>
    <p:extLst>
      <p:ext uri="{BB962C8B-B14F-4D97-AF65-F5344CB8AC3E}">
        <p14:creationId xmlns:p14="http://schemas.microsoft.com/office/powerpoint/2010/main" val="2619986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381125"/>
            <a:ext cx="9612971" cy="2669354"/>
          </a:xfrm>
        </p:spPr>
        <p:txBody>
          <a:bodyPr>
            <a:noAutofit/>
          </a:bodyPr>
          <a:lstStyle/>
          <a:p>
            <a:pPr algn="ctr">
              <a:lnSpc>
                <a:spcPct val="112000"/>
              </a:lnSpc>
              <a:spcBef>
                <a:spcPts val="0"/>
              </a:spcBef>
            </a:pPr>
            <a:r>
              <a:rPr lang="es-ES_tradnl" sz="3600" b="1" dirty="0">
                <a:solidFill>
                  <a:schemeClr val="tx2">
                    <a:lumMod val="75000"/>
                  </a:schemeClr>
                </a:solidFill>
                <a:latin typeface="Arial Black" panose="020B0A04020102020204" pitchFamily="34" charset="0"/>
                <a:ea typeface="+mn-ea"/>
                <a:cs typeface="+mn-cs"/>
              </a:rPr>
              <a:t>Procesos ESTRATÉGICOS.</a:t>
            </a:r>
            <a:br>
              <a:rPr lang="es-ES_tradnl" sz="3600" b="1" dirty="0">
                <a:solidFill>
                  <a:schemeClr val="tx2">
                    <a:lumMod val="75000"/>
                  </a:schemeClr>
                </a:solidFill>
                <a:latin typeface="Arial Black" panose="020B0A04020102020204" pitchFamily="34" charset="0"/>
                <a:ea typeface="+mn-ea"/>
                <a:cs typeface="+mn-cs"/>
              </a:rPr>
            </a:b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rPr>
              <a:t>Informe DE GESTIÓN DE LA CALIDAD.</a:t>
            </a:r>
            <a:endParaRPr lang="es-ES_tradnl" sz="4400" b="1" dirty="0">
              <a:solidFill>
                <a:schemeClr val="tx2">
                  <a:lumMod val="75000"/>
                </a:schemeClr>
              </a:solidFill>
              <a:latin typeface="Arial Black" panose="020B0A04020102020204" pitchFamily="34" charset="0"/>
              <a:ea typeface="+mn-ea"/>
              <a:cs typeface="+mn-cs"/>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4080819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p:txBody>
          <a:bodyPr>
            <a:normAutofit/>
          </a:bodyPr>
          <a:lstStyle/>
          <a:p>
            <a:r>
              <a:rPr lang="es-CO" sz="4800" b="1" dirty="0">
                <a:solidFill>
                  <a:schemeClr val="tx2">
                    <a:lumMod val="75000"/>
                  </a:schemeClr>
                </a:solidFill>
                <a:latin typeface="Arial Black" panose="020B0A04020102020204" pitchFamily="34" charset="0"/>
                <a:ea typeface="+mn-ea"/>
                <a:cs typeface="+mn-cs"/>
              </a:rPr>
              <a:t>SISTEMA UNICO DE HABILITACIÓN</a:t>
            </a:r>
            <a:endParaRPr lang="es-ES_tradnl" sz="4800" b="1" dirty="0">
              <a:solidFill>
                <a:schemeClr val="tx2">
                  <a:lumMod val="75000"/>
                </a:schemeClr>
              </a:solidFill>
              <a:latin typeface="Arial Black" panose="020B0A04020102020204" pitchFamily="34" charset="0"/>
              <a:ea typeface="+mn-ea"/>
              <a:cs typeface="+mn-cs"/>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347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5"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a:solidFill>
                  <a:schemeClr val="tx2">
                    <a:lumMod val="75000"/>
                  </a:schemeClr>
                </a:solidFill>
                <a:latin typeface="Arial" panose="020B0604020202020204" pitchFamily="34" charset="0"/>
                <a:cs typeface="Arial" panose="020B0604020202020204" pitchFamily="34" charset="0"/>
              </a:rPr>
              <a:t>JAVIER ROJAS</a:t>
            </a:r>
          </a:p>
          <a:p>
            <a:pPr defTabSz="457200"/>
            <a:r>
              <a:rPr lang="es-CO" sz="2200" b="1" dirty="0">
                <a:solidFill>
                  <a:schemeClr val="tx2">
                    <a:lumMod val="75000"/>
                  </a:schemeClr>
                </a:solidFill>
                <a:latin typeface="Arial" panose="020B0604020202020204" pitchFamily="34" charset="0"/>
                <a:cs typeface="Arial" panose="020B0604020202020204" pitchFamily="34" charset="0"/>
              </a:rPr>
              <a:t>Asesor de Calidad</a:t>
            </a:r>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7947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173637" y="228600"/>
            <a:ext cx="10151588" cy="914400"/>
          </a:xfrm>
        </p:spPr>
        <p:txBody>
          <a:bodyPr>
            <a:normAutofit fontScale="90000"/>
          </a:bodyPr>
          <a:lstStyle/>
          <a:p>
            <a:pPr lvl="0" algn="just"/>
            <a:r>
              <a:rPr lang="es-CO" sz="2800" b="1" spc="-120" dirty="0">
                <a:solidFill>
                  <a:schemeClr val="tx2">
                    <a:lumMod val="75000"/>
                  </a:schemeClr>
                </a:solidFill>
                <a:latin typeface="Arial Black" pitchFamily="34" charset="0"/>
                <a:ea typeface="+mn-ea"/>
                <a:cs typeface="+mn-cs"/>
              </a:rPr>
              <a:t>Los servicios se mantienen habilitados ante la dirección Seccional de Salud, según la resolución 3100 de 2019:</a:t>
            </a:r>
            <a:br>
              <a:rPr lang="es-CO" sz="2800" b="1" spc="-120" dirty="0">
                <a:solidFill>
                  <a:schemeClr val="tx2">
                    <a:lumMod val="75000"/>
                  </a:schemeClr>
                </a:solidFill>
                <a:latin typeface="Arial Black" pitchFamily="34" charset="0"/>
                <a:ea typeface="+mn-ea"/>
                <a:cs typeface="+mn-cs"/>
              </a:rPr>
            </a:br>
            <a:endParaRPr lang="es-ES_tradnl" sz="2800" b="1" spc="-120" dirty="0">
              <a:solidFill>
                <a:schemeClr val="tx2">
                  <a:lumMod val="75000"/>
                </a:schemeClr>
              </a:solidFill>
              <a:latin typeface="Arial Black" pitchFamily="34" charset="0"/>
              <a:ea typeface="+mn-ea"/>
              <a:cs typeface="+mn-cs"/>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1199436"/>
            <a:ext cx="10728300" cy="5534739"/>
          </a:xfrm>
        </p:spPr>
        <p:txBody>
          <a:bodyPr numCol="2">
            <a:normAutofit fontScale="47500" lnSpcReduction="20000"/>
          </a:bodyPr>
          <a:lstStyle/>
          <a:p>
            <a:pPr lvl="0"/>
            <a:endParaRPr lang="es-ES" sz="3800" dirty="0"/>
          </a:p>
          <a:p>
            <a:pPr lvl="0"/>
            <a:r>
              <a:rPr lang="es-ES" sz="3800" dirty="0"/>
              <a:t>Hospitalización adultos</a:t>
            </a:r>
            <a:endParaRPr lang="es-ES" sz="5900" dirty="0"/>
          </a:p>
          <a:p>
            <a:pPr lvl="0"/>
            <a:r>
              <a:rPr lang="es-ES" sz="3800" dirty="0"/>
              <a:t>Hospitalización pediátrica</a:t>
            </a:r>
            <a:endParaRPr lang="es-ES" sz="5900" dirty="0"/>
          </a:p>
          <a:p>
            <a:pPr lvl="0"/>
            <a:r>
              <a:rPr lang="es-ES" sz="3800" dirty="0"/>
              <a:t>Enfermería</a:t>
            </a:r>
            <a:endParaRPr lang="es-ES" sz="5900" dirty="0"/>
          </a:p>
          <a:p>
            <a:pPr lvl="0"/>
            <a:r>
              <a:rPr lang="es-ES" sz="3800" dirty="0"/>
              <a:t>Ginecobstetricia </a:t>
            </a:r>
            <a:endParaRPr lang="es-ES" sz="5900" dirty="0"/>
          </a:p>
          <a:p>
            <a:pPr lvl="0"/>
            <a:r>
              <a:rPr lang="es-ES" sz="3800" dirty="0"/>
              <a:t>Medicina general</a:t>
            </a:r>
            <a:endParaRPr lang="es-ES" sz="5900" dirty="0"/>
          </a:p>
          <a:p>
            <a:pPr lvl="0"/>
            <a:r>
              <a:rPr lang="es-ES" sz="3800" dirty="0"/>
              <a:t>Medicina interna</a:t>
            </a:r>
            <a:endParaRPr lang="es-ES" sz="5900" dirty="0"/>
          </a:p>
          <a:p>
            <a:pPr lvl="0"/>
            <a:r>
              <a:rPr lang="es-ES" sz="3800" dirty="0"/>
              <a:t>Nutrición y dietética</a:t>
            </a:r>
            <a:endParaRPr lang="es-ES" sz="5900" dirty="0"/>
          </a:p>
          <a:p>
            <a:pPr lvl="0"/>
            <a:r>
              <a:rPr lang="es-ES" sz="3800" dirty="0"/>
              <a:t>Odontología general</a:t>
            </a:r>
            <a:endParaRPr lang="es-ES" sz="5900" dirty="0"/>
          </a:p>
          <a:p>
            <a:pPr lvl="0"/>
            <a:r>
              <a:rPr lang="es-ES" sz="3800" dirty="0"/>
              <a:t>Pediatría</a:t>
            </a:r>
            <a:endParaRPr lang="es-ES" sz="5900" dirty="0"/>
          </a:p>
          <a:p>
            <a:pPr lvl="0"/>
            <a:r>
              <a:rPr lang="es-ES" sz="3800" dirty="0"/>
              <a:t>Psicología </a:t>
            </a:r>
            <a:endParaRPr lang="es-ES" sz="5900" dirty="0"/>
          </a:p>
          <a:p>
            <a:pPr lvl="0"/>
            <a:r>
              <a:rPr lang="es-ES" sz="3800" dirty="0"/>
              <a:t>Vacunación</a:t>
            </a:r>
            <a:endParaRPr lang="es-ES" sz="5900" dirty="0"/>
          </a:p>
          <a:p>
            <a:pPr lvl="0"/>
            <a:r>
              <a:rPr lang="es-ES" sz="3800" dirty="0"/>
              <a:t>Laboratorio clínico</a:t>
            </a:r>
          </a:p>
          <a:p>
            <a:pPr lvl="0"/>
            <a:endParaRPr lang="es-CO" sz="3800" dirty="0"/>
          </a:p>
          <a:p>
            <a:pPr lvl="0"/>
            <a:endParaRPr lang="es-ES" sz="3800" dirty="0"/>
          </a:p>
          <a:p>
            <a:pPr lvl="0"/>
            <a:endParaRPr lang="es-ES" sz="3800" dirty="0"/>
          </a:p>
          <a:p>
            <a:pPr lvl="0"/>
            <a:r>
              <a:rPr lang="es-ES" sz="3800" dirty="0"/>
              <a:t>Servicio farmacéutico</a:t>
            </a:r>
            <a:endParaRPr lang="es-ES" sz="5900" dirty="0"/>
          </a:p>
          <a:p>
            <a:pPr lvl="0"/>
            <a:r>
              <a:rPr lang="es-ES" sz="3800" dirty="0"/>
              <a:t>Terapia respiratoria</a:t>
            </a:r>
            <a:endParaRPr lang="es-ES" sz="5900" dirty="0"/>
          </a:p>
          <a:p>
            <a:pPr lvl="0"/>
            <a:r>
              <a:rPr lang="es-ES" sz="3800" dirty="0"/>
              <a:t>Fisioterapia</a:t>
            </a:r>
            <a:endParaRPr lang="es-ES" sz="5900" dirty="0"/>
          </a:p>
          <a:p>
            <a:pPr lvl="0"/>
            <a:r>
              <a:rPr lang="es-ES" sz="3800" dirty="0"/>
              <a:t>Imágenes diagnosticas – ionizantes</a:t>
            </a:r>
            <a:endParaRPr lang="es-ES" sz="5900" dirty="0"/>
          </a:p>
          <a:p>
            <a:pPr lvl="0"/>
            <a:r>
              <a:rPr lang="es-ES" sz="3800" dirty="0"/>
              <a:t>Imágenes diagnosticas - no ionizantes</a:t>
            </a:r>
            <a:endParaRPr lang="es-ES" sz="5900" dirty="0"/>
          </a:p>
          <a:p>
            <a:pPr lvl="0"/>
            <a:r>
              <a:rPr lang="es-ES" sz="3800" dirty="0"/>
              <a:t>Radiología odontológica</a:t>
            </a:r>
            <a:endParaRPr lang="es-ES" sz="5900" dirty="0"/>
          </a:p>
          <a:p>
            <a:pPr lvl="0"/>
            <a:r>
              <a:rPr lang="es-ES" sz="3800" dirty="0"/>
              <a:t>Toma de muestras de cuello uterino y ginecológicas</a:t>
            </a:r>
            <a:endParaRPr lang="es-ES" sz="5900" dirty="0"/>
          </a:p>
          <a:p>
            <a:pPr lvl="0"/>
            <a:r>
              <a:rPr lang="es-ES" sz="3800" dirty="0"/>
              <a:t>Atención del parto</a:t>
            </a:r>
            <a:endParaRPr lang="es-ES" sz="5900" dirty="0"/>
          </a:p>
          <a:p>
            <a:pPr lvl="0"/>
            <a:r>
              <a:rPr lang="es-ES" sz="3800" dirty="0"/>
              <a:t>Urgencias</a:t>
            </a:r>
            <a:endParaRPr lang="es-ES" sz="5900" dirty="0"/>
          </a:p>
          <a:p>
            <a:pPr lvl="0"/>
            <a:r>
              <a:rPr lang="es-ES" sz="3800" dirty="0"/>
              <a:t>Transporte asistencial básico</a:t>
            </a:r>
            <a:endParaRPr lang="es-ES" sz="5900" dirty="0"/>
          </a:p>
          <a:p>
            <a:pPr lvl="0" algn="just"/>
            <a:endParaRPr lang="es-CO" sz="2600" b="1" dirty="0">
              <a:solidFill>
                <a:schemeClr val="tx2">
                  <a:lumMod val="50000"/>
                </a:schemeClr>
              </a:solidFill>
            </a:endParaRPr>
          </a:p>
          <a:p>
            <a:pPr lvl="0" algn="just"/>
            <a:endParaRPr lang="es-CO" dirty="0"/>
          </a:p>
          <a:p>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936603"/>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3621023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117077" y="365288"/>
            <a:ext cx="9601200" cy="914400"/>
          </a:xfrm>
        </p:spPr>
        <p:txBody>
          <a:bodyPr>
            <a:normAutofit/>
          </a:bodyPr>
          <a:lstStyle/>
          <a:p>
            <a:r>
              <a:rPr lang="es-ES_tradnl" sz="2800" b="1" spc="-120" dirty="0">
                <a:solidFill>
                  <a:schemeClr val="tx2">
                    <a:lumMod val="75000"/>
                  </a:schemeClr>
                </a:solidFill>
                <a:latin typeface="Arial Black" pitchFamily="34" charset="0"/>
                <a:ea typeface="+mn-ea"/>
                <a:cs typeface="+mn-cs"/>
              </a:rPr>
              <a:t>ACTIVIDADES REALIZADAS</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1023751"/>
            <a:ext cx="10728300" cy="4335780"/>
          </a:xfrm>
        </p:spPr>
        <p:txBody>
          <a:bodyPr>
            <a:normAutofit/>
          </a:bodyPr>
          <a:lstStyle/>
          <a:p>
            <a:pPr algn="just"/>
            <a:r>
              <a:rPr lang="es-CO" sz="2800" b="1" dirty="0">
                <a:solidFill>
                  <a:schemeClr val="bg2">
                    <a:lumMod val="25000"/>
                  </a:schemeClr>
                </a:solidFill>
              </a:rPr>
              <a:t>Declaración de autoevaluación de servicios en el Registro Especial de Prestadores de Servicios de Salud – REPS, para todos los servicios habilitados en la ESE los cuales quedan hasta el 30 de agosto de 2026.</a:t>
            </a:r>
          </a:p>
          <a:p>
            <a:pPr algn="just"/>
            <a:r>
              <a:rPr lang="es-CO" sz="2800" b="1" dirty="0">
                <a:solidFill>
                  <a:schemeClr val="bg2">
                    <a:lumMod val="25000"/>
                  </a:schemeClr>
                </a:solidFill>
              </a:rPr>
              <a:t>Actualización horarios de atención de los servicios en el REPS,</a:t>
            </a:r>
          </a:p>
          <a:p>
            <a:pPr algn="just"/>
            <a:r>
              <a:rPr lang="es-ES" sz="2800" b="1" dirty="0">
                <a:solidFill>
                  <a:schemeClr val="bg2">
                    <a:lumMod val="25000"/>
                  </a:schemeClr>
                </a:solidFill>
              </a:rPr>
              <a:t>Se apoya los procesos de contratación referente a la capacidad instalada</a:t>
            </a:r>
            <a:endParaRPr lang="es-CO" sz="2800" b="1" dirty="0">
              <a:solidFill>
                <a:schemeClr val="bg2">
                  <a:lumMod val="25000"/>
                </a:schemeClr>
              </a:solidFill>
            </a:endParaRPr>
          </a:p>
          <a:p>
            <a:pPr algn="just"/>
            <a:endParaRPr lang="es-CO" dirty="0"/>
          </a:p>
          <a:p>
            <a:pPr algn="just"/>
            <a:endParaRPr lang="es-CO" dirty="0"/>
          </a:p>
          <a:p>
            <a:pPr lvl="0"/>
            <a:endParaRPr lang="es-CO" dirty="0"/>
          </a:p>
          <a:p>
            <a:pPr algn="just"/>
            <a:endParaRPr lang="es-CO" dirty="0"/>
          </a:p>
          <a:p>
            <a:pPr lvl="0" algn="just"/>
            <a:endParaRPr lang="es-CO" dirty="0"/>
          </a:p>
          <a:p>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6021209"/>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18970217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p:txBody>
          <a:bodyPr>
            <a:normAutofit/>
          </a:bodyPr>
          <a:lstStyle/>
          <a:p>
            <a:r>
              <a:rPr lang="es-ES_tradnl" sz="4800" b="1" dirty="0">
                <a:solidFill>
                  <a:schemeClr val="tx2">
                    <a:lumMod val="75000"/>
                  </a:schemeClr>
                </a:solidFill>
                <a:latin typeface="Arial Black" panose="020B0A04020102020204" pitchFamily="34" charset="0"/>
                <a:ea typeface="+mn-ea"/>
                <a:cs typeface="+mn-cs"/>
              </a:rPr>
              <a:t>PROGRAMA DE AUDITORIA PARA EL MEJORAMIENTO DE LA CALIDAD - PAMEC</a:t>
            </a: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5"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a:bodyPr>
          <a:lstStyle/>
          <a:p>
            <a:r>
              <a:rPr lang="es-ES" dirty="0"/>
              <a:t>JAVIER ROJAS </a:t>
            </a:r>
          </a:p>
        </p:txBody>
      </p:sp>
    </p:spTree>
    <p:extLst>
      <p:ext uri="{BB962C8B-B14F-4D97-AF65-F5344CB8AC3E}">
        <p14:creationId xmlns:p14="http://schemas.microsoft.com/office/powerpoint/2010/main" val="36007786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28600"/>
            <a:ext cx="9601200" cy="520831"/>
          </a:xfrm>
        </p:spPr>
        <p:txBody>
          <a:bodyPr>
            <a:normAutofit/>
          </a:bodyPr>
          <a:lstStyle/>
          <a:p>
            <a:r>
              <a:rPr lang="es-ES_tradnl" sz="2800" b="1" spc="-120" dirty="0">
                <a:solidFill>
                  <a:schemeClr val="tx2">
                    <a:lumMod val="75000"/>
                  </a:schemeClr>
                </a:solidFill>
                <a:latin typeface="Arial Black" pitchFamily="34" charset="0"/>
                <a:ea typeface="+mn-ea"/>
                <a:cs typeface="+mn-cs"/>
              </a:rPr>
              <a:t>ACTIVIDADES PREVIAS AÑO 2025</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979412" y="834273"/>
            <a:ext cx="10777764" cy="4846320"/>
          </a:xfrm>
        </p:spPr>
        <p:txBody>
          <a:bodyPr>
            <a:normAutofit lnSpcReduction="10000"/>
          </a:bodyPr>
          <a:lstStyle/>
          <a:p>
            <a:pPr algn="just"/>
            <a:r>
              <a:rPr lang="es-ES_tradnl" sz="2800" dirty="0">
                <a:solidFill>
                  <a:schemeClr val="bg2">
                    <a:lumMod val="25000"/>
                  </a:schemeClr>
                </a:solidFill>
              </a:rPr>
              <a:t>Definición del equipo de mejoramiento continuo PAMEC</a:t>
            </a:r>
          </a:p>
          <a:p>
            <a:pPr algn="just"/>
            <a:r>
              <a:rPr lang="es-ES_tradnl" sz="2800" dirty="0">
                <a:solidFill>
                  <a:schemeClr val="bg2">
                    <a:lumMod val="25000"/>
                  </a:schemeClr>
                </a:solidFill>
              </a:rPr>
              <a:t>Resolución de actualización del comité de calidad</a:t>
            </a:r>
          </a:p>
          <a:p>
            <a:pPr algn="just"/>
            <a:r>
              <a:rPr lang="es-ES_tradnl" sz="2800" dirty="0">
                <a:solidFill>
                  <a:schemeClr val="bg2">
                    <a:lumMod val="25000"/>
                  </a:schemeClr>
                </a:solidFill>
              </a:rPr>
              <a:t>Cronograma de la ruta critica del PAMEC</a:t>
            </a:r>
          </a:p>
          <a:p>
            <a:pPr algn="just"/>
            <a:r>
              <a:rPr lang="es-ES_tradnl" sz="2800" dirty="0">
                <a:solidFill>
                  <a:schemeClr val="bg2">
                    <a:lumMod val="25000"/>
                  </a:schemeClr>
                </a:solidFill>
              </a:rPr>
              <a:t>Revisión y ajuste de la metodología del PAMEC</a:t>
            </a:r>
          </a:p>
          <a:p>
            <a:pPr algn="just"/>
            <a:r>
              <a:rPr lang="es-MX" sz="2800" dirty="0">
                <a:solidFill>
                  <a:schemeClr val="bg2">
                    <a:lumMod val="25000"/>
                  </a:schemeClr>
                </a:solidFill>
              </a:rPr>
              <a:t>Revisión y ajuste de los documentos de trabajo</a:t>
            </a:r>
          </a:p>
          <a:p>
            <a:pPr algn="just"/>
            <a:r>
              <a:rPr lang="es-MX" sz="2800" dirty="0">
                <a:solidFill>
                  <a:schemeClr val="bg2">
                    <a:lumMod val="25000"/>
                  </a:schemeClr>
                </a:solidFill>
              </a:rPr>
              <a:t>Presentación del alcance del PAMEC para el periodo, logros del periodo anterior, cronograma de implementación.</a:t>
            </a:r>
          </a:p>
          <a:p>
            <a:pPr algn="just"/>
            <a:r>
              <a:rPr lang="es-CO" sz="2800" dirty="0">
                <a:solidFill>
                  <a:schemeClr val="bg2">
                    <a:lumMod val="25000"/>
                  </a:schemeClr>
                </a:solidFill>
              </a:rPr>
              <a:t>Sensibilización en el proceso del Sistema Obligatorio de la Garantía de la Calidad (SOGC) al personal de la institución</a:t>
            </a:r>
          </a:p>
          <a:p>
            <a:pPr algn="just"/>
            <a:r>
              <a:rPr lang="es-ES" sz="2800" dirty="0">
                <a:solidFill>
                  <a:schemeClr val="bg2">
                    <a:lumMod val="25000"/>
                  </a:schemeClr>
                </a:solidFill>
              </a:rPr>
              <a:t>Socialización a la comunidad a través de programa radial</a:t>
            </a:r>
            <a:endParaRPr lang="es-CO" sz="2800" dirty="0">
              <a:solidFill>
                <a:schemeClr val="bg2">
                  <a:lumMod val="25000"/>
                </a:schemeClr>
              </a:solidFill>
            </a:endParaRPr>
          </a:p>
          <a:p>
            <a:pPr algn="just"/>
            <a:endParaRPr lang="es-ES_tradnl" sz="2800" dirty="0"/>
          </a:p>
          <a:p>
            <a:pPr algn="just"/>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6090650"/>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35673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162228"/>
            <a:ext cx="9612971" cy="3231151"/>
          </a:xfrm>
        </p:spPr>
        <p:txBody>
          <a:bodyPr>
            <a:noAutofit/>
          </a:bodyPr>
          <a:lstStyle/>
          <a:p>
            <a:pPr algn="ctr">
              <a:lnSpc>
                <a:spcPct val="112000"/>
              </a:lnSpc>
              <a:spcBef>
                <a:spcPts val="0"/>
              </a:spcBef>
            </a:pPr>
            <a:r>
              <a:rPr lang="es-ES_tradnl" sz="3600" b="1" dirty="0">
                <a:solidFill>
                  <a:schemeClr val="tx2">
                    <a:lumMod val="75000"/>
                  </a:schemeClr>
                </a:solidFill>
                <a:latin typeface="Arial Black" panose="020B0A04020102020204" pitchFamily="34" charset="0"/>
                <a:ea typeface="+mn-ea"/>
                <a:cs typeface="+mn-cs"/>
              </a:rPr>
              <a:t>Procesos Misionales</a:t>
            </a:r>
            <a:br>
              <a:rPr lang="es-ES_tradnl" sz="3600" b="1" dirty="0">
                <a:solidFill>
                  <a:schemeClr val="tx2">
                    <a:lumMod val="75000"/>
                  </a:schemeClr>
                </a:solidFill>
                <a:latin typeface="Arial Black" panose="020B0A04020102020204" pitchFamily="34" charset="0"/>
                <a:ea typeface="+mn-ea"/>
                <a:cs typeface="+mn-cs"/>
              </a:rPr>
            </a:b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rPr>
              <a:t>Informe área asistenciaL.</a:t>
            </a:r>
            <a:br>
              <a:rPr lang="es-ES_tradnl" sz="3600" b="1" dirty="0">
                <a:solidFill>
                  <a:schemeClr val="tx2">
                    <a:lumMod val="75000"/>
                  </a:schemeClr>
                </a:solidFill>
                <a:latin typeface="Arial Black" panose="020B0A04020102020204" pitchFamily="34" charset="0"/>
              </a:rPr>
            </a:br>
            <a:br>
              <a:rPr lang="es-ES_tradnl" sz="4400" b="1" dirty="0">
                <a:solidFill>
                  <a:schemeClr val="tx2">
                    <a:lumMod val="75000"/>
                  </a:schemeClr>
                </a:solidFill>
                <a:latin typeface="Arial Black" panose="020B0A04020102020204" pitchFamily="34" charset="0"/>
              </a:rPr>
            </a:br>
            <a:r>
              <a:rPr lang="es-ES_tradnl" sz="3200" b="1" cap="none" dirty="0">
                <a:solidFill>
                  <a:schemeClr val="tx2">
                    <a:lumMod val="75000"/>
                  </a:schemeClr>
                </a:solidFill>
                <a:latin typeface="Arial Black" panose="020B0A04020102020204" pitchFamily="34" charset="0"/>
              </a:rPr>
              <a:t>Producción de servicios</a:t>
            </a:r>
            <a:endParaRPr lang="es-ES_tradnl" sz="4400" b="1" dirty="0">
              <a:solidFill>
                <a:schemeClr val="tx2">
                  <a:lumMod val="75000"/>
                </a:schemeClr>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a:bodyPr>
          <a:lstStyle/>
          <a:p>
            <a:r>
              <a:rPr lang="es-ES" sz="2200" b="1" dirty="0">
                <a:solidFill>
                  <a:schemeClr val="tx2">
                    <a:lumMod val="75000"/>
                  </a:schemeClr>
                </a:solidFill>
                <a:latin typeface="Arial" panose="020B0604020202020204" pitchFamily="34" charset="0"/>
                <a:cs typeface="Arial" panose="020B0604020202020204" pitchFamily="34" charset="0"/>
              </a:rPr>
              <a:t>Javier Alonso Rojas </a:t>
            </a:r>
          </a:p>
          <a:p>
            <a:r>
              <a:rPr lang="es-ES" sz="2200" b="1" dirty="0">
                <a:solidFill>
                  <a:schemeClr val="tx2">
                    <a:lumMod val="75000"/>
                  </a:schemeClr>
                </a:solidFill>
                <a:latin typeface="Arial" panose="020B0604020202020204" pitchFamily="34" charset="0"/>
                <a:cs typeface="Arial" panose="020B0604020202020204" pitchFamily="34" charset="0"/>
              </a:rPr>
              <a:t>Asesor de calidad</a:t>
            </a:r>
            <a:endParaRPr lang="es-ES" dirty="0"/>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7379008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201917" y="390406"/>
            <a:ext cx="9601200" cy="914400"/>
          </a:xfrm>
        </p:spPr>
        <p:txBody>
          <a:bodyPr>
            <a:normAutofit/>
          </a:bodyPr>
          <a:lstStyle/>
          <a:p>
            <a:r>
              <a:rPr lang="es-ES_tradnl" sz="2800" b="1" spc="-120" dirty="0">
                <a:solidFill>
                  <a:schemeClr val="tx2">
                    <a:lumMod val="75000"/>
                  </a:schemeClr>
                </a:solidFill>
                <a:latin typeface="Arial Black" pitchFamily="34" charset="0"/>
                <a:ea typeface="+mn-ea"/>
                <a:cs typeface="+mn-cs"/>
              </a:rPr>
              <a:t>ACTIVIDADES PREVIAS</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pic>
        <p:nvPicPr>
          <p:cNvPr id="8" name="Imagen 7"/>
          <p:cNvPicPr>
            <a:picLocks noChangeAspect="1"/>
          </p:cNvPicPr>
          <p:nvPr/>
        </p:nvPicPr>
        <p:blipFill>
          <a:blip r:embed="rId3"/>
          <a:stretch>
            <a:fillRect/>
          </a:stretch>
        </p:blipFill>
        <p:spPr>
          <a:xfrm>
            <a:off x="1201917" y="1074656"/>
            <a:ext cx="10647576" cy="424206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5867196"/>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8167134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483207" y="507137"/>
            <a:ext cx="9601200" cy="914400"/>
          </a:xfrm>
        </p:spPr>
        <p:txBody>
          <a:bodyPr>
            <a:normAutofit/>
          </a:bodyPr>
          <a:lstStyle/>
          <a:p>
            <a:r>
              <a:rPr lang="es-ES_tradnl" sz="2800" b="1" spc="-120" dirty="0">
                <a:solidFill>
                  <a:schemeClr val="tx2">
                    <a:lumMod val="75000"/>
                  </a:schemeClr>
                </a:solidFill>
                <a:latin typeface="Arial Black" pitchFamily="34" charset="0"/>
                <a:ea typeface="+mn-ea"/>
                <a:cs typeface="+mn-cs"/>
              </a:rPr>
              <a:t>AUTOEVALUACION</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299444" y="1070220"/>
            <a:ext cx="10380365" cy="702634"/>
          </a:xfrm>
        </p:spPr>
        <p:txBody>
          <a:bodyPr>
            <a:noAutofit/>
          </a:bodyPr>
          <a:lstStyle/>
          <a:p>
            <a:pPr algn="just"/>
            <a:r>
              <a:rPr lang="es-MX" sz="2400" b="1" dirty="0">
                <a:solidFill>
                  <a:schemeClr val="bg2">
                    <a:lumMod val="25000"/>
                  </a:schemeClr>
                </a:solidFill>
              </a:rPr>
              <a:t>Autoevaluación cualitativa y cuantitativa frente a los estándares de acreditación </a:t>
            </a:r>
            <a:endParaRPr lang="es-ES_tradnl" sz="2400" b="1" dirty="0">
              <a:solidFill>
                <a:schemeClr val="bg2">
                  <a:lumMod val="25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958166"/>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7" name="Tabla 6"/>
          <p:cNvGraphicFramePr>
            <a:graphicFrameLocks noGrp="1"/>
          </p:cNvGraphicFramePr>
          <p:nvPr>
            <p:extLst>
              <p:ext uri="{D42A27DB-BD31-4B8C-83A1-F6EECF244321}">
                <p14:modId xmlns:p14="http://schemas.microsoft.com/office/powerpoint/2010/main" val="1898937974"/>
              </p:ext>
            </p:extLst>
          </p:nvPr>
        </p:nvGraphicFramePr>
        <p:xfrm>
          <a:off x="1483207" y="2092294"/>
          <a:ext cx="9601200" cy="3240281"/>
        </p:xfrm>
        <a:graphic>
          <a:graphicData uri="http://schemas.openxmlformats.org/drawingml/2006/table">
            <a:tbl>
              <a:tblPr/>
              <a:tblGrid>
                <a:gridCol w="5136585">
                  <a:extLst>
                    <a:ext uri="{9D8B030D-6E8A-4147-A177-3AD203B41FA5}">
                      <a16:colId xmlns:a16="http://schemas.microsoft.com/office/drawing/2014/main" val="1973225540"/>
                    </a:ext>
                  </a:extLst>
                </a:gridCol>
                <a:gridCol w="2536023">
                  <a:extLst>
                    <a:ext uri="{9D8B030D-6E8A-4147-A177-3AD203B41FA5}">
                      <a16:colId xmlns:a16="http://schemas.microsoft.com/office/drawing/2014/main" val="3071120490"/>
                    </a:ext>
                  </a:extLst>
                </a:gridCol>
                <a:gridCol w="1928592">
                  <a:extLst>
                    <a:ext uri="{9D8B030D-6E8A-4147-A177-3AD203B41FA5}">
                      <a16:colId xmlns:a16="http://schemas.microsoft.com/office/drawing/2014/main" val="1087784520"/>
                    </a:ext>
                  </a:extLst>
                </a:gridCol>
              </a:tblGrid>
              <a:tr h="431166">
                <a:tc>
                  <a:txBody>
                    <a:bodyPr/>
                    <a:lstStyle/>
                    <a:p>
                      <a:pPr algn="ctr" fontAlgn="ctr"/>
                      <a:r>
                        <a:rPr lang="es-ES" sz="1000" b="1" i="0" u="none" strike="noStrike">
                          <a:solidFill>
                            <a:srgbClr val="000000"/>
                          </a:solidFill>
                          <a:effectLst/>
                          <a:latin typeface="Arial" panose="020B0604020202020204" pitchFamily="34" charset="0"/>
                        </a:rPr>
                        <a:t>CONSOLIDADO DE LOS RESULTADOS POR GRUPO DE ESTÁNDARES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ctr"/>
                      <a:r>
                        <a:rPr lang="es-ES" sz="1000" b="1" i="0" u="none" strike="noStrike" dirty="0">
                          <a:solidFill>
                            <a:srgbClr val="000000"/>
                          </a:solidFill>
                          <a:effectLst/>
                          <a:latin typeface="Arial" panose="020B0604020202020204" pitchFamily="34" charset="0"/>
                        </a:rPr>
                        <a:t>SUMATORIA 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ctr"/>
                      <a:r>
                        <a:rPr lang="es-ES" sz="1000" b="1" i="0" u="none" strike="noStrike">
                          <a:solidFill>
                            <a:srgbClr val="000000"/>
                          </a:solidFill>
                          <a:effectLst/>
                          <a:latin typeface="Arial" panose="020B0604020202020204" pitchFamily="34" charset="0"/>
                        </a:rPr>
                        <a:t>TOTAL ESTANDARES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72436367"/>
                  </a:ext>
                </a:extLst>
              </a:tr>
              <a:tr h="261313">
                <a:tc>
                  <a:txBody>
                    <a:bodyPr/>
                    <a:lstStyle/>
                    <a:p>
                      <a:pPr algn="ctr" fontAlgn="ctr"/>
                      <a:r>
                        <a:rPr lang="es-ES" sz="1000" b="0" i="0" u="none" strike="noStrike">
                          <a:solidFill>
                            <a:srgbClr val="000000"/>
                          </a:solidFill>
                          <a:effectLst/>
                          <a:latin typeface="Arial" panose="020B0604020202020204" pitchFamily="34" charset="0"/>
                        </a:rPr>
                        <a:t>Grupo de Estándares de Cliente Asistencial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panose="020B0604020202020204" pitchFamily="34" charset="0"/>
                        </a:rPr>
                        <a:t>68,76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effectLst/>
                          <a:latin typeface="Calibri" panose="020F0502020204030204" pitchFamily="34" charset="0"/>
                        </a:rPr>
                        <a:t>56,0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0064363"/>
                  </a:ext>
                </a:extLst>
              </a:tr>
              <a:tr h="261313">
                <a:tc>
                  <a:txBody>
                    <a:bodyPr/>
                    <a:lstStyle/>
                    <a:p>
                      <a:pPr algn="ctr" fontAlgn="ctr"/>
                      <a:r>
                        <a:rPr lang="es-ES" sz="1000" b="0" i="0" u="none" strike="noStrike">
                          <a:solidFill>
                            <a:srgbClr val="000000"/>
                          </a:solidFill>
                          <a:effectLst/>
                          <a:latin typeface="Arial" panose="020B0604020202020204" pitchFamily="34" charset="0"/>
                        </a:rPr>
                        <a:t>Grupo de Estándares de Direccionamiento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panose="020B0604020202020204" pitchFamily="34" charset="0"/>
                        </a:rPr>
                        <a:t>12,50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effectLst/>
                          <a:latin typeface="Calibri" panose="020F0502020204030204" pitchFamily="34" charset="0"/>
                        </a:rPr>
                        <a:t>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8111435"/>
                  </a:ext>
                </a:extLst>
              </a:tr>
              <a:tr h="261313">
                <a:tc>
                  <a:txBody>
                    <a:bodyPr/>
                    <a:lstStyle/>
                    <a:p>
                      <a:pPr algn="ctr" fontAlgn="ctr"/>
                      <a:r>
                        <a:rPr lang="es-ES" sz="1000" b="0" i="0" u="none" strike="noStrike">
                          <a:solidFill>
                            <a:srgbClr val="000000"/>
                          </a:solidFill>
                          <a:effectLst/>
                          <a:latin typeface="Arial" panose="020B0604020202020204" pitchFamily="34" charset="0"/>
                        </a:rPr>
                        <a:t>Grupo de Estándares de Gerencia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panose="020B0604020202020204" pitchFamily="34" charset="0"/>
                        </a:rPr>
                        <a:t>19,20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effectLst/>
                          <a:latin typeface="Calibri" panose="020F0502020204030204" pitchFamily="34" charset="0"/>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4445641"/>
                  </a:ext>
                </a:extLst>
              </a:tr>
              <a:tr h="261313">
                <a:tc>
                  <a:txBody>
                    <a:bodyPr/>
                    <a:lstStyle/>
                    <a:p>
                      <a:pPr algn="ctr" fontAlgn="ctr"/>
                      <a:r>
                        <a:rPr lang="es-ES" sz="1000" b="0" i="0" u="none" strike="noStrike">
                          <a:solidFill>
                            <a:srgbClr val="000000"/>
                          </a:solidFill>
                          <a:effectLst/>
                          <a:latin typeface="Arial" panose="020B0604020202020204" pitchFamily="34" charset="0"/>
                        </a:rPr>
                        <a:t>Grupo de Estándares Talento Humano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panose="020B0604020202020204" pitchFamily="34" charset="0"/>
                        </a:rPr>
                        <a:t>19,90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effectLst/>
                          <a:latin typeface="Calibri" panose="020F0502020204030204" pitchFamily="34" charset="0"/>
                        </a:rPr>
                        <a:t>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7920604"/>
                  </a:ext>
                </a:extLst>
              </a:tr>
              <a:tr h="261313">
                <a:tc>
                  <a:txBody>
                    <a:bodyPr/>
                    <a:lstStyle/>
                    <a:p>
                      <a:pPr algn="ctr" fontAlgn="ctr"/>
                      <a:r>
                        <a:rPr lang="es-ES" sz="1000" b="0" i="0" u="none" strike="noStrike">
                          <a:solidFill>
                            <a:srgbClr val="000000"/>
                          </a:solidFill>
                          <a:effectLst/>
                          <a:latin typeface="Arial" panose="020B0604020202020204" pitchFamily="34" charset="0"/>
                        </a:rPr>
                        <a:t>Grupo de Estándares de Ambiente Físico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panose="020B0604020202020204" pitchFamily="34" charset="0"/>
                        </a:rPr>
                        <a:t>12,80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3702812"/>
                  </a:ext>
                </a:extLst>
              </a:tr>
              <a:tr h="261313">
                <a:tc>
                  <a:txBody>
                    <a:bodyPr/>
                    <a:lstStyle/>
                    <a:p>
                      <a:pPr algn="ctr" fontAlgn="ctr"/>
                      <a:r>
                        <a:rPr lang="es-ES" sz="1000" b="0" i="0" u="none" strike="noStrike">
                          <a:solidFill>
                            <a:srgbClr val="000000"/>
                          </a:solidFill>
                          <a:effectLst/>
                          <a:latin typeface="Arial" panose="020B0604020202020204" pitchFamily="34" charset="0"/>
                        </a:rPr>
                        <a:t>Grupo de Estándares de Gestión de la Tecnología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panose="020B0604020202020204" pitchFamily="34" charset="0"/>
                        </a:rPr>
                        <a:t>9,10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4796845"/>
                  </a:ext>
                </a:extLst>
              </a:tr>
              <a:tr h="261313">
                <a:tc>
                  <a:txBody>
                    <a:bodyPr/>
                    <a:lstStyle/>
                    <a:p>
                      <a:pPr algn="ctr" fontAlgn="ctr"/>
                      <a:r>
                        <a:rPr lang="es-ES" sz="1000" b="0" i="0" u="none" strike="noStrike">
                          <a:solidFill>
                            <a:srgbClr val="000000"/>
                          </a:solidFill>
                          <a:effectLst/>
                          <a:latin typeface="Arial" panose="020B0604020202020204" pitchFamily="34" charset="0"/>
                        </a:rPr>
                        <a:t>Grupo de Estándares de Gerencia de la Información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panose="020B0604020202020204" pitchFamily="34" charset="0"/>
                        </a:rPr>
                        <a:t>16,50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3929872"/>
                  </a:ext>
                </a:extLst>
              </a:tr>
              <a:tr h="261313">
                <a:tc>
                  <a:txBody>
                    <a:bodyPr/>
                    <a:lstStyle/>
                    <a:p>
                      <a:pPr algn="ctr" fontAlgn="ctr"/>
                      <a:r>
                        <a:rPr lang="es-ES" sz="1000" b="0" i="0" u="none" strike="noStrike">
                          <a:solidFill>
                            <a:srgbClr val="000000"/>
                          </a:solidFill>
                          <a:effectLst/>
                          <a:latin typeface="Arial" panose="020B0604020202020204" pitchFamily="34" charset="0"/>
                        </a:rPr>
                        <a:t>Grupo de Estándares de Mejoramiento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000" b="0" i="0" u="none" strike="noStrike">
                          <a:solidFill>
                            <a:srgbClr val="000000"/>
                          </a:solidFill>
                          <a:effectLst/>
                          <a:latin typeface="Arial" panose="020B0604020202020204" pitchFamily="34" charset="0"/>
                        </a:rPr>
                        <a:t>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581922"/>
                  </a:ext>
                </a:extLst>
              </a:tr>
              <a:tr h="365838">
                <a:tc>
                  <a:txBody>
                    <a:bodyPr/>
                    <a:lstStyle/>
                    <a:p>
                      <a:pPr algn="ctr" fontAlgn="ctr"/>
                      <a:r>
                        <a:rPr lang="es-ES" sz="1600" b="1" i="0" u="none" strike="noStrike">
                          <a:solidFill>
                            <a:srgbClr val="000000"/>
                          </a:solidFill>
                          <a:effectLst/>
                          <a:latin typeface="Arial" panose="020B0604020202020204" pitchFamily="34" charset="0"/>
                        </a:rPr>
                        <a:t>SUMATORIA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ctr"/>
                      <a:r>
                        <a:rPr lang="es-ES" sz="1600" b="1" i="0" u="none" strike="noStrike">
                          <a:solidFill>
                            <a:srgbClr val="000000"/>
                          </a:solidFill>
                          <a:effectLst/>
                          <a:latin typeface="Arial" panose="020B0604020202020204" pitchFamily="34" charset="0"/>
                        </a:rPr>
                        <a:t>165,06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600" b="1" i="0" u="none" strike="noStrike">
                          <a:solidFill>
                            <a:srgbClr val="000000"/>
                          </a:solidFill>
                          <a:effectLst/>
                          <a:latin typeface="Calibri" panose="020F0502020204030204" pitchFamily="34" charset="0"/>
                        </a:rPr>
                        <a:t>138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9003840"/>
                  </a:ext>
                </a:extLst>
              </a:tr>
              <a:tr h="352773">
                <a:tc>
                  <a:txBody>
                    <a:bodyPr/>
                    <a:lstStyle/>
                    <a:p>
                      <a:pPr algn="ctr" fontAlgn="ctr"/>
                      <a:r>
                        <a:rPr lang="es-ES" sz="1600" b="1" i="0" u="none" strike="noStrike">
                          <a:solidFill>
                            <a:srgbClr val="000000"/>
                          </a:solidFill>
                          <a:effectLst/>
                          <a:latin typeface="Arial" panose="020B0604020202020204" pitchFamily="34" charset="0"/>
                        </a:rPr>
                        <a:t>CALIFICACION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gridSpan="2">
                  <a:txBody>
                    <a:bodyPr/>
                    <a:lstStyle/>
                    <a:p>
                      <a:pPr algn="ctr" fontAlgn="b"/>
                      <a:r>
                        <a:rPr lang="es-ES" sz="1100" b="0" i="0" u="none" strike="noStrike" dirty="0">
                          <a:solidFill>
                            <a:srgbClr val="000000"/>
                          </a:solidFill>
                          <a:effectLst/>
                          <a:latin typeface="Calibri" panose="020F0502020204030204" pitchFamily="34" charset="0"/>
                        </a:rPr>
                        <a:t>1,20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2095521707"/>
                  </a:ext>
                </a:extLst>
              </a:tr>
            </a:tbl>
          </a:graphicData>
        </a:graphic>
      </p:graphicFrame>
    </p:spTree>
    <p:extLst>
      <p:ext uri="{BB962C8B-B14F-4D97-AF65-F5344CB8AC3E}">
        <p14:creationId xmlns:p14="http://schemas.microsoft.com/office/powerpoint/2010/main" val="6120549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117076" y="374715"/>
            <a:ext cx="9601200" cy="914400"/>
          </a:xfrm>
        </p:spPr>
        <p:txBody>
          <a:bodyPr>
            <a:normAutofit/>
          </a:bodyPr>
          <a:lstStyle/>
          <a:p>
            <a:r>
              <a:rPr lang="es-ES_tradnl" sz="2800" b="1" spc="-120" dirty="0">
                <a:solidFill>
                  <a:schemeClr val="tx2">
                    <a:lumMod val="75000"/>
                  </a:schemeClr>
                </a:solidFill>
                <a:latin typeface="Arial Black" pitchFamily="34" charset="0"/>
                <a:ea typeface="+mn-ea"/>
                <a:cs typeface="+mn-cs"/>
              </a:rPr>
              <a:t>SELECCIÓN DE PROCESOS</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208338" y="1168087"/>
            <a:ext cx="9601200" cy="3581400"/>
          </a:xfrm>
        </p:spPr>
        <p:txBody>
          <a:bodyPr>
            <a:noAutofit/>
          </a:bodyPr>
          <a:lstStyle/>
          <a:p>
            <a:r>
              <a:rPr lang="es-MX" sz="3600" dirty="0">
                <a:solidFill>
                  <a:schemeClr val="tx2">
                    <a:lumMod val="75000"/>
                  </a:schemeClr>
                </a:solidFill>
              </a:rPr>
              <a:t>Capacitación en metodología de selección,</a:t>
            </a:r>
          </a:p>
          <a:p>
            <a:pPr algn="just"/>
            <a:r>
              <a:rPr lang="es-MX" sz="3600" dirty="0">
                <a:solidFill>
                  <a:schemeClr val="tx2">
                    <a:lumMod val="75000"/>
                  </a:schemeClr>
                </a:solidFill>
              </a:rPr>
              <a:t>Asociación de las oportunidades de mejora a los procesos e identificación del proceso con mayor número de oportunidades de mejora para seleccionarlo.</a:t>
            </a:r>
          </a:p>
          <a:p>
            <a:pPr algn="just"/>
            <a:r>
              <a:rPr lang="es-CO" sz="3600" dirty="0">
                <a:solidFill>
                  <a:schemeClr val="tx2">
                    <a:lumMod val="75000"/>
                  </a:schemeClr>
                </a:solidFill>
              </a:rPr>
              <a:t>Socialización de la resolución 5095 de 2018 al equipo PAMEC</a:t>
            </a:r>
            <a:endParaRPr lang="es-ES_tradnl" sz="3600" dirty="0">
              <a:solidFill>
                <a:schemeClr val="tx2">
                  <a:lumMod val="75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57347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12849899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98222" y="401817"/>
            <a:ext cx="9601200" cy="567965"/>
          </a:xfrm>
        </p:spPr>
        <p:txBody>
          <a:bodyPr>
            <a:normAutofit/>
          </a:bodyPr>
          <a:lstStyle/>
          <a:p>
            <a:r>
              <a:rPr lang="es-MX" sz="2800" b="1" spc="-120" dirty="0">
                <a:solidFill>
                  <a:schemeClr val="tx2">
                    <a:lumMod val="75000"/>
                  </a:schemeClr>
                </a:solidFill>
                <a:latin typeface="Arial Black" pitchFamily="34" charset="0"/>
                <a:ea typeface="+mn-ea"/>
                <a:cs typeface="+mn-cs"/>
              </a:rPr>
              <a:t>ESTANDARES PRIORIZADOS</a:t>
            </a:r>
            <a:endParaRPr lang="es-ES_tradnl" sz="2800" b="1" spc="-120" dirty="0">
              <a:solidFill>
                <a:schemeClr val="tx2">
                  <a:lumMod val="75000"/>
                </a:schemeClr>
              </a:solidFill>
              <a:latin typeface="Arial Black" pitchFamily="34" charset="0"/>
              <a:ea typeface="+mn-ea"/>
              <a:cs typeface="+mn-cs"/>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98223" y="1038716"/>
            <a:ext cx="10034066" cy="4194810"/>
          </a:xfrm>
        </p:spPr>
        <p:txBody>
          <a:bodyPr>
            <a:noAutofit/>
          </a:bodyPr>
          <a:lstStyle/>
          <a:p>
            <a:pPr algn="just"/>
            <a:r>
              <a:rPr lang="es-MX" sz="3600" dirty="0">
                <a:solidFill>
                  <a:schemeClr val="bg2">
                    <a:lumMod val="25000"/>
                  </a:schemeClr>
                </a:solidFill>
              </a:rPr>
              <a:t>Capacitación en metodología de priorización (Riesgo, costo, volumen). </a:t>
            </a:r>
          </a:p>
          <a:p>
            <a:pPr algn="just"/>
            <a:r>
              <a:rPr lang="es-CO" sz="3600" dirty="0">
                <a:solidFill>
                  <a:schemeClr val="bg2">
                    <a:lumMod val="25000"/>
                  </a:schemeClr>
                </a:solidFill>
              </a:rPr>
              <a:t>Revisión de las fortalezas, soportes de las fortalezas y oportunidades de mejora de la autoevaluación 2025,</a:t>
            </a:r>
          </a:p>
          <a:p>
            <a:pPr algn="just"/>
            <a:r>
              <a:rPr lang="es-MX" sz="3600" dirty="0">
                <a:solidFill>
                  <a:schemeClr val="bg2">
                    <a:lumMod val="25000"/>
                  </a:schemeClr>
                </a:solidFill>
              </a:rPr>
              <a:t>Priorización de las oportunidades de mejora </a:t>
            </a:r>
          </a:p>
          <a:p>
            <a:pPr algn="just"/>
            <a:r>
              <a:rPr lang="es-ES_tradnl" sz="3600" dirty="0">
                <a:solidFill>
                  <a:schemeClr val="bg2">
                    <a:lumMod val="25000"/>
                  </a:schemeClr>
                </a:solidFill>
              </a:rPr>
              <a:t>Estándar 49. Código: (AsEV3), Estándar 80. Código: (DIR.5) </a:t>
            </a:r>
            <a:endParaRPr lang="es-MX" sz="3600" dirty="0">
              <a:solidFill>
                <a:schemeClr val="bg2">
                  <a:lumMod val="25000"/>
                </a:schemeClr>
              </a:solidFill>
            </a:endParaRPr>
          </a:p>
          <a:p>
            <a:endParaRPr lang="es-CO" sz="2800" dirty="0">
              <a:solidFill>
                <a:schemeClr val="tx2">
                  <a:lumMod val="50000"/>
                </a:schemeClr>
              </a:solidFill>
            </a:endParaRPr>
          </a:p>
          <a:p>
            <a:endParaRPr lang="es-MX" sz="2800" dirty="0">
              <a:solidFill>
                <a:schemeClr val="tx2">
                  <a:lumMod val="50000"/>
                </a:schemeClr>
              </a:solidFill>
            </a:endParaRPr>
          </a:p>
          <a:p>
            <a:endParaRPr lang="es-ES_tradnl" sz="2800" dirty="0">
              <a:solidFill>
                <a:schemeClr val="tx2">
                  <a:lumMod val="50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5958166"/>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15123861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843698" y="320119"/>
            <a:ext cx="9601200" cy="914400"/>
          </a:xfrm>
        </p:spPr>
        <p:txBody>
          <a:bodyPr>
            <a:normAutofit/>
          </a:bodyPr>
          <a:lstStyle/>
          <a:p>
            <a:r>
              <a:rPr lang="es-MX" sz="2800" b="1" spc="-120" dirty="0">
                <a:solidFill>
                  <a:schemeClr val="tx2">
                    <a:lumMod val="75000"/>
                  </a:schemeClr>
                </a:solidFill>
                <a:latin typeface="Arial Black" pitchFamily="34" charset="0"/>
                <a:ea typeface="+mn-ea"/>
                <a:cs typeface="+mn-cs"/>
              </a:rPr>
              <a:t>ESTANDARES PRIORIZADOS</a:t>
            </a:r>
            <a:endParaRPr lang="es-ES_tradnl" sz="2800" b="1" spc="-120" dirty="0">
              <a:solidFill>
                <a:schemeClr val="tx2">
                  <a:lumMod val="75000"/>
                </a:schemeClr>
              </a:solidFill>
              <a:latin typeface="Arial Black" pitchFamily="34" charset="0"/>
              <a:ea typeface="+mn-ea"/>
              <a:cs typeface="+mn-cs"/>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171076" y="5981700"/>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3" name="Imagen 2"/>
          <p:cNvPicPr>
            <a:picLocks noChangeAspect="1"/>
          </p:cNvPicPr>
          <p:nvPr/>
        </p:nvPicPr>
        <p:blipFill rotWithShape="1">
          <a:blip r:embed="rId3"/>
          <a:srcRect l="39211" t="25400" r="23070" b="46062"/>
          <a:stretch/>
        </p:blipFill>
        <p:spPr>
          <a:xfrm>
            <a:off x="1443789" y="1107942"/>
            <a:ext cx="9176085" cy="3905171"/>
          </a:xfrm>
          <a:prstGeom prst="rect">
            <a:avLst/>
          </a:prstGeom>
        </p:spPr>
      </p:pic>
    </p:spTree>
    <p:extLst>
      <p:ext uri="{BB962C8B-B14F-4D97-AF65-F5344CB8AC3E}">
        <p14:creationId xmlns:p14="http://schemas.microsoft.com/office/powerpoint/2010/main" val="16116082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327581"/>
            <a:ext cx="9601200" cy="914400"/>
          </a:xfrm>
        </p:spPr>
        <p:txBody>
          <a:bodyPr>
            <a:normAutofit/>
          </a:bodyPr>
          <a:lstStyle/>
          <a:p>
            <a:r>
              <a:rPr lang="es-MX" sz="2800" b="1" spc="-120" dirty="0">
                <a:solidFill>
                  <a:schemeClr val="tx2">
                    <a:lumMod val="75000"/>
                  </a:schemeClr>
                </a:solidFill>
                <a:latin typeface="Arial Black" pitchFamily="34" charset="0"/>
                <a:ea typeface="+mn-ea"/>
                <a:cs typeface="+mn-cs"/>
              </a:rPr>
              <a:t>ESTANDARES PRIORIZADOS</a:t>
            </a:r>
            <a:endParaRPr lang="es-ES_tradnl" sz="2800" b="1" spc="-120" dirty="0">
              <a:solidFill>
                <a:schemeClr val="tx2">
                  <a:lumMod val="75000"/>
                </a:schemeClr>
              </a:solidFill>
              <a:latin typeface="Arial Black" pitchFamily="34" charset="0"/>
              <a:ea typeface="+mn-ea"/>
              <a:cs typeface="+mn-cs"/>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164909" y="5984915"/>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pic>
        <p:nvPicPr>
          <p:cNvPr id="3" name="Imagen 2"/>
          <p:cNvPicPr>
            <a:picLocks noChangeAspect="1"/>
          </p:cNvPicPr>
          <p:nvPr/>
        </p:nvPicPr>
        <p:blipFill>
          <a:blip r:embed="rId3"/>
          <a:stretch>
            <a:fillRect/>
          </a:stretch>
        </p:blipFill>
        <p:spPr>
          <a:xfrm>
            <a:off x="1143146" y="1772900"/>
            <a:ext cx="10482473" cy="2189500"/>
          </a:xfrm>
          <a:prstGeom prst="rect">
            <a:avLst/>
          </a:prstGeom>
        </p:spPr>
      </p:pic>
    </p:spTree>
    <p:extLst>
      <p:ext uri="{BB962C8B-B14F-4D97-AF65-F5344CB8AC3E}">
        <p14:creationId xmlns:p14="http://schemas.microsoft.com/office/powerpoint/2010/main" val="19500126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958392" y="260018"/>
            <a:ext cx="9601200" cy="914400"/>
          </a:xfrm>
        </p:spPr>
        <p:txBody>
          <a:bodyPr>
            <a:normAutofit fontScale="90000"/>
          </a:bodyPr>
          <a:lstStyle/>
          <a:p>
            <a:r>
              <a:rPr lang="es-MX" sz="3100" b="1" spc="-120" dirty="0">
                <a:solidFill>
                  <a:schemeClr val="tx2">
                    <a:lumMod val="75000"/>
                  </a:schemeClr>
                </a:solidFill>
                <a:latin typeface="Arial Black" pitchFamily="34" charset="0"/>
                <a:ea typeface="+mn-ea"/>
                <a:cs typeface="+mn-cs"/>
              </a:rPr>
              <a:t>MEDICIÓN INICIAL DEL DESEMPEÑO</a:t>
            </a:r>
            <a:br>
              <a:rPr lang="es-MX" dirty="0"/>
            </a:br>
            <a:br>
              <a:rPr lang="es-MX" dirty="0"/>
            </a:br>
            <a:endParaRPr lang="es-ES_tradnl" dirty="0"/>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109220" y="2010080"/>
            <a:ext cx="10334919" cy="3794759"/>
          </a:xfrm>
        </p:spPr>
        <p:txBody>
          <a:bodyPr numCol="2">
            <a:noAutofit/>
          </a:bodyPr>
          <a:lstStyle/>
          <a:p>
            <a:r>
              <a:rPr lang="es-MX" dirty="0">
                <a:solidFill>
                  <a:schemeClr val="tx2">
                    <a:lumMod val="75000"/>
                  </a:schemeClr>
                </a:solidFill>
              </a:rPr>
              <a:t>MEDICIÓN INICIAL DEL DESEMPEÑO	</a:t>
            </a:r>
          </a:p>
          <a:p>
            <a:pPr marL="0" indent="0">
              <a:buNone/>
            </a:pPr>
            <a:r>
              <a:rPr lang="es-MX" dirty="0">
                <a:solidFill>
                  <a:schemeClr val="tx2">
                    <a:lumMod val="75000"/>
                  </a:schemeClr>
                </a:solidFill>
              </a:rPr>
              <a:t>Resultado de autoevaluación</a:t>
            </a:r>
          </a:p>
          <a:p>
            <a:pPr marL="0" indent="0">
              <a:buNone/>
            </a:pPr>
            <a:r>
              <a:rPr lang="es-MX" dirty="0">
                <a:solidFill>
                  <a:schemeClr val="tx2">
                    <a:lumMod val="75000"/>
                  </a:schemeClr>
                </a:solidFill>
              </a:rPr>
              <a:t>Medición de indicadores</a:t>
            </a:r>
          </a:p>
          <a:p>
            <a:pPr marL="0" indent="0">
              <a:buNone/>
            </a:pPr>
            <a:r>
              <a:rPr lang="es-MX" dirty="0">
                <a:solidFill>
                  <a:schemeClr val="tx2">
                    <a:lumMod val="75000"/>
                  </a:schemeClr>
                </a:solidFill>
              </a:rPr>
              <a:t>Auditoria de procesos"</a:t>
            </a:r>
          </a:p>
          <a:p>
            <a:r>
              <a:rPr lang="es-MX" dirty="0">
                <a:solidFill>
                  <a:schemeClr val="tx2">
                    <a:lumMod val="75000"/>
                  </a:schemeClr>
                </a:solidFill>
              </a:rPr>
              <a:t>ELABORAR PLAN DE ACCIÓN 	</a:t>
            </a:r>
          </a:p>
          <a:p>
            <a:pPr marL="0" indent="0">
              <a:buNone/>
            </a:pPr>
            <a:r>
              <a:rPr lang="es-MX" dirty="0">
                <a:solidFill>
                  <a:schemeClr val="tx2">
                    <a:lumMod val="75000"/>
                  </a:schemeClr>
                </a:solidFill>
              </a:rPr>
              <a:t>Elaboración plan de acción</a:t>
            </a:r>
          </a:p>
          <a:p>
            <a:pPr marL="0" indent="0">
              <a:buNone/>
            </a:pPr>
            <a:endParaRPr lang="es-MX" dirty="0">
              <a:solidFill>
                <a:schemeClr val="tx2">
                  <a:lumMod val="75000"/>
                </a:schemeClr>
              </a:solidFill>
            </a:endParaRPr>
          </a:p>
          <a:p>
            <a:pPr marL="0" indent="0">
              <a:buNone/>
            </a:pPr>
            <a:endParaRPr lang="es-MX" dirty="0">
              <a:solidFill>
                <a:schemeClr val="tx2">
                  <a:lumMod val="75000"/>
                </a:schemeClr>
              </a:solidFill>
            </a:endParaRPr>
          </a:p>
          <a:p>
            <a:r>
              <a:rPr lang="es-MX" dirty="0">
                <a:solidFill>
                  <a:schemeClr val="tx2">
                    <a:lumMod val="75000"/>
                  </a:schemeClr>
                </a:solidFill>
              </a:rPr>
              <a:t>EJECUCIÓN DE LOS PLANES DE ACCIÓN </a:t>
            </a:r>
          </a:p>
          <a:p>
            <a:pPr marL="0" indent="0">
              <a:buNone/>
            </a:pPr>
            <a:r>
              <a:rPr lang="es-MX" dirty="0">
                <a:solidFill>
                  <a:schemeClr val="tx2">
                    <a:lumMod val="75000"/>
                  </a:schemeClr>
                </a:solidFill>
              </a:rPr>
              <a:t>Programa de auditoría interna</a:t>
            </a:r>
          </a:p>
          <a:p>
            <a:pPr marL="0" indent="0">
              <a:buNone/>
            </a:pPr>
            <a:r>
              <a:rPr lang="es-MX" dirty="0">
                <a:solidFill>
                  <a:schemeClr val="tx2">
                    <a:lumMod val="75000"/>
                  </a:schemeClr>
                </a:solidFill>
              </a:rPr>
              <a:t>Control de eficacia</a:t>
            </a:r>
          </a:p>
          <a:p>
            <a:pPr marL="0" indent="0">
              <a:buNone/>
            </a:pPr>
            <a:r>
              <a:rPr lang="es-MX" dirty="0">
                <a:solidFill>
                  <a:schemeClr val="tx2">
                    <a:lumMod val="75000"/>
                  </a:schemeClr>
                </a:solidFill>
              </a:rPr>
              <a:t>Medición de indicadores</a:t>
            </a:r>
          </a:p>
          <a:p>
            <a:pPr marL="0" indent="0">
              <a:buNone/>
            </a:pPr>
            <a:r>
              <a:rPr lang="es-MX" dirty="0">
                <a:solidFill>
                  <a:schemeClr val="tx2">
                    <a:lumMod val="75000"/>
                  </a:schemeClr>
                </a:solidFill>
              </a:rPr>
              <a:t>Implementación plan de acción</a:t>
            </a:r>
          </a:p>
          <a:p>
            <a:r>
              <a:rPr lang="es-MX" dirty="0">
                <a:solidFill>
                  <a:schemeClr val="tx2">
                    <a:lumMod val="75000"/>
                  </a:schemeClr>
                </a:solidFill>
              </a:rPr>
              <a:t>EVALUCIÓN DE LOS PLANES DE ACCIÓN</a:t>
            </a:r>
          </a:p>
          <a:p>
            <a:pPr marL="0" indent="0">
              <a:buNone/>
            </a:pPr>
            <a:r>
              <a:rPr lang="es-MX" dirty="0">
                <a:solidFill>
                  <a:schemeClr val="tx2">
                    <a:lumMod val="75000"/>
                  </a:schemeClr>
                </a:solidFill>
              </a:rPr>
              <a:t>Mediante la verificación del cierre de ciclos de mejora</a:t>
            </a:r>
            <a:endParaRPr lang="es-ES_tradnl" dirty="0">
              <a:solidFill>
                <a:schemeClr val="tx2">
                  <a:lumMod val="75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Título 1">
            <a:extLst>
              <a:ext uri="{FF2B5EF4-FFF2-40B4-BE49-F238E27FC236}">
                <a16:creationId xmlns:a16="http://schemas.microsoft.com/office/drawing/2014/main" id="{3B3005BB-E8C4-3346-A9A1-754319A9AB99}"/>
              </a:ext>
            </a:extLst>
          </p:cNvPr>
          <p:cNvSpPr txBox="1">
            <a:spLocks/>
          </p:cNvSpPr>
          <p:nvPr/>
        </p:nvSpPr>
        <p:spPr>
          <a:xfrm>
            <a:off x="1028876" y="966043"/>
            <a:ext cx="10509532" cy="914400"/>
          </a:xfrm>
          <a:prstGeom prst="rect">
            <a:avLst/>
          </a:prstGeom>
        </p:spPr>
        <p:txBody>
          <a:bodyPr vert="horz" lIns="91440" tIns="45720" rIns="91440" bIns="45720" rtlCol="0" anchor="t">
            <a:normAutofit fontScale="825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just"/>
            <a:r>
              <a:rPr lang="es-CO" b="1" dirty="0">
                <a:solidFill>
                  <a:schemeClr val="tx2">
                    <a:lumMod val="75000"/>
                  </a:schemeClr>
                </a:solidFill>
              </a:rPr>
              <a:t>Se realiza socialización de los formatos de medición inicial y se explica el proceso de implementación</a:t>
            </a:r>
          </a:p>
          <a:p>
            <a:endParaRPr lang="es-ES_tradnl" dirty="0"/>
          </a:p>
        </p:txBody>
      </p:sp>
      <p:sp>
        <p:nvSpPr>
          <p:cNvPr id="6" name="Subtítulo 2">
            <a:extLst>
              <a:ext uri="{FF2B5EF4-FFF2-40B4-BE49-F238E27FC236}">
                <a16:creationId xmlns:a16="http://schemas.microsoft.com/office/drawing/2014/main" id="{7B5BDAD4-FE42-4670-9B31-EACFB3062A4F}"/>
              </a:ext>
            </a:extLst>
          </p:cNvPr>
          <p:cNvSpPr txBox="1">
            <a:spLocks/>
          </p:cNvSpPr>
          <p:nvPr/>
        </p:nvSpPr>
        <p:spPr>
          <a:xfrm>
            <a:off x="4126416" y="6064113"/>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9439229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393569"/>
            <a:ext cx="9601200" cy="914400"/>
          </a:xfrm>
        </p:spPr>
        <p:txBody>
          <a:bodyPr>
            <a:normAutofit/>
          </a:bodyPr>
          <a:lstStyle/>
          <a:p>
            <a:r>
              <a:rPr lang="es-ES_tradnl" sz="2800" b="1" spc="-120" dirty="0">
                <a:solidFill>
                  <a:schemeClr val="tx2">
                    <a:lumMod val="75000"/>
                  </a:schemeClr>
                </a:solidFill>
                <a:latin typeface="Arial Black" pitchFamily="34" charset="0"/>
                <a:ea typeface="+mn-ea"/>
                <a:cs typeface="+mn-cs"/>
              </a:rPr>
              <a:t>APRENDIZAJE ORGANIZACIONAL</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1113778"/>
            <a:ext cx="10012680" cy="1097279"/>
          </a:xfrm>
        </p:spPr>
        <p:txBody>
          <a:bodyPr>
            <a:noAutofit/>
          </a:bodyPr>
          <a:lstStyle/>
          <a:p>
            <a:pPr algn="just"/>
            <a:r>
              <a:rPr lang="es-MX" sz="4400" dirty="0">
                <a:solidFill>
                  <a:schemeClr val="tx2">
                    <a:lumMod val="75000"/>
                  </a:schemeClr>
                </a:solidFill>
              </a:rPr>
              <a:t>Mediante acciones de: Retroalimentación de resultados, Estandarización y ajuste de procesos, Divulgación de experiencias exitosas, Capacitación y reentrenamiento del personal.</a:t>
            </a:r>
            <a:endParaRPr lang="es-ES_tradnl" sz="4400" dirty="0">
              <a:solidFill>
                <a:schemeClr val="tx2">
                  <a:lumMod val="75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6090650"/>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5899562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82040" y="405766"/>
            <a:ext cx="9601200" cy="914400"/>
          </a:xfrm>
        </p:spPr>
        <p:txBody>
          <a:bodyPr>
            <a:normAutofit/>
          </a:bodyPr>
          <a:lstStyle/>
          <a:p>
            <a:r>
              <a:rPr lang="es-ES_tradnl" sz="2800" b="1" spc="-120" dirty="0">
                <a:solidFill>
                  <a:schemeClr val="tx2">
                    <a:lumMod val="75000"/>
                  </a:schemeClr>
                </a:solidFill>
                <a:latin typeface="Arial Black" pitchFamily="34" charset="0"/>
                <a:ea typeface="+mn-ea"/>
                <a:cs typeface="+mn-cs"/>
              </a:rPr>
              <a:t>COMITÉS DE CALIDAD</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960119" y="948202"/>
            <a:ext cx="10634849" cy="1097279"/>
          </a:xfrm>
        </p:spPr>
        <p:txBody>
          <a:bodyPr>
            <a:normAutofit/>
          </a:bodyPr>
          <a:lstStyle/>
          <a:p>
            <a:pPr algn="just"/>
            <a:r>
              <a:rPr lang="es-MX" sz="2400" b="1" dirty="0">
                <a:solidFill>
                  <a:srgbClr val="00B050"/>
                </a:solidFill>
              </a:rPr>
              <a:t>Se realizo los comités de calidad mensualmente con el propósito de evaluar los indicadores </a:t>
            </a:r>
            <a:r>
              <a:rPr lang="es-MX" sz="2800" b="1" dirty="0">
                <a:solidFill>
                  <a:srgbClr val="00B050"/>
                </a:solidFill>
              </a:rPr>
              <a:t>de</a:t>
            </a:r>
            <a:r>
              <a:rPr lang="es-MX" sz="2400" b="1" dirty="0">
                <a:solidFill>
                  <a:srgbClr val="00B050"/>
                </a:solidFill>
              </a:rPr>
              <a:t> producción de los servicios y tomar correctivos al respecto</a:t>
            </a:r>
            <a:endParaRPr lang="es-ES_tradnl" sz="2400" b="1" dirty="0">
              <a:solidFill>
                <a:srgbClr val="00B050"/>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7" name="Subtítulo 2">
            <a:extLst>
              <a:ext uri="{FF2B5EF4-FFF2-40B4-BE49-F238E27FC236}">
                <a16:creationId xmlns:a16="http://schemas.microsoft.com/office/drawing/2014/main" id="{7B5BDAD4-FE42-4670-9B31-EACFB3062A4F}"/>
              </a:ext>
            </a:extLst>
          </p:cNvPr>
          <p:cNvSpPr txBox="1">
            <a:spLocks/>
          </p:cNvSpPr>
          <p:nvPr/>
        </p:nvSpPr>
        <p:spPr>
          <a:xfrm>
            <a:off x="4098921" y="6060945"/>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8" name="AutoShape 2" descr="blob:https://web.whatsapp.com/11cfb29b-a462-4edf-9837-12abad82fa6c"/>
          <p:cNvSpPr>
            <a:spLocks noChangeAspect="1" noChangeArrowheads="1"/>
          </p:cNvSpPr>
          <p:nvPr/>
        </p:nvSpPr>
        <p:spPr bwMode="auto">
          <a:xfrm>
            <a:off x="2385427" y="2870696"/>
            <a:ext cx="2395119" cy="23951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9" name="Imagen 8"/>
          <p:cNvPicPr>
            <a:picLocks noChangeAspect="1"/>
          </p:cNvPicPr>
          <p:nvPr/>
        </p:nvPicPr>
        <p:blipFill>
          <a:blip r:embed="rId3"/>
          <a:stretch>
            <a:fillRect/>
          </a:stretch>
        </p:blipFill>
        <p:spPr>
          <a:xfrm>
            <a:off x="1229864" y="1959257"/>
            <a:ext cx="2311125" cy="4022443"/>
          </a:xfrm>
          <a:prstGeom prst="rect">
            <a:avLst/>
          </a:prstGeom>
        </p:spPr>
      </p:pic>
      <p:pic>
        <p:nvPicPr>
          <p:cNvPr id="10" name="Imagen 9"/>
          <p:cNvPicPr>
            <a:picLocks noChangeAspect="1"/>
          </p:cNvPicPr>
          <p:nvPr/>
        </p:nvPicPr>
        <p:blipFill>
          <a:blip r:embed="rId4"/>
          <a:stretch>
            <a:fillRect/>
          </a:stretch>
        </p:blipFill>
        <p:spPr>
          <a:xfrm>
            <a:off x="3661524" y="1959256"/>
            <a:ext cx="3787906" cy="4022443"/>
          </a:xfrm>
          <a:prstGeom prst="rect">
            <a:avLst/>
          </a:prstGeom>
        </p:spPr>
      </p:pic>
      <p:pic>
        <p:nvPicPr>
          <p:cNvPr id="11" name="Imagen 10"/>
          <p:cNvPicPr/>
          <p:nvPr/>
        </p:nvPicPr>
        <p:blipFill rotWithShape="1">
          <a:blip r:embed="rId5"/>
          <a:srcRect l="24370" t="14441" r="24263" b="17093"/>
          <a:stretch/>
        </p:blipFill>
        <p:spPr bwMode="auto">
          <a:xfrm>
            <a:off x="7748338" y="1980472"/>
            <a:ext cx="3846630" cy="40012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36897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87E6FE8-0A60-2D48-8780-534D778F845F}"/>
              </a:ext>
            </a:extLst>
          </p:cNvPr>
          <p:cNvPicPr>
            <a:picLocks noChangeAspect="1"/>
          </p:cNvPicPr>
          <p:nvPr/>
        </p:nvPicPr>
        <p:blipFill>
          <a:blip r:embed="rId2"/>
          <a:stretch>
            <a:fillRect/>
          </a:stretch>
        </p:blipFill>
        <p:spPr>
          <a:xfrm>
            <a:off x="840682" y="5399109"/>
            <a:ext cx="3115743" cy="918899"/>
          </a:xfrm>
          <a:prstGeom prst="rect">
            <a:avLst/>
          </a:prstGeom>
        </p:spPr>
      </p:pic>
      <p:sp>
        <p:nvSpPr>
          <p:cNvPr id="10" name="Rectángulo 9"/>
          <p:cNvSpPr/>
          <p:nvPr/>
        </p:nvSpPr>
        <p:spPr>
          <a:xfrm>
            <a:off x="4182898" y="5627725"/>
            <a:ext cx="3564950" cy="461665"/>
          </a:xfrm>
          <a:prstGeom prst="rect">
            <a:avLst/>
          </a:prstGeom>
        </p:spPr>
        <p:txBody>
          <a:bodyPr wrap="none">
            <a:spAutoFit/>
          </a:bodyPr>
          <a:lstStyle/>
          <a:p>
            <a:pPr algn="ctr"/>
            <a:r>
              <a:rPr lang="es-CO" sz="2400" b="1" i="1"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“Más y Mejores Servicios”.</a:t>
            </a:r>
            <a:endParaRPr lang="es-ES"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CuadroTexto 18">
            <a:extLst>
              <a:ext uri="{FF2B5EF4-FFF2-40B4-BE49-F238E27FC236}">
                <a16:creationId xmlns:a16="http://schemas.microsoft.com/office/drawing/2014/main" id="{8B6A1A36-1AC3-4A5B-574D-95DAA5B3107F}"/>
              </a:ext>
            </a:extLst>
          </p:cNvPr>
          <p:cNvSpPr txBox="1"/>
          <p:nvPr/>
        </p:nvSpPr>
        <p:spPr>
          <a:xfrm>
            <a:off x="11125202" y="6265333"/>
            <a:ext cx="184731" cy="369332"/>
          </a:xfrm>
          <a:prstGeom prst="rect">
            <a:avLst/>
          </a:prstGeom>
          <a:noFill/>
        </p:spPr>
        <p:txBody>
          <a:bodyPr wrap="none" rtlCol="0">
            <a:spAutoFit/>
          </a:bodyPr>
          <a:lstStyle/>
          <a:p>
            <a:endParaRPr lang="es-ES_tradnl" dirty="0"/>
          </a:p>
        </p:txBody>
      </p:sp>
      <p:sp>
        <p:nvSpPr>
          <p:cNvPr id="20" name="Title 1">
            <a:extLst>
              <a:ext uri="{FF2B5EF4-FFF2-40B4-BE49-F238E27FC236}">
                <a16:creationId xmlns:a16="http://schemas.microsoft.com/office/drawing/2014/main" id="{565655F0-028F-A984-3035-F7EDB0C83AE9}"/>
              </a:ext>
            </a:extLst>
          </p:cNvPr>
          <p:cNvSpPr>
            <a:spLocks noGrp="1"/>
          </p:cNvSpPr>
          <p:nvPr>
            <p:ph type="ctrTitle"/>
          </p:nvPr>
        </p:nvSpPr>
        <p:spPr>
          <a:xfrm>
            <a:off x="1968061" y="1950237"/>
            <a:ext cx="7880131" cy="830997"/>
          </a:xfrm>
        </p:spPr>
        <p:txBody>
          <a:bodyPr/>
          <a:lstStyle/>
          <a:p>
            <a:r>
              <a:rPr lang="es-CO" sz="3600" dirty="0"/>
              <a:t>Campaña SEMANA DE LA HUMANIZACION (EQUIPO PAMEC)</a:t>
            </a:r>
            <a:endParaRPr sz="3600" dirty="0"/>
          </a:p>
        </p:txBody>
      </p:sp>
      <p:sp>
        <p:nvSpPr>
          <p:cNvPr id="22" name="CuadroTexto 21">
            <a:extLst>
              <a:ext uri="{FF2B5EF4-FFF2-40B4-BE49-F238E27FC236}">
                <a16:creationId xmlns:a16="http://schemas.microsoft.com/office/drawing/2014/main" id="{EF789B90-97D2-9BEF-88A1-D811729A0C11}"/>
              </a:ext>
            </a:extLst>
          </p:cNvPr>
          <p:cNvSpPr txBox="1"/>
          <p:nvPr/>
        </p:nvSpPr>
        <p:spPr>
          <a:xfrm>
            <a:off x="2312277" y="3013502"/>
            <a:ext cx="7535916" cy="830997"/>
          </a:xfrm>
          <a:prstGeom prst="rect">
            <a:avLst/>
          </a:prstGeom>
          <a:noFill/>
        </p:spPr>
        <p:txBody>
          <a:bodyPr wrap="square">
            <a:spAutoFit/>
          </a:bodyPr>
          <a:lstStyle/>
          <a:p>
            <a:pPr algn="ctr"/>
            <a:r>
              <a:rPr lang="es-CO" sz="2400" dirty="0">
                <a:solidFill>
                  <a:schemeClr val="bg2">
                    <a:lumMod val="25000"/>
                  </a:schemeClr>
                </a:solidFill>
              </a:rPr>
              <a:t>Capacitación para personal asistencial y administrativo</a:t>
            </a:r>
          </a:p>
          <a:p>
            <a:pPr algn="ctr"/>
            <a:r>
              <a:rPr lang="es-CO" sz="2400" dirty="0">
                <a:solidFill>
                  <a:schemeClr val="bg2">
                    <a:lumMod val="25000"/>
                  </a:schemeClr>
                </a:solidFill>
              </a:rPr>
              <a:t>22 de Octubre 2025</a:t>
            </a:r>
          </a:p>
        </p:txBody>
      </p:sp>
    </p:spTree>
    <p:extLst>
      <p:ext uri="{BB962C8B-B14F-4D97-AF65-F5344CB8AC3E}">
        <p14:creationId xmlns:p14="http://schemas.microsoft.com/office/powerpoint/2010/main" val="569659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a:bodyPr>
          <a:lstStyle/>
          <a:p>
            <a:pPr lvl="0"/>
            <a:r>
              <a:rPr lang="es-CO" sz="2400" b="1" cap="all" spc="-120" dirty="0">
                <a:solidFill>
                  <a:schemeClr val="tx2">
                    <a:lumMod val="75000"/>
                  </a:schemeClr>
                </a:solidFill>
                <a:latin typeface="Arial Black" pitchFamily="34" charset="0"/>
              </a:rPr>
              <a:t>LOS SERVICIOS MAS PRESTADOS DEL AÑO 2.025.</a:t>
            </a:r>
            <a:endParaRPr lang="es-ES" sz="2400" b="1" cap="all" spc="-120" dirty="0">
              <a:solidFill>
                <a:schemeClr val="tx2">
                  <a:lumMod val="75000"/>
                </a:schemeClr>
              </a:solidFill>
              <a:latin typeface="Arial Black" pitchFamily="34" charset="0"/>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7" y="944310"/>
            <a:ext cx="10097748" cy="4969379"/>
          </a:xfrm>
        </p:spPr>
        <p:txBody>
          <a:bodyPr>
            <a:normAutofit lnSpcReduction="10000"/>
          </a:bodyPr>
          <a:lstStyle/>
          <a:p>
            <a:pPr marL="0" indent="0" algn="just" defTabSz="457200">
              <a:buNone/>
            </a:pPr>
            <a:endParaRPr lang="es-ES_tradnl" sz="2500" b="1" dirty="0">
              <a:solidFill>
                <a:schemeClr val="bg2">
                  <a:lumMod val="25000"/>
                </a:schemeClr>
              </a:solidFill>
            </a:endParaRPr>
          </a:p>
          <a:p>
            <a:pPr marL="0" indent="0" algn="just" defTabSz="457200">
              <a:buNone/>
            </a:pPr>
            <a:r>
              <a:rPr lang="es-ES_tradnl" sz="3200" b="1" dirty="0">
                <a:solidFill>
                  <a:schemeClr val="tx1"/>
                </a:solidFill>
              </a:rPr>
              <a:t>Actividades desarrolladas por el personal encargado de la atención en salud, que buscan mejorar la calidad de vida (salud) y generar satisfacción en los usuarios. </a:t>
            </a:r>
          </a:p>
          <a:p>
            <a:pPr marL="0" indent="0" algn="just" defTabSz="457200">
              <a:buNone/>
            </a:pPr>
            <a:endParaRPr lang="es-ES_tradnl" sz="3200" b="1" dirty="0">
              <a:solidFill>
                <a:schemeClr val="tx1"/>
              </a:solidFill>
            </a:endParaRPr>
          </a:p>
          <a:p>
            <a:pPr marL="0" indent="0" algn="just" defTabSz="457200">
              <a:buNone/>
            </a:pPr>
            <a:r>
              <a:rPr lang="es-CO" sz="3200" b="1" dirty="0">
                <a:solidFill>
                  <a:schemeClr val="tx1"/>
                </a:solidFill>
              </a:rPr>
              <a:t>Durante el año 2.024, se realizaron un total de 74.446 atenciones a los usuarios en los diferentes servicios que ofrece el hospital. Para el año 2025 se realizaron un total de 105.169 atenciones. Donde se presento un incremento de 30.723 atenciones, equivalente a un 29%.</a:t>
            </a:r>
          </a:p>
          <a:p>
            <a:pPr marL="0" indent="0">
              <a:buNone/>
            </a:pPr>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4467163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718F8-2798-F9F5-F5F2-720D8123309B}"/>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32644F4F-F260-A46B-54E2-94D2F9A46BE6}"/>
              </a:ext>
            </a:extLst>
          </p:cNvPr>
          <p:cNvPicPr>
            <a:picLocks noChangeAspect="1"/>
          </p:cNvPicPr>
          <p:nvPr/>
        </p:nvPicPr>
        <p:blipFill>
          <a:blip r:embed="rId2"/>
          <a:stretch>
            <a:fillRect/>
          </a:stretch>
        </p:blipFill>
        <p:spPr>
          <a:xfrm>
            <a:off x="840682" y="5399109"/>
            <a:ext cx="3115743" cy="918899"/>
          </a:xfrm>
          <a:prstGeom prst="rect">
            <a:avLst/>
          </a:prstGeom>
        </p:spPr>
      </p:pic>
      <p:sp>
        <p:nvSpPr>
          <p:cNvPr id="10" name="Rectángulo 9">
            <a:extLst>
              <a:ext uri="{FF2B5EF4-FFF2-40B4-BE49-F238E27FC236}">
                <a16:creationId xmlns:a16="http://schemas.microsoft.com/office/drawing/2014/main" id="{F38FE22E-E889-9CB1-A679-C4F1F39495B2}"/>
              </a:ext>
            </a:extLst>
          </p:cNvPr>
          <p:cNvSpPr/>
          <p:nvPr/>
        </p:nvSpPr>
        <p:spPr>
          <a:xfrm>
            <a:off x="4182898" y="5627725"/>
            <a:ext cx="3564950" cy="461665"/>
          </a:xfrm>
          <a:prstGeom prst="rect">
            <a:avLst/>
          </a:prstGeom>
        </p:spPr>
        <p:txBody>
          <a:bodyPr wrap="none">
            <a:spAutoFit/>
          </a:bodyPr>
          <a:lstStyle/>
          <a:p>
            <a:pPr algn="ctr"/>
            <a:r>
              <a:rPr lang="es-CO" sz="2400" b="1" i="1"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“Más y Mejores Servicios”.</a:t>
            </a:r>
            <a:endParaRPr lang="es-ES"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7E11EB9F-36B3-836C-412D-55D9DDCAC538}"/>
              </a:ext>
            </a:extLst>
          </p:cNvPr>
          <p:cNvSpPr txBox="1">
            <a:spLocks/>
          </p:cNvSpPr>
          <p:nvPr/>
        </p:nvSpPr>
        <p:spPr>
          <a:xfrm>
            <a:off x="3396354" y="876340"/>
            <a:ext cx="8229600" cy="1143000"/>
          </a:xfrm>
          <a:prstGeom prst="rect">
            <a:avLst/>
          </a:prstGeom>
        </p:spPr>
        <p:txBody>
          <a:bodyPr vert="horz" lIns="91440" tIns="45720" rIns="91440" bIns="45720" rtlCol="0" anchor="b">
            <a:noAutofit/>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es-CO" sz="4400" dirty="0"/>
              <a:t>¿Por qué se trabaja  humanización en la ese?</a:t>
            </a:r>
          </a:p>
        </p:txBody>
      </p:sp>
      <p:sp>
        <p:nvSpPr>
          <p:cNvPr id="7" name="Content Placeholder 2">
            <a:extLst>
              <a:ext uri="{FF2B5EF4-FFF2-40B4-BE49-F238E27FC236}">
                <a16:creationId xmlns:a16="http://schemas.microsoft.com/office/drawing/2014/main" id="{9290DAE0-8B8C-5C29-BE8A-71F856614AAC}"/>
              </a:ext>
            </a:extLst>
          </p:cNvPr>
          <p:cNvSpPr txBox="1">
            <a:spLocks/>
          </p:cNvSpPr>
          <p:nvPr/>
        </p:nvSpPr>
        <p:spPr>
          <a:xfrm>
            <a:off x="1301261" y="2077311"/>
            <a:ext cx="8869681" cy="3492443"/>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just"/>
            <a:r>
              <a:rPr lang="es-CO" sz="2400" dirty="0">
                <a:solidFill>
                  <a:schemeClr val="bg2">
                    <a:lumMod val="25000"/>
                  </a:schemeClr>
                </a:solidFill>
              </a:rPr>
              <a:t>El equipo interdisciplinario de calidad de la institución trabaja en base a la resolución 5095 de 2018 de acreditación el “Estándar 80 (DIR5) </a:t>
            </a:r>
            <a:r>
              <a:rPr lang="es-ES" sz="2400" dirty="0">
                <a:solidFill>
                  <a:schemeClr val="bg2">
                    <a:lumMod val="25000"/>
                  </a:schemeClr>
                </a:solidFill>
              </a:rPr>
              <a:t>La política de atención humanizada y el respeto hacia el paciente, su privacidad y dignidad es promovida, desplegada y evaluada por la alta dirección en todos los colaboradores de la organización, independientemente del tipo de vinculación. Se toman correctivos frente a las desviaciones encontradas.”</a:t>
            </a:r>
            <a:endParaRPr lang="es-CO" sz="2400" dirty="0">
              <a:solidFill>
                <a:schemeClr val="bg2">
                  <a:lumMod val="25000"/>
                </a:schemeClr>
              </a:solidFill>
            </a:endParaRPr>
          </a:p>
          <a:p>
            <a:endParaRPr lang="es-CO" sz="1400" dirty="0"/>
          </a:p>
        </p:txBody>
      </p:sp>
    </p:spTree>
    <p:extLst>
      <p:ext uri="{BB962C8B-B14F-4D97-AF65-F5344CB8AC3E}">
        <p14:creationId xmlns:p14="http://schemas.microsoft.com/office/powerpoint/2010/main" val="18018061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D53E6-0883-7C21-D819-1FEEED1E6059}"/>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12312285-FCA0-3E36-A533-B3A87563C7E5}"/>
              </a:ext>
            </a:extLst>
          </p:cNvPr>
          <p:cNvPicPr>
            <a:picLocks noChangeAspect="1"/>
          </p:cNvPicPr>
          <p:nvPr/>
        </p:nvPicPr>
        <p:blipFill>
          <a:blip r:embed="rId2"/>
          <a:stretch>
            <a:fillRect/>
          </a:stretch>
        </p:blipFill>
        <p:spPr>
          <a:xfrm>
            <a:off x="840682" y="5399109"/>
            <a:ext cx="3115743" cy="918899"/>
          </a:xfrm>
          <a:prstGeom prst="rect">
            <a:avLst/>
          </a:prstGeom>
        </p:spPr>
      </p:pic>
      <p:sp>
        <p:nvSpPr>
          <p:cNvPr id="10" name="Rectángulo 9">
            <a:extLst>
              <a:ext uri="{FF2B5EF4-FFF2-40B4-BE49-F238E27FC236}">
                <a16:creationId xmlns:a16="http://schemas.microsoft.com/office/drawing/2014/main" id="{CA59FA42-371F-15BA-E0C8-D8B70C7034BE}"/>
              </a:ext>
            </a:extLst>
          </p:cNvPr>
          <p:cNvSpPr/>
          <p:nvPr/>
        </p:nvSpPr>
        <p:spPr>
          <a:xfrm>
            <a:off x="4182898" y="5627725"/>
            <a:ext cx="3564950" cy="461665"/>
          </a:xfrm>
          <a:prstGeom prst="rect">
            <a:avLst/>
          </a:prstGeom>
        </p:spPr>
        <p:txBody>
          <a:bodyPr wrap="none">
            <a:spAutoFit/>
          </a:bodyPr>
          <a:lstStyle/>
          <a:p>
            <a:pPr algn="ctr"/>
            <a:r>
              <a:rPr lang="es-CO" sz="2400" b="1" i="1"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“Más y Mejores Servicios”.</a:t>
            </a:r>
            <a:endParaRPr lang="es-ES"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B5A9ED89-4FE2-3727-6C3B-E04DC1C1409B}"/>
              </a:ext>
            </a:extLst>
          </p:cNvPr>
          <p:cNvSpPr txBox="1">
            <a:spLocks/>
          </p:cNvSpPr>
          <p:nvPr/>
        </p:nvSpPr>
        <p:spPr>
          <a:xfrm>
            <a:off x="3615654" y="652463"/>
            <a:ext cx="7742677" cy="1143000"/>
          </a:xfrm>
          <a:prstGeom prst="rect">
            <a:avLst/>
          </a:prstGeom>
        </p:spPr>
        <p:txBody>
          <a:bodyPr vert="horz" lIns="91440" tIns="45720" rIns="91440" bIns="45720" rtlCol="0" anchor="b">
            <a:noAutofit/>
          </a:bodyPr>
          <a:lstStyle>
            <a:lvl1pPr algn="ctr" defTabSz="914377"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es-CO" sz="4400" dirty="0"/>
              <a:t>Importancia en LA ESE Hospital </a:t>
            </a:r>
          </a:p>
        </p:txBody>
      </p:sp>
      <p:sp>
        <p:nvSpPr>
          <p:cNvPr id="5" name="CuadroTexto 4">
            <a:extLst>
              <a:ext uri="{FF2B5EF4-FFF2-40B4-BE49-F238E27FC236}">
                <a16:creationId xmlns:a16="http://schemas.microsoft.com/office/drawing/2014/main" id="{5C87C7D0-D0CF-5186-CE74-FE5864B9979D}"/>
              </a:ext>
            </a:extLst>
          </p:cNvPr>
          <p:cNvSpPr txBox="1"/>
          <p:nvPr/>
        </p:nvSpPr>
        <p:spPr>
          <a:xfrm>
            <a:off x="1208690" y="2100560"/>
            <a:ext cx="2747735" cy="2308324"/>
          </a:xfrm>
          <a:prstGeom prst="rect">
            <a:avLst/>
          </a:prstGeom>
          <a:noFill/>
        </p:spPr>
        <p:txBody>
          <a:bodyPr wrap="square">
            <a:spAutoFit/>
          </a:bodyPr>
          <a:lstStyle/>
          <a:p>
            <a:pPr algn="just"/>
            <a:r>
              <a:rPr lang="es-CO" sz="2400" dirty="0">
                <a:solidFill>
                  <a:schemeClr val="bg2">
                    <a:lumMod val="25000"/>
                  </a:schemeClr>
                </a:solidFill>
              </a:rPr>
              <a:t>Garantizar una atención humanizada hacia los pacientes y hacia el personal de la institución,</a:t>
            </a:r>
          </a:p>
        </p:txBody>
      </p:sp>
      <p:pic>
        <p:nvPicPr>
          <p:cNvPr id="3" name="Imagen 2">
            <a:extLst>
              <a:ext uri="{FF2B5EF4-FFF2-40B4-BE49-F238E27FC236}">
                <a16:creationId xmlns:a16="http://schemas.microsoft.com/office/drawing/2014/main" id="{CB95A54D-BCA7-CEAD-59AD-0D9E30D4CD3D}"/>
              </a:ext>
            </a:extLst>
          </p:cNvPr>
          <p:cNvPicPr>
            <a:picLocks noChangeAspect="1"/>
          </p:cNvPicPr>
          <p:nvPr/>
        </p:nvPicPr>
        <p:blipFill>
          <a:blip r:embed="rId3"/>
          <a:stretch>
            <a:fillRect/>
          </a:stretch>
        </p:blipFill>
        <p:spPr>
          <a:xfrm>
            <a:off x="4530054" y="1807062"/>
            <a:ext cx="5578679" cy="3826975"/>
          </a:xfrm>
          <a:prstGeom prst="rect">
            <a:avLst/>
          </a:prstGeom>
        </p:spPr>
      </p:pic>
    </p:spTree>
    <p:extLst>
      <p:ext uri="{BB962C8B-B14F-4D97-AF65-F5344CB8AC3E}">
        <p14:creationId xmlns:p14="http://schemas.microsoft.com/office/powerpoint/2010/main" val="25008402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8E849-3E0D-394B-A05E-C972D0F419D7}"/>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95A5A66A-6DF3-94E6-6C6E-B187E8EE3732}"/>
              </a:ext>
            </a:extLst>
          </p:cNvPr>
          <p:cNvPicPr>
            <a:picLocks noChangeAspect="1"/>
          </p:cNvPicPr>
          <p:nvPr/>
        </p:nvPicPr>
        <p:blipFill>
          <a:blip r:embed="rId2"/>
          <a:stretch>
            <a:fillRect/>
          </a:stretch>
        </p:blipFill>
        <p:spPr>
          <a:xfrm>
            <a:off x="840682" y="5399109"/>
            <a:ext cx="3115743" cy="918899"/>
          </a:xfrm>
          <a:prstGeom prst="rect">
            <a:avLst/>
          </a:prstGeom>
        </p:spPr>
      </p:pic>
      <p:sp>
        <p:nvSpPr>
          <p:cNvPr id="10" name="Rectángulo 9">
            <a:extLst>
              <a:ext uri="{FF2B5EF4-FFF2-40B4-BE49-F238E27FC236}">
                <a16:creationId xmlns:a16="http://schemas.microsoft.com/office/drawing/2014/main" id="{F3398D41-9F9C-666F-0648-9AEAA6BC428B}"/>
              </a:ext>
            </a:extLst>
          </p:cNvPr>
          <p:cNvSpPr/>
          <p:nvPr/>
        </p:nvSpPr>
        <p:spPr>
          <a:xfrm>
            <a:off x="4182898" y="5627725"/>
            <a:ext cx="3564950" cy="461665"/>
          </a:xfrm>
          <a:prstGeom prst="rect">
            <a:avLst/>
          </a:prstGeom>
        </p:spPr>
        <p:txBody>
          <a:bodyPr wrap="none">
            <a:spAutoFit/>
          </a:bodyPr>
          <a:lstStyle/>
          <a:p>
            <a:pPr algn="ctr"/>
            <a:r>
              <a:rPr lang="es-CO" sz="2400" b="1" i="1"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“Más y Mejores Servicios”.</a:t>
            </a:r>
            <a:endParaRPr lang="es-ES"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09989F84-5E6F-CDB7-443C-C8373345A705}"/>
              </a:ext>
            </a:extLst>
          </p:cNvPr>
          <p:cNvSpPr txBox="1"/>
          <p:nvPr/>
        </p:nvSpPr>
        <p:spPr>
          <a:xfrm>
            <a:off x="1241284" y="1387681"/>
            <a:ext cx="3115743" cy="1384995"/>
          </a:xfrm>
          <a:prstGeom prst="rect">
            <a:avLst/>
          </a:prstGeom>
          <a:noFill/>
        </p:spPr>
        <p:txBody>
          <a:bodyPr wrap="square">
            <a:spAutoFit/>
          </a:bodyPr>
          <a:lstStyle/>
          <a:p>
            <a:r>
              <a:rPr lang="es-CO" sz="2400" dirty="0"/>
              <a:t> </a:t>
            </a:r>
          </a:p>
          <a:p>
            <a:pPr marL="285750" indent="-285750">
              <a:buFont typeface="Arial" panose="020B0604020202020204" pitchFamily="34" charset="0"/>
              <a:buChar char="•"/>
            </a:pPr>
            <a:endParaRPr lang="es-CO" sz="2400" dirty="0"/>
          </a:p>
          <a:p>
            <a:pPr marL="285750" indent="-285750">
              <a:buFont typeface="Arial" panose="020B0604020202020204" pitchFamily="34" charset="0"/>
              <a:buChar char="•"/>
            </a:pPr>
            <a:endParaRPr lang="es-CO" sz="2400" dirty="0"/>
          </a:p>
          <a:p>
            <a:endParaRPr lang="es-CO" sz="1200" dirty="0"/>
          </a:p>
        </p:txBody>
      </p:sp>
      <p:pic>
        <p:nvPicPr>
          <p:cNvPr id="6" name="Imagen 5">
            <a:extLst>
              <a:ext uri="{FF2B5EF4-FFF2-40B4-BE49-F238E27FC236}">
                <a16:creationId xmlns:a16="http://schemas.microsoft.com/office/drawing/2014/main" id="{914F4D28-E3F4-CD66-7040-4B1C7794C2D5}"/>
              </a:ext>
            </a:extLst>
          </p:cNvPr>
          <p:cNvPicPr>
            <a:picLocks noChangeAspect="1"/>
          </p:cNvPicPr>
          <p:nvPr/>
        </p:nvPicPr>
        <p:blipFill>
          <a:blip r:embed="rId3"/>
          <a:stretch>
            <a:fillRect/>
          </a:stretch>
        </p:blipFill>
        <p:spPr>
          <a:xfrm>
            <a:off x="4536168" y="1111494"/>
            <a:ext cx="2858410" cy="4287615"/>
          </a:xfrm>
          <a:prstGeom prst="rect">
            <a:avLst/>
          </a:prstGeom>
        </p:spPr>
      </p:pic>
    </p:spTree>
    <p:extLst>
      <p:ext uri="{BB962C8B-B14F-4D97-AF65-F5344CB8AC3E}">
        <p14:creationId xmlns:p14="http://schemas.microsoft.com/office/powerpoint/2010/main" val="7325802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548A3-0C1C-6118-30A8-F0A01D036D2A}"/>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B626305C-9494-DBD8-94D0-BBFC8B89EE09}"/>
              </a:ext>
            </a:extLst>
          </p:cNvPr>
          <p:cNvPicPr>
            <a:picLocks noChangeAspect="1"/>
          </p:cNvPicPr>
          <p:nvPr/>
        </p:nvPicPr>
        <p:blipFill>
          <a:blip r:embed="rId2"/>
          <a:stretch>
            <a:fillRect/>
          </a:stretch>
        </p:blipFill>
        <p:spPr>
          <a:xfrm>
            <a:off x="840682" y="5399109"/>
            <a:ext cx="3115743" cy="918899"/>
          </a:xfrm>
          <a:prstGeom prst="rect">
            <a:avLst/>
          </a:prstGeom>
        </p:spPr>
      </p:pic>
      <p:sp>
        <p:nvSpPr>
          <p:cNvPr id="10" name="Rectángulo 9">
            <a:extLst>
              <a:ext uri="{FF2B5EF4-FFF2-40B4-BE49-F238E27FC236}">
                <a16:creationId xmlns:a16="http://schemas.microsoft.com/office/drawing/2014/main" id="{5481D18D-F973-F6EF-5D49-32E480BE1288}"/>
              </a:ext>
            </a:extLst>
          </p:cNvPr>
          <p:cNvSpPr/>
          <p:nvPr/>
        </p:nvSpPr>
        <p:spPr>
          <a:xfrm>
            <a:off x="4182898" y="5627725"/>
            <a:ext cx="3564950" cy="461665"/>
          </a:xfrm>
          <a:prstGeom prst="rect">
            <a:avLst/>
          </a:prstGeom>
        </p:spPr>
        <p:txBody>
          <a:bodyPr wrap="none">
            <a:spAutoFit/>
          </a:bodyPr>
          <a:lstStyle/>
          <a:p>
            <a:pPr algn="ctr"/>
            <a:r>
              <a:rPr lang="es-CO" sz="2400" b="1" i="1"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rPr>
              <a:t>“Más y Mejores Servicios”.</a:t>
            </a:r>
            <a:endParaRPr lang="es-ES" dirty="0">
              <a:solidFill>
                <a:schemeClr val="tx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F551EE73-9D6A-85E7-9128-F2E68B14DF6F}"/>
              </a:ext>
            </a:extLst>
          </p:cNvPr>
          <p:cNvSpPr txBox="1"/>
          <p:nvPr/>
        </p:nvSpPr>
        <p:spPr>
          <a:xfrm>
            <a:off x="1241284" y="1387681"/>
            <a:ext cx="3115743" cy="1384995"/>
          </a:xfrm>
          <a:prstGeom prst="rect">
            <a:avLst/>
          </a:prstGeom>
          <a:noFill/>
        </p:spPr>
        <p:txBody>
          <a:bodyPr wrap="square">
            <a:spAutoFit/>
          </a:bodyPr>
          <a:lstStyle/>
          <a:p>
            <a:r>
              <a:rPr lang="es-CO" sz="2400" dirty="0"/>
              <a:t> </a:t>
            </a:r>
          </a:p>
          <a:p>
            <a:pPr marL="285750" indent="-285750">
              <a:buFont typeface="Arial" panose="020B0604020202020204" pitchFamily="34" charset="0"/>
              <a:buChar char="•"/>
            </a:pPr>
            <a:endParaRPr lang="es-CO" sz="2400" dirty="0"/>
          </a:p>
          <a:p>
            <a:pPr marL="285750" indent="-285750">
              <a:buFont typeface="Arial" panose="020B0604020202020204" pitchFamily="34" charset="0"/>
              <a:buChar char="•"/>
            </a:pPr>
            <a:endParaRPr lang="es-CO" sz="2400" dirty="0"/>
          </a:p>
          <a:p>
            <a:endParaRPr lang="es-CO" sz="1200" dirty="0"/>
          </a:p>
        </p:txBody>
      </p:sp>
      <p:pic>
        <p:nvPicPr>
          <p:cNvPr id="2" name="Imagen 1">
            <a:extLst>
              <a:ext uri="{FF2B5EF4-FFF2-40B4-BE49-F238E27FC236}">
                <a16:creationId xmlns:a16="http://schemas.microsoft.com/office/drawing/2014/main" id="{9EF9076A-50AE-8A47-FD1A-B6E32C29A5FE}"/>
              </a:ext>
            </a:extLst>
          </p:cNvPr>
          <p:cNvPicPr>
            <a:picLocks noChangeAspect="1"/>
          </p:cNvPicPr>
          <p:nvPr/>
        </p:nvPicPr>
        <p:blipFill>
          <a:blip r:embed="rId3"/>
          <a:stretch>
            <a:fillRect/>
          </a:stretch>
        </p:blipFill>
        <p:spPr>
          <a:xfrm>
            <a:off x="4760345" y="334272"/>
            <a:ext cx="2378360" cy="5293453"/>
          </a:xfrm>
          <a:prstGeom prst="rect">
            <a:avLst/>
          </a:prstGeom>
        </p:spPr>
      </p:pic>
      <p:pic>
        <p:nvPicPr>
          <p:cNvPr id="3" name="Imagen 2">
            <a:extLst>
              <a:ext uri="{FF2B5EF4-FFF2-40B4-BE49-F238E27FC236}">
                <a16:creationId xmlns:a16="http://schemas.microsoft.com/office/drawing/2014/main" id="{82CFE9BA-F903-63FC-410E-77581B99985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5359" y="5076666"/>
            <a:ext cx="551059" cy="551059"/>
          </a:xfrm>
          <a:prstGeom prst="rect">
            <a:avLst/>
          </a:prstGeom>
          <a:noFill/>
          <a:ln>
            <a:noFill/>
          </a:ln>
        </p:spPr>
      </p:pic>
    </p:spTree>
    <p:extLst>
      <p:ext uri="{BB962C8B-B14F-4D97-AF65-F5344CB8AC3E}">
        <p14:creationId xmlns:p14="http://schemas.microsoft.com/office/powerpoint/2010/main" val="30887312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381125"/>
            <a:ext cx="9612971" cy="2669354"/>
          </a:xfrm>
        </p:spPr>
        <p:txBody>
          <a:bodyPr>
            <a:noAutofit/>
          </a:bodyPr>
          <a:lstStyle/>
          <a:p>
            <a:pPr algn="ctr">
              <a:lnSpc>
                <a:spcPct val="112000"/>
              </a:lnSpc>
              <a:spcBef>
                <a:spcPts val="0"/>
              </a:spcBef>
            </a:pPr>
            <a:r>
              <a:rPr lang="es-ES_tradnl" sz="3600" b="1" dirty="0">
                <a:solidFill>
                  <a:schemeClr val="tx2">
                    <a:lumMod val="75000"/>
                  </a:schemeClr>
                </a:solidFill>
                <a:latin typeface="Arial Black" panose="020B0A04020102020204" pitchFamily="34" charset="0"/>
                <a:ea typeface="+mn-ea"/>
                <a:cs typeface="+mn-cs"/>
              </a:rPr>
              <a:t>Procesos ESTRATÉGICOS.</a:t>
            </a:r>
            <a:br>
              <a:rPr lang="es-ES_tradnl" sz="3600" b="1" dirty="0">
                <a:solidFill>
                  <a:schemeClr val="tx2">
                    <a:lumMod val="75000"/>
                  </a:schemeClr>
                </a:solidFill>
                <a:latin typeface="Arial Black" panose="020B0A04020102020204" pitchFamily="34" charset="0"/>
                <a:ea typeface="+mn-ea"/>
                <a:cs typeface="+mn-cs"/>
              </a:rPr>
            </a:br>
            <a:br>
              <a:rPr lang="es-ES_tradnl" sz="3600" b="1" dirty="0">
                <a:solidFill>
                  <a:schemeClr val="tx2">
                    <a:lumMod val="75000"/>
                  </a:schemeClr>
                </a:solidFill>
                <a:latin typeface="Arial Black" panose="020B0A04020102020204" pitchFamily="34" charset="0"/>
                <a:ea typeface="+mn-ea"/>
                <a:cs typeface="+mn-cs"/>
              </a:rPr>
            </a:br>
            <a:r>
              <a:rPr lang="es-ES_tradnl" sz="3600" b="1" dirty="0">
                <a:solidFill>
                  <a:schemeClr val="tx2">
                    <a:lumMod val="75000"/>
                  </a:schemeClr>
                </a:solidFill>
                <a:latin typeface="Arial Black" panose="020B0A04020102020204" pitchFamily="34" charset="0"/>
              </a:rPr>
              <a:t>Informe DE GESTIÓN JURÍDICA.</a:t>
            </a:r>
            <a:endParaRPr lang="es-ES_tradnl" sz="4400" b="1" dirty="0">
              <a:solidFill>
                <a:schemeClr val="tx2">
                  <a:lumMod val="75000"/>
                </a:schemeClr>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a:solidFill>
                  <a:schemeClr val="tx2">
                    <a:lumMod val="75000"/>
                  </a:schemeClr>
                </a:solidFill>
                <a:latin typeface="Arial" panose="020B0604020202020204" pitchFamily="34" charset="0"/>
                <a:cs typeface="Arial" panose="020B0604020202020204" pitchFamily="34" charset="0"/>
              </a:rPr>
              <a:t>Sidney Kristina Giraldo Forero</a:t>
            </a:r>
          </a:p>
          <a:p>
            <a:pPr defTabSz="457200"/>
            <a:r>
              <a:rPr lang="es-CO" sz="2200" b="1" dirty="0">
                <a:solidFill>
                  <a:schemeClr val="tx2">
                    <a:lumMod val="75000"/>
                  </a:schemeClr>
                </a:solidFill>
                <a:latin typeface="Arial" panose="020B0604020202020204" pitchFamily="34" charset="0"/>
                <a:cs typeface="Arial" panose="020B0604020202020204" pitchFamily="34" charset="0"/>
              </a:rPr>
              <a:t>Asesora </a:t>
            </a:r>
            <a:r>
              <a:rPr lang="es-CO" sz="2200" b="1" dirty="0" err="1">
                <a:solidFill>
                  <a:schemeClr val="tx2">
                    <a:lumMod val="75000"/>
                  </a:schemeClr>
                </a:solidFill>
                <a:latin typeface="Arial" panose="020B0604020202020204" pitchFamily="34" charset="0"/>
                <a:cs typeface="Arial" panose="020B0604020202020204" pitchFamily="34" charset="0"/>
              </a:rPr>
              <a:t>Juridica</a:t>
            </a:r>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6833900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a:bodyPr>
          <a:lstStyle/>
          <a:p>
            <a:pPr defTabSz="457200"/>
            <a:r>
              <a:rPr lang="es-ES_tradnl" sz="2400" b="1" spc="-120" dirty="0">
                <a:solidFill>
                  <a:schemeClr val="tx2">
                    <a:lumMod val="75000"/>
                  </a:schemeClr>
                </a:solidFill>
                <a:latin typeface="Arial Black" pitchFamily="34" charset="0"/>
                <a:ea typeface="+mn-ea"/>
                <a:cs typeface="+mn-cs"/>
              </a:rPr>
              <a:t>Gestión Jurídica:</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p:cNvSpPr/>
          <p:nvPr/>
        </p:nvSpPr>
        <p:spPr>
          <a:xfrm>
            <a:off x="3099276" y="675086"/>
            <a:ext cx="6970819" cy="523220"/>
          </a:xfrm>
          <a:prstGeom prst="rect">
            <a:avLst/>
          </a:prstGeom>
        </p:spPr>
        <p:txBody>
          <a:bodyPr wrap="none">
            <a:spAutoFit/>
          </a:bodyPr>
          <a:lstStyle/>
          <a:p>
            <a:r>
              <a:rPr lang="es-ES" sz="2800" b="1" spc="-120" dirty="0">
                <a:solidFill>
                  <a:schemeClr val="tx2">
                    <a:lumMod val="75000"/>
                  </a:schemeClr>
                </a:solidFill>
                <a:latin typeface="Arial Black" pitchFamily="34" charset="0"/>
              </a:rPr>
              <a:t>DEMANDAS, FALLOS Y SENTENCIAS.</a:t>
            </a:r>
          </a:p>
        </p:txBody>
      </p:sp>
      <p:graphicFrame>
        <p:nvGraphicFramePr>
          <p:cNvPr id="9" name="Tabla 8">
            <a:extLst>
              <a:ext uri="{FF2B5EF4-FFF2-40B4-BE49-F238E27FC236}">
                <a16:creationId xmlns:a16="http://schemas.microsoft.com/office/drawing/2014/main" id="{36928F83-0AB0-BFAA-ED82-49C2C8C67FBE}"/>
              </a:ext>
            </a:extLst>
          </p:cNvPr>
          <p:cNvGraphicFramePr>
            <a:graphicFrameLocks noGrp="1"/>
          </p:cNvGraphicFramePr>
          <p:nvPr/>
        </p:nvGraphicFramePr>
        <p:xfrm>
          <a:off x="1028876" y="1354350"/>
          <a:ext cx="10265433" cy="4882345"/>
        </p:xfrm>
        <a:graphic>
          <a:graphicData uri="http://schemas.openxmlformats.org/drawingml/2006/table">
            <a:tbl>
              <a:tblPr firstRow="1" firstCol="1" bandRow="1">
                <a:tableStyleId>{5C22544A-7EE6-4342-B048-85BDC9FD1C3A}</a:tableStyleId>
              </a:tblPr>
              <a:tblGrid>
                <a:gridCol w="556091">
                  <a:extLst>
                    <a:ext uri="{9D8B030D-6E8A-4147-A177-3AD203B41FA5}">
                      <a16:colId xmlns:a16="http://schemas.microsoft.com/office/drawing/2014/main" val="2440617912"/>
                    </a:ext>
                  </a:extLst>
                </a:gridCol>
                <a:gridCol w="1302256">
                  <a:extLst>
                    <a:ext uri="{9D8B030D-6E8A-4147-A177-3AD203B41FA5}">
                      <a16:colId xmlns:a16="http://schemas.microsoft.com/office/drawing/2014/main" val="1715907142"/>
                    </a:ext>
                  </a:extLst>
                </a:gridCol>
                <a:gridCol w="1803233">
                  <a:extLst>
                    <a:ext uri="{9D8B030D-6E8A-4147-A177-3AD203B41FA5}">
                      <a16:colId xmlns:a16="http://schemas.microsoft.com/office/drawing/2014/main" val="815444739"/>
                    </a:ext>
                  </a:extLst>
                </a:gridCol>
                <a:gridCol w="1600442">
                  <a:extLst>
                    <a:ext uri="{9D8B030D-6E8A-4147-A177-3AD203B41FA5}">
                      <a16:colId xmlns:a16="http://schemas.microsoft.com/office/drawing/2014/main" val="3442032953"/>
                    </a:ext>
                  </a:extLst>
                </a:gridCol>
                <a:gridCol w="2197494">
                  <a:extLst>
                    <a:ext uri="{9D8B030D-6E8A-4147-A177-3AD203B41FA5}">
                      <a16:colId xmlns:a16="http://schemas.microsoft.com/office/drawing/2014/main" val="1475524281"/>
                    </a:ext>
                  </a:extLst>
                </a:gridCol>
                <a:gridCol w="2805917">
                  <a:extLst>
                    <a:ext uri="{9D8B030D-6E8A-4147-A177-3AD203B41FA5}">
                      <a16:colId xmlns:a16="http://schemas.microsoft.com/office/drawing/2014/main" val="2553897024"/>
                    </a:ext>
                  </a:extLst>
                </a:gridCol>
              </a:tblGrid>
              <a:tr h="229559">
                <a:tc>
                  <a:txBody>
                    <a:bodyPr/>
                    <a:lstStyle/>
                    <a:p>
                      <a:pPr algn="ctr">
                        <a:lnSpc>
                          <a:spcPct val="107000"/>
                        </a:lnSpc>
                        <a:spcAft>
                          <a:spcPts val="800"/>
                        </a:spcAft>
                        <a:buNone/>
                      </a:pPr>
                      <a:r>
                        <a:rPr lang="es-CO" sz="1600" kern="0" dirty="0">
                          <a:effectLst/>
                        </a:rPr>
                        <a:t>N°</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PROCESO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DEMANDANTE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DESPACHO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RADICADO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ACTUACIÓN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extLst>
                  <a:ext uri="{0D108BD9-81ED-4DB2-BD59-A6C34878D82A}">
                    <a16:rowId xmlns:a16="http://schemas.microsoft.com/office/drawing/2014/main" val="2590123802"/>
                  </a:ext>
                </a:extLst>
              </a:tr>
              <a:tr h="1911634">
                <a:tc>
                  <a:txBody>
                    <a:bodyPr/>
                    <a:lstStyle/>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1</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Nulidad y Restablecimiento del Derecho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Lizeth Katherine Torres Hoyos </a:t>
                      </a:r>
                      <a:endParaRPr lang="es-CO" sz="1200" kern="100" dirty="0">
                        <a:effectLst/>
                        <a:latin typeface="Franklin Gothic Book (Cuerpo)"/>
                      </a:endParaRPr>
                    </a:p>
                    <a:p>
                      <a:pPr algn="ctr">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Juzgado 27 Administrativo Oral del Circuito de Medellín.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ctr">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ctr">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ctr">
                        <a:lnSpc>
                          <a:spcPct val="107000"/>
                        </a:lnSpc>
                        <a:spcAft>
                          <a:spcPts val="800"/>
                        </a:spcAft>
                        <a:buNone/>
                      </a:pPr>
                      <a:r>
                        <a:rPr lang="es-CO" sz="1200" kern="0" dirty="0">
                          <a:effectLst/>
                          <a:latin typeface="Franklin Gothic Book (Cuerpo)"/>
                        </a:rPr>
                        <a:t>05001333302720210027600</a:t>
                      </a:r>
                      <a:endParaRPr lang="es-CO" sz="1200" kern="100" dirty="0">
                        <a:effectLst/>
                        <a:latin typeface="Franklin Gothic Book (Cuerpo)"/>
                      </a:endParaRPr>
                    </a:p>
                    <a:p>
                      <a:pPr algn="ctr">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effectLst/>
                          <a:latin typeface="Franklin Gothic Book (Cuerpo)"/>
                        </a:rPr>
                        <a:t>6 DE AGOSTO DE 2025.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Auto que fija fecha de continuación de audiencia inicial para el MIERCOLES 27 DE AGOSTO DE 2025 A LAS 08:30 A.M.</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2 DE SEPTIEMBRE DE 2025</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Proceso finalizado por decisión absolutoria. </a:t>
                      </a:r>
                      <a:endParaRPr lang="es-CO" sz="1200" kern="100" dirty="0">
                        <a:effectLst/>
                        <a:latin typeface="Franklin Gothic Book (Cuerpo)"/>
                      </a:endParaRPr>
                    </a:p>
                    <a:p>
                      <a:pPr algn="just">
                        <a:lnSpc>
                          <a:spcPct val="107000"/>
                        </a:lnSpc>
                        <a:spcAft>
                          <a:spcPts val="800"/>
                        </a:spcAft>
                        <a:buNone/>
                      </a:pPr>
                      <a:r>
                        <a:rPr lang="es-CO" sz="1200" kern="0" dirty="0">
                          <a:effectLst/>
                          <a:latin typeface="Franklin Gothic Book (Cuerpo)"/>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23972" marR="23972" marT="0" marB="0"/>
                </a:tc>
                <a:extLst>
                  <a:ext uri="{0D108BD9-81ED-4DB2-BD59-A6C34878D82A}">
                    <a16:rowId xmlns:a16="http://schemas.microsoft.com/office/drawing/2014/main" val="1318969664"/>
                  </a:ext>
                </a:extLst>
              </a:tr>
              <a:tr h="2379047">
                <a:tc>
                  <a:txBody>
                    <a:bodyPr/>
                    <a:lstStyle/>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r>
                        <a:rPr lang="es-CO" sz="1400" kern="100" dirty="0">
                          <a:effectLst/>
                          <a:latin typeface="Calibri" panose="020F0502020204030204" pitchFamily="34" charset="0"/>
                          <a:ea typeface="Calibri" panose="020F0502020204030204" pitchFamily="34" charset="0"/>
                          <a:cs typeface="Times New Roman" panose="02020603050405020304" pitchFamily="18" charset="0"/>
                        </a:rPr>
                        <a:t>2</a:t>
                      </a:r>
                    </a:p>
                  </a:txBody>
                  <a:tcPr marL="23972" marR="23972"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Nulidad y Restablecimiento del Derecho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Juan Fernando Gaviria Londoño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Juzgado 24 Administrativo Oral del Circuito de Medellín.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05001333302420240019500</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25 DE JUNIO DE 2025</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Solicitud del apoderado del demandante de admisibilidad, y fijación de fecha.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7 DE NOVIEMBRE DE 2025</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Se efectuó pronunciamiento en reforma a demanda por parte de la E.S.E.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 12 DE DICIEMBRE DE 2025</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Times New Roman" panose="02020603050405020304" pitchFamily="18" charset="0"/>
                        </a:rPr>
                        <a:t>Traslado excepciones en reforma a la demanda</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128734"/>
                  </a:ext>
                </a:extLst>
              </a:tr>
            </a:tbl>
          </a:graphicData>
        </a:graphic>
      </p:graphicFrame>
    </p:spTree>
    <p:extLst>
      <p:ext uri="{BB962C8B-B14F-4D97-AF65-F5344CB8AC3E}">
        <p14:creationId xmlns:p14="http://schemas.microsoft.com/office/powerpoint/2010/main" val="17477574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a:bodyPr>
          <a:lstStyle/>
          <a:p>
            <a:pPr defTabSz="457200"/>
            <a:r>
              <a:rPr lang="es-ES_tradnl" sz="2400" b="1" spc="-120" dirty="0">
                <a:solidFill>
                  <a:schemeClr val="tx2">
                    <a:lumMod val="75000"/>
                  </a:schemeClr>
                </a:solidFill>
                <a:latin typeface="Arial Black" pitchFamily="34" charset="0"/>
                <a:ea typeface="+mn-ea"/>
                <a:cs typeface="+mn-cs"/>
              </a:rPr>
              <a:t>Gestión Jurídica:</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p:cNvSpPr/>
          <p:nvPr/>
        </p:nvSpPr>
        <p:spPr>
          <a:xfrm>
            <a:off x="3099276" y="675086"/>
            <a:ext cx="7244227" cy="523220"/>
          </a:xfrm>
          <a:prstGeom prst="rect">
            <a:avLst/>
          </a:prstGeom>
        </p:spPr>
        <p:txBody>
          <a:bodyPr wrap="none">
            <a:spAutoFit/>
          </a:bodyPr>
          <a:lstStyle/>
          <a:p>
            <a:r>
              <a:rPr lang="es-ES" sz="2800" b="1" spc="-120" dirty="0">
                <a:solidFill>
                  <a:schemeClr val="tx2">
                    <a:lumMod val="75000"/>
                  </a:schemeClr>
                </a:solidFill>
                <a:latin typeface="Arial Black" pitchFamily="34" charset="0"/>
              </a:rPr>
              <a:t>DEMANDAS, FALLOS Y SENTENCIAS.</a:t>
            </a:r>
          </a:p>
        </p:txBody>
      </p:sp>
      <p:graphicFrame>
        <p:nvGraphicFramePr>
          <p:cNvPr id="3" name="Tabla 2">
            <a:extLst>
              <a:ext uri="{FF2B5EF4-FFF2-40B4-BE49-F238E27FC236}">
                <a16:creationId xmlns:a16="http://schemas.microsoft.com/office/drawing/2014/main" id="{9F6B6E96-3256-6016-3DBC-C837373129E4}"/>
              </a:ext>
            </a:extLst>
          </p:cNvPr>
          <p:cNvGraphicFramePr>
            <a:graphicFrameLocks noGrp="1"/>
          </p:cNvGraphicFramePr>
          <p:nvPr/>
        </p:nvGraphicFramePr>
        <p:xfrm>
          <a:off x="1028876" y="1354350"/>
          <a:ext cx="10265433" cy="3681237"/>
        </p:xfrm>
        <a:graphic>
          <a:graphicData uri="http://schemas.openxmlformats.org/drawingml/2006/table">
            <a:tbl>
              <a:tblPr firstRow="1" firstCol="1" bandRow="1">
                <a:tableStyleId>{5C22544A-7EE6-4342-B048-85BDC9FD1C3A}</a:tableStyleId>
              </a:tblPr>
              <a:tblGrid>
                <a:gridCol w="556091">
                  <a:extLst>
                    <a:ext uri="{9D8B030D-6E8A-4147-A177-3AD203B41FA5}">
                      <a16:colId xmlns:a16="http://schemas.microsoft.com/office/drawing/2014/main" val="2440617912"/>
                    </a:ext>
                  </a:extLst>
                </a:gridCol>
                <a:gridCol w="1302256">
                  <a:extLst>
                    <a:ext uri="{9D8B030D-6E8A-4147-A177-3AD203B41FA5}">
                      <a16:colId xmlns:a16="http://schemas.microsoft.com/office/drawing/2014/main" val="1715907142"/>
                    </a:ext>
                  </a:extLst>
                </a:gridCol>
                <a:gridCol w="1803233">
                  <a:extLst>
                    <a:ext uri="{9D8B030D-6E8A-4147-A177-3AD203B41FA5}">
                      <a16:colId xmlns:a16="http://schemas.microsoft.com/office/drawing/2014/main" val="815444739"/>
                    </a:ext>
                  </a:extLst>
                </a:gridCol>
                <a:gridCol w="1600442">
                  <a:extLst>
                    <a:ext uri="{9D8B030D-6E8A-4147-A177-3AD203B41FA5}">
                      <a16:colId xmlns:a16="http://schemas.microsoft.com/office/drawing/2014/main" val="3442032953"/>
                    </a:ext>
                  </a:extLst>
                </a:gridCol>
                <a:gridCol w="2266506">
                  <a:extLst>
                    <a:ext uri="{9D8B030D-6E8A-4147-A177-3AD203B41FA5}">
                      <a16:colId xmlns:a16="http://schemas.microsoft.com/office/drawing/2014/main" val="1475524281"/>
                    </a:ext>
                  </a:extLst>
                </a:gridCol>
                <a:gridCol w="2736905">
                  <a:extLst>
                    <a:ext uri="{9D8B030D-6E8A-4147-A177-3AD203B41FA5}">
                      <a16:colId xmlns:a16="http://schemas.microsoft.com/office/drawing/2014/main" val="2553897024"/>
                    </a:ext>
                  </a:extLst>
                </a:gridCol>
              </a:tblGrid>
              <a:tr h="198322">
                <a:tc>
                  <a:txBody>
                    <a:bodyPr/>
                    <a:lstStyle/>
                    <a:p>
                      <a:pPr algn="ctr">
                        <a:lnSpc>
                          <a:spcPct val="107000"/>
                        </a:lnSpc>
                        <a:spcAft>
                          <a:spcPts val="800"/>
                        </a:spcAft>
                        <a:buNone/>
                      </a:pPr>
                      <a:r>
                        <a:rPr lang="es-CO" sz="1600" kern="0" dirty="0">
                          <a:effectLst/>
                        </a:rPr>
                        <a:t>N°</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PROCESO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DEMANDANTE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DESPACHO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RADICADO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ACTUACIÓN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extLst>
                  <a:ext uri="{0D108BD9-81ED-4DB2-BD59-A6C34878D82A}">
                    <a16:rowId xmlns:a16="http://schemas.microsoft.com/office/drawing/2014/main" val="2590123802"/>
                  </a:ext>
                </a:extLst>
              </a:tr>
              <a:tr h="1529686">
                <a:tc>
                  <a:txBody>
                    <a:bodyPr/>
                    <a:lstStyle/>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3</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Nulidad y Restablecimiento del Derecho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Argemiro Álvarez López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Juzgado 26 Administrativo Oral del Circuito de Medellín.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05001333302620210036600</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2 DE AGOSTO DE 2024 </a:t>
                      </a: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Al Despacho para Sentencia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8969664"/>
                  </a:ext>
                </a:extLst>
              </a:tr>
              <a:tr h="1903710">
                <a:tc>
                  <a:txBody>
                    <a:bodyPr/>
                    <a:lstStyle/>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r>
                        <a:rPr lang="es-CO" sz="1400" kern="100" dirty="0">
                          <a:effectLst/>
                          <a:latin typeface="Calibri" panose="020F0502020204030204" pitchFamily="34" charset="0"/>
                          <a:ea typeface="Calibri" panose="020F0502020204030204" pitchFamily="34" charset="0"/>
                          <a:cs typeface="Times New Roman" panose="02020603050405020304" pitchFamily="18" charset="0"/>
                        </a:rPr>
                        <a:t>4</a:t>
                      </a:r>
                    </a:p>
                  </a:txBody>
                  <a:tcPr marL="23972" marR="23972"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Reparación Directa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Liliana Andrea Palacio Rendón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Juzgado 34 Administrativo Oral del Circuito de Medellín.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05001333303420240000600</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29 DE SEPTIEMBRE DE 2025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Convoca a las partes para celebración de audiencia inicial virtual el 14 de abril de 2026 a las 2:00 P.M.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128734"/>
                  </a:ext>
                </a:extLst>
              </a:tr>
            </a:tbl>
          </a:graphicData>
        </a:graphic>
      </p:graphicFrame>
    </p:spTree>
    <p:extLst>
      <p:ext uri="{BB962C8B-B14F-4D97-AF65-F5344CB8AC3E}">
        <p14:creationId xmlns:p14="http://schemas.microsoft.com/office/powerpoint/2010/main" val="15876783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a:bodyPr>
          <a:lstStyle/>
          <a:p>
            <a:pPr defTabSz="457200"/>
            <a:r>
              <a:rPr lang="es-ES_tradnl" sz="2400" b="1" spc="-120" dirty="0">
                <a:solidFill>
                  <a:schemeClr val="tx2">
                    <a:lumMod val="75000"/>
                  </a:schemeClr>
                </a:solidFill>
                <a:latin typeface="Arial Black" pitchFamily="34" charset="0"/>
                <a:ea typeface="+mn-ea"/>
                <a:cs typeface="+mn-cs"/>
              </a:rPr>
              <a:t>Gestión Jurídica:</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p:cNvSpPr/>
          <p:nvPr/>
        </p:nvSpPr>
        <p:spPr>
          <a:xfrm>
            <a:off x="1508601" y="752030"/>
            <a:ext cx="9615133" cy="523220"/>
          </a:xfrm>
          <a:prstGeom prst="rect">
            <a:avLst/>
          </a:prstGeom>
        </p:spPr>
        <p:txBody>
          <a:bodyPr wrap="none">
            <a:spAutoFit/>
          </a:bodyPr>
          <a:lstStyle/>
          <a:p>
            <a:r>
              <a:rPr lang="es-ES" sz="2800" b="1" spc="-120" dirty="0">
                <a:solidFill>
                  <a:schemeClr val="tx2">
                    <a:lumMod val="75000"/>
                  </a:schemeClr>
                </a:solidFill>
                <a:latin typeface="Arial Black" pitchFamily="34" charset="0"/>
              </a:rPr>
              <a:t>DEMANDAS, FALLOS Y SENTENCIAS FINALIZADOS.</a:t>
            </a:r>
          </a:p>
        </p:txBody>
      </p:sp>
      <p:graphicFrame>
        <p:nvGraphicFramePr>
          <p:cNvPr id="7" name="Tabla 6">
            <a:extLst>
              <a:ext uri="{FF2B5EF4-FFF2-40B4-BE49-F238E27FC236}">
                <a16:creationId xmlns:a16="http://schemas.microsoft.com/office/drawing/2014/main" id="{EB435119-92A3-760A-B9C1-E13B6F1516CB}"/>
              </a:ext>
            </a:extLst>
          </p:cNvPr>
          <p:cNvGraphicFramePr>
            <a:graphicFrameLocks noGrp="1"/>
          </p:cNvGraphicFramePr>
          <p:nvPr/>
        </p:nvGraphicFramePr>
        <p:xfrm>
          <a:off x="1028876" y="1354350"/>
          <a:ext cx="10265433" cy="3681237"/>
        </p:xfrm>
        <a:graphic>
          <a:graphicData uri="http://schemas.openxmlformats.org/drawingml/2006/table">
            <a:tbl>
              <a:tblPr firstRow="1" firstCol="1" bandRow="1">
                <a:tableStyleId>{5C22544A-7EE6-4342-B048-85BDC9FD1C3A}</a:tableStyleId>
              </a:tblPr>
              <a:tblGrid>
                <a:gridCol w="556091">
                  <a:extLst>
                    <a:ext uri="{9D8B030D-6E8A-4147-A177-3AD203B41FA5}">
                      <a16:colId xmlns:a16="http://schemas.microsoft.com/office/drawing/2014/main" val="2440617912"/>
                    </a:ext>
                  </a:extLst>
                </a:gridCol>
                <a:gridCol w="1302256">
                  <a:extLst>
                    <a:ext uri="{9D8B030D-6E8A-4147-A177-3AD203B41FA5}">
                      <a16:colId xmlns:a16="http://schemas.microsoft.com/office/drawing/2014/main" val="1715907142"/>
                    </a:ext>
                  </a:extLst>
                </a:gridCol>
                <a:gridCol w="1803233">
                  <a:extLst>
                    <a:ext uri="{9D8B030D-6E8A-4147-A177-3AD203B41FA5}">
                      <a16:colId xmlns:a16="http://schemas.microsoft.com/office/drawing/2014/main" val="815444739"/>
                    </a:ext>
                  </a:extLst>
                </a:gridCol>
                <a:gridCol w="1600442">
                  <a:extLst>
                    <a:ext uri="{9D8B030D-6E8A-4147-A177-3AD203B41FA5}">
                      <a16:colId xmlns:a16="http://schemas.microsoft.com/office/drawing/2014/main" val="3442032953"/>
                    </a:ext>
                  </a:extLst>
                </a:gridCol>
                <a:gridCol w="2266506">
                  <a:extLst>
                    <a:ext uri="{9D8B030D-6E8A-4147-A177-3AD203B41FA5}">
                      <a16:colId xmlns:a16="http://schemas.microsoft.com/office/drawing/2014/main" val="1475524281"/>
                    </a:ext>
                  </a:extLst>
                </a:gridCol>
                <a:gridCol w="2736905">
                  <a:extLst>
                    <a:ext uri="{9D8B030D-6E8A-4147-A177-3AD203B41FA5}">
                      <a16:colId xmlns:a16="http://schemas.microsoft.com/office/drawing/2014/main" val="2553897024"/>
                    </a:ext>
                  </a:extLst>
                </a:gridCol>
              </a:tblGrid>
              <a:tr h="198322">
                <a:tc>
                  <a:txBody>
                    <a:bodyPr/>
                    <a:lstStyle/>
                    <a:p>
                      <a:pPr algn="ctr">
                        <a:lnSpc>
                          <a:spcPct val="107000"/>
                        </a:lnSpc>
                        <a:spcAft>
                          <a:spcPts val="800"/>
                        </a:spcAft>
                        <a:buNone/>
                      </a:pPr>
                      <a:r>
                        <a:rPr lang="es-CO" sz="1600" kern="0" dirty="0">
                          <a:effectLst/>
                        </a:rPr>
                        <a:t>N°</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PROCESO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DEMANDANTE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DESPACHO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RADICADO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ACTUACIÓN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extLst>
                  <a:ext uri="{0D108BD9-81ED-4DB2-BD59-A6C34878D82A}">
                    <a16:rowId xmlns:a16="http://schemas.microsoft.com/office/drawing/2014/main" val="2590123802"/>
                  </a:ext>
                </a:extLst>
              </a:tr>
              <a:tr h="1529686">
                <a:tc>
                  <a:txBody>
                    <a:bodyPr/>
                    <a:lstStyle/>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5</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Reparación Directa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err="1">
                          <a:solidFill>
                            <a:srgbClr val="000000"/>
                          </a:solidFill>
                          <a:effectLst/>
                          <a:latin typeface="Franklin Gothic Book (Cuerpo)"/>
                          <a:ea typeface="Calibri" panose="020F0502020204030204" pitchFamily="34" charset="0"/>
                          <a:cs typeface="Arial" panose="020B0604020202020204" pitchFamily="34" charset="0"/>
                        </a:rPr>
                        <a:t>Diomedis</a:t>
                      </a: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r>
                        <a:rPr lang="es-CO" sz="1200" kern="0" dirty="0" err="1">
                          <a:solidFill>
                            <a:srgbClr val="000000"/>
                          </a:solidFill>
                          <a:effectLst/>
                          <a:latin typeface="Franklin Gothic Book (Cuerpo)"/>
                          <a:ea typeface="Calibri" panose="020F0502020204030204" pitchFamily="34" charset="0"/>
                          <a:cs typeface="Arial" panose="020B0604020202020204" pitchFamily="34" charset="0"/>
                        </a:rPr>
                        <a:t>Giovany</a:t>
                      </a: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Vargas Restrepo y Otros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Juzgado 06 Administrativo Oral del Circuito de Medellín.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05001333300620230026500</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solidFill>
                          <a:schemeClr val="dk1"/>
                        </a:solidFill>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3 DE SEPTIEMBRE DE 2025</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Al Despacho para Sentencia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8969664"/>
                  </a:ext>
                </a:extLst>
              </a:tr>
              <a:tr h="1903710">
                <a:tc>
                  <a:txBody>
                    <a:bodyPr/>
                    <a:lstStyle/>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r>
                        <a:rPr lang="es-CO" sz="1400" kern="100" dirty="0">
                          <a:effectLst/>
                          <a:latin typeface="Calibri" panose="020F0502020204030204" pitchFamily="34" charset="0"/>
                          <a:ea typeface="Calibri" panose="020F0502020204030204" pitchFamily="34" charset="0"/>
                          <a:cs typeface="Times New Roman" panose="02020603050405020304" pitchFamily="18" charset="0"/>
                        </a:rPr>
                        <a:t>6</a:t>
                      </a:r>
                    </a:p>
                  </a:txBody>
                  <a:tcPr marL="23972" marR="23972"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Declarativo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Laura Cardona Zapata</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Juzgado 1 Promiscuo del Circuito de Concordia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05209318900120220013300</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6 de febrero de 2026 Se da traslado de la contestación de la demanda y de las excepciones propuestas.</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Pendiente que se fije fecha de audiencia inicial.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128734"/>
                  </a:ext>
                </a:extLst>
              </a:tr>
            </a:tbl>
          </a:graphicData>
        </a:graphic>
      </p:graphicFrame>
    </p:spTree>
    <p:extLst>
      <p:ext uri="{BB962C8B-B14F-4D97-AF65-F5344CB8AC3E}">
        <p14:creationId xmlns:p14="http://schemas.microsoft.com/office/powerpoint/2010/main" val="12028906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F16BE-AD1A-6712-2CCC-0B02DF66C99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BFECBE5-D035-92D6-DDE4-13E5DC902038}"/>
              </a:ext>
            </a:extLst>
          </p:cNvPr>
          <p:cNvSpPr>
            <a:spLocks noGrp="1"/>
          </p:cNvSpPr>
          <p:nvPr>
            <p:ph type="title"/>
          </p:nvPr>
        </p:nvSpPr>
        <p:spPr>
          <a:xfrm>
            <a:off x="1028876" y="284148"/>
            <a:ext cx="9601200" cy="467882"/>
          </a:xfrm>
        </p:spPr>
        <p:txBody>
          <a:bodyPr>
            <a:normAutofit/>
          </a:bodyPr>
          <a:lstStyle/>
          <a:p>
            <a:pPr defTabSz="457200"/>
            <a:r>
              <a:rPr lang="es-ES_tradnl" sz="2400" b="1" spc="-120" dirty="0">
                <a:solidFill>
                  <a:schemeClr val="tx2">
                    <a:lumMod val="75000"/>
                  </a:schemeClr>
                </a:solidFill>
                <a:latin typeface="Arial Black" pitchFamily="34" charset="0"/>
                <a:ea typeface="+mn-ea"/>
                <a:cs typeface="+mn-cs"/>
              </a:rPr>
              <a:t>Gestión Jurídica:</a:t>
            </a:r>
          </a:p>
        </p:txBody>
      </p:sp>
      <p:pic>
        <p:nvPicPr>
          <p:cNvPr id="4" name="Imagen 3">
            <a:extLst>
              <a:ext uri="{FF2B5EF4-FFF2-40B4-BE49-F238E27FC236}">
                <a16:creationId xmlns:a16="http://schemas.microsoft.com/office/drawing/2014/main" id="{B272DCED-0843-EA3F-F17C-81299E3BFBE2}"/>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4AD60247-4DDB-EFDA-8A52-FA0D12A0689A}"/>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a:extLst>
              <a:ext uri="{FF2B5EF4-FFF2-40B4-BE49-F238E27FC236}">
                <a16:creationId xmlns:a16="http://schemas.microsoft.com/office/drawing/2014/main" id="{A2E6FA2B-3BB5-C0F9-A349-5455CB657783}"/>
              </a:ext>
            </a:extLst>
          </p:cNvPr>
          <p:cNvSpPr/>
          <p:nvPr/>
        </p:nvSpPr>
        <p:spPr>
          <a:xfrm>
            <a:off x="1508601" y="752030"/>
            <a:ext cx="9615133" cy="523220"/>
          </a:xfrm>
          <a:prstGeom prst="rect">
            <a:avLst/>
          </a:prstGeom>
        </p:spPr>
        <p:txBody>
          <a:bodyPr wrap="none">
            <a:spAutoFit/>
          </a:bodyPr>
          <a:lstStyle/>
          <a:p>
            <a:r>
              <a:rPr lang="es-ES" sz="2800" b="1" spc="-120" dirty="0">
                <a:solidFill>
                  <a:schemeClr val="tx2">
                    <a:lumMod val="75000"/>
                  </a:schemeClr>
                </a:solidFill>
                <a:latin typeface="Arial Black" pitchFamily="34" charset="0"/>
              </a:rPr>
              <a:t>DEMANDAS, FALLOS Y SENTENCIAS FINALIZADOS.</a:t>
            </a:r>
          </a:p>
        </p:txBody>
      </p:sp>
      <p:graphicFrame>
        <p:nvGraphicFramePr>
          <p:cNvPr id="7" name="Tabla 6">
            <a:extLst>
              <a:ext uri="{FF2B5EF4-FFF2-40B4-BE49-F238E27FC236}">
                <a16:creationId xmlns:a16="http://schemas.microsoft.com/office/drawing/2014/main" id="{37EDF837-E651-91B6-C383-78A3DD690D65}"/>
              </a:ext>
            </a:extLst>
          </p:cNvPr>
          <p:cNvGraphicFramePr>
            <a:graphicFrameLocks noGrp="1"/>
          </p:cNvGraphicFramePr>
          <p:nvPr/>
        </p:nvGraphicFramePr>
        <p:xfrm>
          <a:off x="1028876" y="1354350"/>
          <a:ext cx="10265433" cy="3681237"/>
        </p:xfrm>
        <a:graphic>
          <a:graphicData uri="http://schemas.openxmlformats.org/drawingml/2006/table">
            <a:tbl>
              <a:tblPr firstRow="1" firstCol="1" bandRow="1">
                <a:tableStyleId>{5C22544A-7EE6-4342-B048-85BDC9FD1C3A}</a:tableStyleId>
              </a:tblPr>
              <a:tblGrid>
                <a:gridCol w="556091">
                  <a:extLst>
                    <a:ext uri="{9D8B030D-6E8A-4147-A177-3AD203B41FA5}">
                      <a16:colId xmlns:a16="http://schemas.microsoft.com/office/drawing/2014/main" val="2440617912"/>
                    </a:ext>
                  </a:extLst>
                </a:gridCol>
                <a:gridCol w="1302256">
                  <a:extLst>
                    <a:ext uri="{9D8B030D-6E8A-4147-A177-3AD203B41FA5}">
                      <a16:colId xmlns:a16="http://schemas.microsoft.com/office/drawing/2014/main" val="1715907142"/>
                    </a:ext>
                  </a:extLst>
                </a:gridCol>
                <a:gridCol w="1803233">
                  <a:extLst>
                    <a:ext uri="{9D8B030D-6E8A-4147-A177-3AD203B41FA5}">
                      <a16:colId xmlns:a16="http://schemas.microsoft.com/office/drawing/2014/main" val="815444739"/>
                    </a:ext>
                  </a:extLst>
                </a:gridCol>
                <a:gridCol w="1600442">
                  <a:extLst>
                    <a:ext uri="{9D8B030D-6E8A-4147-A177-3AD203B41FA5}">
                      <a16:colId xmlns:a16="http://schemas.microsoft.com/office/drawing/2014/main" val="3442032953"/>
                    </a:ext>
                  </a:extLst>
                </a:gridCol>
                <a:gridCol w="2266506">
                  <a:extLst>
                    <a:ext uri="{9D8B030D-6E8A-4147-A177-3AD203B41FA5}">
                      <a16:colId xmlns:a16="http://schemas.microsoft.com/office/drawing/2014/main" val="1475524281"/>
                    </a:ext>
                  </a:extLst>
                </a:gridCol>
                <a:gridCol w="2736905">
                  <a:extLst>
                    <a:ext uri="{9D8B030D-6E8A-4147-A177-3AD203B41FA5}">
                      <a16:colId xmlns:a16="http://schemas.microsoft.com/office/drawing/2014/main" val="2553897024"/>
                    </a:ext>
                  </a:extLst>
                </a:gridCol>
              </a:tblGrid>
              <a:tr h="198322">
                <a:tc>
                  <a:txBody>
                    <a:bodyPr/>
                    <a:lstStyle/>
                    <a:p>
                      <a:pPr algn="ctr">
                        <a:lnSpc>
                          <a:spcPct val="107000"/>
                        </a:lnSpc>
                        <a:spcAft>
                          <a:spcPts val="800"/>
                        </a:spcAft>
                        <a:buNone/>
                      </a:pPr>
                      <a:r>
                        <a:rPr lang="es-CO" sz="1600" kern="0" dirty="0">
                          <a:effectLst/>
                        </a:rPr>
                        <a:t>N°</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PROCESO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DEMANDANTE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DESPACHO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RADICADO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ACTUACIÓN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extLst>
                  <a:ext uri="{0D108BD9-81ED-4DB2-BD59-A6C34878D82A}">
                    <a16:rowId xmlns:a16="http://schemas.microsoft.com/office/drawing/2014/main" val="2590123802"/>
                  </a:ext>
                </a:extLst>
              </a:tr>
              <a:tr h="1529686">
                <a:tc>
                  <a:txBody>
                    <a:bodyPr/>
                    <a:lstStyle/>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latin typeface="Calibri" panose="020F0502020204030204" pitchFamily="34" charset="0"/>
                          <a:ea typeface="Calibri" panose="020F0502020204030204" pitchFamily="34" charset="0"/>
                          <a:cs typeface="Times New Roman" panose="02020603050405020304" pitchFamily="18" charset="0"/>
                        </a:rPr>
                        <a:t>7</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Ejecutivo Laboral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Laura Cardona Zapata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Juzgado 1 Promiscuo del Circuito de Concordia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05209318900120230001100</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12 DE DICIEMBRE DE 2025</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Auto que niega medida cautelar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8969664"/>
                  </a:ext>
                </a:extLst>
              </a:tr>
              <a:tr h="1903710">
                <a:tc>
                  <a:txBody>
                    <a:bodyPr/>
                    <a:lstStyle/>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r>
                        <a:rPr lang="es-CO" sz="1400" kern="100" dirty="0">
                          <a:effectLst/>
                          <a:latin typeface="Calibri" panose="020F0502020204030204" pitchFamily="34" charset="0"/>
                          <a:ea typeface="Calibri" panose="020F0502020204030204" pitchFamily="34" charset="0"/>
                          <a:cs typeface="Times New Roman" panose="02020603050405020304" pitchFamily="18" charset="0"/>
                        </a:rPr>
                        <a:t>8</a:t>
                      </a:r>
                    </a:p>
                  </a:txBody>
                  <a:tcPr marL="23972" marR="23972"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Declarativo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Luz Marina Castaño Escobar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Juzgado 1 Promiscuo del Circuito de Concordia</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05209318900120220012300</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6 DE FEBRERO DE 2025 </a:t>
                      </a: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Auto que corre traslado de la contestación de la demanda y de las excepciones propuestas.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Pendiente que se fije fecha de audiencia inicial.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128734"/>
                  </a:ext>
                </a:extLst>
              </a:tr>
            </a:tbl>
          </a:graphicData>
        </a:graphic>
      </p:graphicFrame>
    </p:spTree>
    <p:extLst>
      <p:ext uri="{BB962C8B-B14F-4D97-AF65-F5344CB8AC3E}">
        <p14:creationId xmlns:p14="http://schemas.microsoft.com/office/powerpoint/2010/main" val="14024674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404BD-8607-3519-88A1-B86483427A7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2073D37-20A1-47F3-8BE7-F56F17EC2812}"/>
              </a:ext>
            </a:extLst>
          </p:cNvPr>
          <p:cNvSpPr>
            <a:spLocks noGrp="1"/>
          </p:cNvSpPr>
          <p:nvPr>
            <p:ph type="title"/>
          </p:nvPr>
        </p:nvSpPr>
        <p:spPr>
          <a:xfrm>
            <a:off x="1028876" y="284148"/>
            <a:ext cx="9601200" cy="467882"/>
          </a:xfrm>
        </p:spPr>
        <p:txBody>
          <a:bodyPr>
            <a:normAutofit/>
          </a:bodyPr>
          <a:lstStyle/>
          <a:p>
            <a:pPr defTabSz="457200"/>
            <a:r>
              <a:rPr lang="es-ES_tradnl" sz="2400" b="1" spc="-120" dirty="0">
                <a:solidFill>
                  <a:schemeClr val="tx2">
                    <a:lumMod val="75000"/>
                  </a:schemeClr>
                </a:solidFill>
                <a:latin typeface="Arial Black" pitchFamily="34" charset="0"/>
                <a:ea typeface="+mn-ea"/>
                <a:cs typeface="+mn-cs"/>
              </a:rPr>
              <a:t>Gestión Jurídica:</a:t>
            </a:r>
          </a:p>
        </p:txBody>
      </p:sp>
      <p:pic>
        <p:nvPicPr>
          <p:cNvPr id="4" name="Imagen 3">
            <a:extLst>
              <a:ext uri="{FF2B5EF4-FFF2-40B4-BE49-F238E27FC236}">
                <a16:creationId xmlns:a16="http://schemas.microsoft.com/office/drawing/2014/main" id="{CB81B668-7328-97E6-6EA8-FF0B6F4EF60C}"/>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EA679634-C52E-C09C-BB54-EE7015723142}"/>
              </a:ext>
            </a:extLst>
          </p:cNvPr>
          <p:cNvSpPr txBox="1">
            <a:spLocks/>
          </p:cNvSpPr>
          <p:nvPr/>
        </p:nvSpPr>
        <p:spPr>
          <a:xfrm>
            <a:off x="3554770" y="6224112"/>
            <a:ext cx="4002248" cy="446909"/>
          </a:xfrm>
          <a:prstGeom prst="rect">
            <a:avLst/>
          </a:prstGeom>
        </p:spPr>
        <p:txBody>
          <a:bodyPr vert="horz" lIns="91440" tIns="45720" rIns="91440" bIns="45720" rtlCol="0">
            <a:normAutofit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6" name="Rectángulo 5">
            <a:extLst>
              <a:ext uri="{FF2B5EF4-FFF2-40B4-BE49-F238E27FC236}">
                <a16:creationId xmlns:a16="http://schemas.microsoft.com/office/drawing/2014/main" id="{52992049-8683-9ED1-0813-2258DBC9D9D0}"/>
              </a:ext>
            </a:extLst>
          </p:cNvPr>
          <p:cNvSpPr/>
          <p:nvPr/>
        </p:nvSpPr>
        <p:spPr>
          <a:xfrm>
            <a:off x="1508601" y="752030"/>
            <a:ext cx="9615133" cy="523220"/>
          </a:xfrm>
          <a:prstGeom prst="rect">
            <a:avLst/>
          </a:prstGeom>
        </p:spPr>
        <p:txBody>
          <a:bodyPr wrap="none">
            <a:spAutoFit/>
          </a:bodyPr>
          <a:lstStyle/>
          <a:p>
            <a:r>
              <a:rPr lang="es-ES" sz="2800" b="1" spc="-120" dirty="0">
                <a:solidFill>
                  <a:schemeClr val="tx2">
                    <a:lumMod val="75000"/>
                  </a:schemeClr>
                </a:solidFill>
                <a:latin typeface="Arial Black" pitchFamily="34" charset="0"/>
              </a:rPr>
              <a:t>DEMANDAS, FALLOS Y SENTENCIAS FINALIZADOS.</a:t>
            </a:r>
          </a:p>
        </p:txBody>
      </p:sp>
      <p:graphicFrame>
        <p:nvGraphicFramePr>
          <p:cNvPr id="7" name="Tabla 6">
            <a:extLst>
              <a:ext uri="{FF2B5EF4-FFF2-40B4-BE49-F238E27FC236}">
                <a16:creationId xmlns:a16="http://schemas.microsoft.com/office/drawing/2014/main" id="{F4CE08AA-AC72-6D8E-0098-2A182CED662D}"/>
              </a:ext>
            </a:extLst>
          </p:cNvPr>
          <p:cNvGraphicFramePr>
            <a:graphicFrameLocks noGrp="1"/>
          </p:cNvGraphicFramePr>
          <p:nvPr/>
        </p:nvGraphicFramePr>
        <p:xfrm>
          <a:off x="1028876" y="1354350"/>
          <a:ext cx="10265433" cy="3819887"/>
        </p:xfrm>
        <a:graphic>
          <a:graphicData uri="http://schemas.openxmlformats.org/drawingml/2006/table">
            <a:tbl>
              <a:tblPr firstRow="1" firstCol="1" bandRow="1">
                <a:tableStyleId>{5C22544A-7EE6-4342-B048-85BDC9FD1C3A}</a:tableStyleId>
              </a:tblPr>
              <a:tblGrid>
                <a:gridCol w="556091">
                  <a:extLst>
                    <a:ext uri="{9D8B030D-6E8A-4147-A177-3AD203B41FA5}">
                      <a16:colId xmlns:a16="http://schemas.microsoft.com/office/drawing/2014/main" val="2440617912"/>
                    </a:ext>
                  </a:extLst>
                </a:gridCol>
                <a:gridCol w="1302256">
                  <a:extLst>
                    <a:ext uri="{9D8B030D-6E8A-4147-A177-3AD203B41FA5}">
                      <a16:colId xmlns:a16="http://schemas.microsoft.com/office/drawing/2014/main" val="1715907142"/>
                    </a:ext>
                  </a:extLst>
                </a:gridCol>
                <a:gridCol w="1803233">
                  <a:extLst>
                    <a:ext uri="{9D8B030D-6E8A-4147-A177-3AD203B41FA5}">
                      <a16:colId xmlns:a16="http://schemas.microsoft.com/office/drawing/2014/main" val="815444739"/>
                    </a:ext>
                  </a:extLst>
                </a:gridCol>
                <a:gridCol w="1600442">
                  <a:extLst>
                    <a:ext uri="{9D8B030D-6E8A-4147-A177-3AD203B41FA5}">
                      <a16:colId xmlns:a16="http://schemas.microsoft.com/office/drawing/2014/main" val="3442032953"/>
                    </a:ext>
                  </a:extLst>
                </a:gridCol>
                <a:gridCol w="2266506">
                  <a:extLst>
                    <a:ext uri="{9D8B030D-6E8A-4147-A177-3AD203B41FA5}">
                      <a16:colId xmlns:a16="http://schemas.microsoft.com/office/drawing/2014/main" val="1475524281"/>
                    </a:ext>
                  </a:extLst>
                </a:gridCol>
                <a:gridCol w="2736905">
                  <a:extLst>
                    <a:ext uri="{9D8B030D-6E8A-4147-A177-3AD203B41FA5}">
                      <a16:colId xmlns:a16="http://schemas.microsoft.com/office/drawing/2014/main" val="2553897024"/>
                    </a:ext>
                  </a:extLst>
                </a:gridCol>
              </a:tblGrid>
              <a:tr h="198322">
                <a:tc>
                  <a:txBody>
                    <a:bodyPr/>
                    <a:lstStyle/>
                    <a:p>
                      <a:pPr algn="ctr">
                        <a:lnSpc>
                          <a:spcPct val="107000"/>
                        </a:lnSpc>
                        <a:spcAft>
                          <a:spcPts val="800"/>
                        </a:spcAft>
                        <a:buNone/>
                      </a:pPr>
                      <a:r>
                        <a:rPr lang="es-CO" sz="1600" kern="0" dirty="0">
                          <a:effectLst/>
                        </a:rPr>
                        <a:t>N°</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PROCESO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DEMANDANTE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DESPACHO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RADICADO</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ctr">
                        <a:lnSpc>
                          <a:spcPct val="107000"/>
                        </a:lnSpc>
                        <a:spcAft>
                          <a:spcPts val="800"/>
                        </a:spcAft>
                        <a:buNone/>
                      </a:pPr>
                      <a:r>
                        <a:rPr lang="es-CO" sz="1600" kern="0" dirty="0">
                          <a:effectLst/>
                        </a:rPr>
                        <a:t>ACTUACIÓN  </a:t>
                      </a:r>
                      <a:endParaRPr lang="es-CO"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extLst>
                  <a:ext uri="{0D108BD9-81ED-4DB2-BD59-A6C34878D82A}">
                    <a16:rowId xmlns:a16="http://schemas.microsoft.com/office/drawing/2014/main" val="2590123802"/>
                  </a:ext>
                </a:extLst>
              </a:tr>
              <a:tr h="1529686">
                <a:tc>
                  <a:txBody>
                    <a:bodyPr/>
                    <a:lstStyle/>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rPr>
                        <a:t> </a:t>
                      </a:r>
                      <a:endParaRPr lang="es-CO" sz="1400" kern="100" dirty="0">
                        <a:effectLst/>
                      </a:endParaRPr>
                    </a:p>
                    <a:p>
                      <a:pPr algn="ctr">
                        <a:lnSpc>
                          <a:spcPct val="107000"/>
                        </a:lnSpc>
                        <a:spcAft>
                          <a:spcPts val="800"/>
                        </a:spcAft>
                        <a:buNone/>
                      </a:pPr>
                      <a:r>
                        <a:rPr lang="es-CO" sz="1400" kern="0" dirty="0">
                          <a:effectLst/>
                          <a:latin typeface="Calibri" panose="020F0502020204030204" pitchFamily="34" charset="0"/>
                          <a:ea typeface="Calibri" panose="020F0502020204030204" pitchFamily="34" charset="0"/>
                          <a:cs typeface="Times New Roman" panose="02020603050405020304" pitchFamily="18" charset="0"/>
                        </a:rPr>
                        <a:t>9</a:t>
                      </a: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3972" marR="23972"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Ejecutivo Laboral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Luz Marina Castaño Escobar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Juzgado 1 Promiscuo del Circuito de Concordia</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05209318900120220002800</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15 DE DICIEMBRE DE 2025</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Auto que niega medida cautelar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8969664"/>
                  </a:ext>
                </a:extLst>
              </a:tr>
              <a:tr h="1903710">
                <a:tc>
                  <a:txBody>
                    <a:bodyPr/>
                    <a:lstStyle/>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endParaRPr lang="es-CO"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None/>
                      </a:pPr>
                      <a:r>
                        <a:rPr lang="es-CO" sz="1400" kern="100" dirty="0">
                          <a:effectLst/>
                          <a:latin typeface="Calibri" panose="020F0502020204030204" pitchFamily="34" charset="0"/>
                          <a:ea typeface="Calibri" panose="020F0502020204030204" pitchFamily="34" charset="0"/>
                          <a:cs typeface="Times New Roman" panose="02020603050405020304" pitchFamily="18" charset="0"/>
                        </a:rPr>
                        <a:t>10</a:t>
                      </a:r>
                    </a:p>
                  </a:txBody>
                  <a:tcPr marL="23972" marR="23972"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Nulidad y Restablecimiento del Derecho  </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Claudia Soledad Cuervo Mesa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a:solidFill>
                            <a:srgbClr val="000000"/>
                          </a:solidFill>
                          <a:effectLst/>
                          <a:latin typeface="Franklin Gothic Book (Cuerpo)"/>
                          <a:ea typeface="Calibri" panose="020F0502020204030204" pitchFamily="34" charset="0"/>
                          <a:cs typeface="Arial" panose="020B0604020202020204" pitchFamily="34" charset="0"/>
                        </a:rPr>
                        <a:t>Tribunal Administrativo de Antioquia</a:t>
                      </a:r>
                      <a:endParaRPr lang="es-CO" sz="1200" kern="10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ctr">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05001333301320160077101</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19 DE NOVIEMBRE DE 2024 </a:t>
                      </a: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Al Despacho para Sentencia de segunda instancia.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p>
                      <a:pPr algn="just">
                        <a:lnSpc>
                          <a:spcPct val="107000"/>
                        </a:lnSpc>
                        <a:spcAft>
                          <a:spcPts val="800"/>
                        </a:spcAft>
                        <a:buNone/>
                      </a:pPr>
                      <a:r>
                        <a:rPr lang="es-CO" sz="1200" kern="0" dirty="0">
                          <a:solidFill>
                            <a:srgbClr val="000000"/>
                          </a:solidFill>
                          <a:effectLst/>
                          <a:latin typeface="Franklin Gothic Book (Cuerpo)"/>
                          <a:ea typeface="Calibri" panose="020F0502020204030204" pitchFamily="34" charset="0"/>
                          <a:cs typeface="Arial" panose="020B0604020202020204" pitchFamily="34" charset="0"/>
                        </a:rPr>
                        <a:t> </a:t>
                      </a:r>
                      <a:endParaRPr lang="es-CO" sz="1200" kern="100" dirty="0">
                        <a:effectLst/>
                        <a:latin typeface="Franklin Gothic Book (Cuerpo)"/>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128734"/>
                  </a:ext>
                </a:extLst>
              </a:tr>
            </a:tbl>
          </a:graphicData>
        </a:graphic>
      </p:graphicFrame>
    </p:spTree>
    <p:extLst>
      <p:ext uri="{BB962C8B-B14F-4D97-AF65-F5344CB8AC3E}">
        <p14:creationId xmlns:p14="http://schemas.microsoft.com/office/powerpoint/2010/main" val="2976608907"/>
      </p:ext>
    </p:extLst>
  </p:cSld>
  <p:clrMapOvr>
    <a:masterClrMapping/>
  </p:clrMapOvr>
</p:sld>
</file>

<file path=ppt/theme/theme1.xml><?xml version="1.0" encoding="utf-8"?>
<a:theme xmlns:a="http://schemas.openxmlformats.org/drawingml/2006/main" name="Recorte">
  <a:themeElements>
    <a:clrScheme name="Personalizados 6">
      <a:dk1>
        <a:srgbClr val="000000"/>
      </a:dk1>
      <a:lt1>
        <a:srgbClr val="FFFFFF"/>
      </a:lt1>
      <a:dk2>
        <a:srgbClr val="43904F"/>
      </a:dk2>
      <a:lt2>
        <a:srgbClr val="F2FFF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ecort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cort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8762</TotalTime>
  <Words>6349</Words>
  <Application>Microsoft Office PowerPoint</Application>
  <PresentationFormat>Panorámica</PresentationFormat>
  <Paragraphs>1423</Paragraphs>
  <Slides>102</Slides>
  <Notes>2</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102</vt:i4>
      </vt:variant>
    </vt:vector>
  </HeadingPairs>
  <TitlesOfParts>
    <vt:vector size="113" baseType="lpstr">
      <vt:lpstr>Arial</vt:lpstr>
      <vt:lpstr>Arial Black</vt:lpstr>
      <vt:lpstr>Arial Rounded MT Bold</vt:lpstr>
      <vt:lpstr>Calibri</vt:lpstr>
      <vt:lpstr>Franklin Gothic Book</vt:lpstr>
      <vt:lpstr>Franklin Gothic Book (Cuerpo)</vt:lpstr>
      <vt:lpstr>Franklin Gothic Demi Cond</vt:lpstr>
      <vt:lpstr>Franklin Gothic Medium</vt:lpstr>
      <vt:lpstr>Trebuchet MS</vt:lpstr>
      <vt:lpstr>Wingdings</vt:lpstr>
      <vt:lpstr>Recorte</vt:lpstr>
      <vt:lpstr>AUDIENCIA PÚBLICA DE RENDICIÓN DE CUENTAS</vt:lpstr>
      <vt:lpstr>INFORME DE GESTIÓN ESE HOSPITAL SAN JUAN DE DIOS  DE CONCORDIA -  ANTIOQUIA. Año 2025</vt:lpstr>
      <vt:lpstr>RESEÑA HISTORICA:</vt:lpstr>
      <vt:lpstr>MISIÓN:</vt:lpstr>
      <vt:lpstr>VISIÓN:</vt:lpstr>
      <vt:lpstr>VALORES Y PRINCIPIOS INSTITUCIONALES:</vt:lpstr>
      <vt:lpstr>OBJETIVOS CORPORATIVOS O ESTRATÉGICOS: </vt:lpstr>
      <vt:lpstr>Procesos Misionales  Informe área asistenciaL.  Producción de servicios</vt:lpstr>
      <vt:lpstr>LOS SERVICIOS MAS PRESTADOS DEL AÑO 2.025.</vt:lpstr>
      <vt:lpstr>COMPARATIVO DE LOS 4 ÚLTIMOS AÑOS EN ACTIVIDADES REALIZADAS </vt:lpstr>
      <vt:lpstr>COMPARATIVO DE LOS 4 ÚLTIMOS AÑOS EN ACTIVIDADES REALIZADAS </vt:lpstr>
      <vt:lpstr>COMPARATIVO  DE LOS 4 ÚLTIMOS AÑOS EN ACTIVIDADES REALIZADAS </vt:lpstr>
      <vt:lpstr>COMPARATIVO DE LOS 4 ÚLTIMOS AÑOS EN ACTIVIDADES REALIZADAS </vt:lpstr>
      <vt:lpstr>TOTAL DE CONSULTAS POR SERVICIOS PRESTADOS AL AÑO 2.025. </vt:lpstr>
      <vt:lpstr>OTROS SERVICIOS DE HABILITACION   </vt:lpstr>
      <vt:lpstr>Procesos de apoyo  Informe DE TALENTO HUMANO. </vt:lpstr>
      <vt:lpstr>CUADRO CONSOLIDADO POR NIVEL Y VINCULACIÓN AÑO 2025:</vt:lpstr>
      <vt:lpstr>Procesos de apoyo  Informe DE GESTIÓN FINANCIERA. </vt:lpstr>
      <vt:lpstr>Presentación de PowerPoint</vt:lpstr>
      <vt:lpstr>Presentación de PowerPoint</vt:lpstr>
      <vt:lpstr>Facturación Comparativo año 2.024 vs 2.025.</vt:lpstr>
      <vt:lpstr>RECAUDO TODAS LAS ENTIDADES A 31 DE DICIEMBRE DE 2025 </vt:lpstr>
      <vt:lpstr>Presentación de PowerPoint</vt:lpstr>
      <vt:lpstr>Presentación de PowerPoint</vt:lpstr>
      <vt:lpstr>CUENTAS POR PAGAR COMPARATIVO 2024 vs 2025.</vt:lpstr>
      <vt:lpstr>Presentación de PowerPoint</vt:lpstr>
      <vt:lpstr>ESTADO DE SITUACION FINANCIERA – BALANCE 2025 vs 2024.</vt:lpstr>
      <vt:lpstr>Presentación de PowerPoint</vt:lpstr>
      <vt:lpstr>Presentación de PowerPoint</vt:lpstr>
      <vt:lpstr>Presentación de PowerPoint</vt:lpstr>
      <vt:lpstr>Procesos ESTRATÉGICOS.  Informe DE PLANEACIÓN ESTRATÉGICA.</vt:lpstr>
      <vt:lpstr>Cumplimiento Plan Operativo Anual – POA:</vt:lpstr>
      <vt:lpstr>% Cumplimiento por Líneas Estratégicas: </vt:lpstr>
      <vt:lpstr>EVALUACIÓN DE LOS PLANES ESTRATÉGICOS. </vt:lpstr>
      <vt:lpstr>Procesos de EVALUACIÓN  Informe DE CONTROL INTERNO. </vt:lpstr>
      <vt:lpstr>Objetivo General:</vt:lpstr>
      <vt:lpstr>METODOLOGÍA:</vt:lpstr>
      <vt:lpstr>Plan Anual de Auditorías Internas 2.025.</vt:lpstr>
      <vt:lpstr>            ACCIONES DE LA OFICINA DE CONTROL INTERNO 2025  1. Elaboración mapa de riesgos – seguimiento 2. Plan de acción 3. Plan anual de auditorias 4. Planes de mejoramiento y seguimiento 5. Estructuración, revisión, socialización y seguimiento de los planes estratégicos decreto  612 de 2018.  6. Informe del sistema de control interno contable 7. Informe de software legal y derechos de autor 8. Informe ITA 9. Rendición FURAG 10. Participación en los diferentes comités, donde se fue invitado, con la finalidad de asesorar y apoyar las decisiones que se tomen en conjunto.</vt:lpstr>
      <vt:lpstr>QUE ES EL MIPG: Modelo Integrado de Planeación y Gestión - MIPG  </vt:lpstr>
      <vt:lpstr>OBJETIVOS ESPECÍFICOS DEL MIPG: </vt:lpstr>
      <vt:lpstr>DIMENSIONES OPERATIVAS DEL MIPG: </vt:lpstr>
      <vt:lpstr>QUE ES EL FURAG: Formulario único de reporte de avances de la gestión.  </vt:lpstr>
      <vt:lpstr>Resultados del FURAG II (Índice de Desempeño Institucional) vigencia 2,024 </vt:lpstr>
      <vt:lpstr>Presentación de PowerPoint</vt:lpstr>
      <vt:lpstr>Resultado por cada Política</vt:lpstr>
      <vt:lpstr>Resultado del Índice de Control interno 2.024</vt:lpstr>
      <vt:lpstr>Presentación de PowerPoint</vt:lpstr>
      <vt:lpstr>Presentación de PowerPoint</vt:lpstr>
      <vt:lpstr>Procesos ESTRATÉGICOS.  Informe DEL SISTEMA DE INFORMACIÓN.</vt:lpstr>
      <vt:lpstr>Aspectos generales del sistema de información</vt:lpstr>
      <vt:lpstr>A través de esta oficina usted puede recibir apoyo en los siguientes procesos:</vt:lpstr>
      <vt:lpstr>Canales de comunicación de la Oficina:</vt:lpstr>
      <vt:lpstr>Canales de comunicación PARA ASIGNACION DE CITAS:</vt:lpstr>
      <vt:lpstr>Estadísticas de citas inasistentes</vt:lpstr>
      <vt:lpstr>RESULTADO DE LAS PQRSDF RECIBIDAS POR SERVICIOS AL AÑO 2.025:</vt:lpstr>
      <vt:lpstr>COMPARACIÓN DE LAS PQRSF DE LOS CUATRO ÚLTIMOS AÑOS.</vt:lpstr>
      <vt:lpstr>RESULTADO DE LAS ENCUESTAS DE SATISFACCIÓN 2º SEMESTRE DEL AÑO 2.025.</vt:lpstr>
      <vt:lpstr>RENDICIÓN DE CUENTAS SST  2025 </vt:lpstr>
      <vt:lpstr>Presentación de PowerPoint</vt:lpstr>
      <vt:lpstr>¿Cómo cumplieron los trabajadores con sus responsabilidades en SST?</vt:lpstr>
      <vt:lpstr>¿Cómo cumplieron los trabajadores con sus responsabilidades en SST?</vt:lpstr>
      <vt:lpstr>¿Cómo cumplieron los trabajadores con sus responsabilidades en SST?</vt:lpstr>
      <vt:lpstr>COPASST</vt:lpstr>
      <vt:lpstr>Rendición de cuentas COPASST</vt:lpstr>
      <vt:lpstr>Presentación de PowerPoint</vt:lpstr>
      <vt:lpstr>Presentación de PowerPoint</vt:lpstr>
      <vt:lpstr>BRIGADA EMERGENCIAS</vt:lpstr>
      <vt:lpstr>Rendición de cuentas Brigada de Emergencias</vt:lpstr>
      <vt:lpstr>Rendición de cuentas Brigada de Emergencias</vt:lpstr>
      <vt:lpstr>Revisión por la Alta Dirección 2025  Sistema de Gestión de la Seguridad y Salud en el Trabajo </vt:lpstr>
      <vt:lpstr>ASIGNACIÓN DE RECURSOS</vt:lpstr>
      <vt:lpstr>CAMBIO EN EL SG-SST</vt:lpstr>
      <vt:lpstr>Procesos ESTRATÉGICOS.  Informe DE GESTIÓN DE LA CALIDAD.</vt:lpstr>
      <vt:lpstr>SISTEMA UNICO DE HABILITACIÓN</vt:lpstr>
      <vt:lpstr>Los servicios se mantienen habilitados ante la dirección Seccional de Salud, según la resolución 3100 de 2019: </vt:lpstr>
      <vt:lpstr>ACTIVIDADES REALIZADAS</vt:lpstr>
      <vt:lpstr>PROGRAMA DE AUDITORIA PARA EL MEJORAMIENTO DE LA CALIDAD - PAMEC</vt:lpstr>
      <vt:lpstr>ACTIVIDADES PREVIAS AÑO 2025</vt:lpstr>
      <vt:lpstr>ACTIVIDADES PREVIAS</vt:lpstr>
      <vt:lpstr>AUTOEVALUACION</vt:lpstr>
      <vt:lpstr>SELECCIÓN DE PROCESOS</vt:lpstr>
      <vt:lpstr>ESTANDARES PRIORIZADOS</vt:lpstr>
      <vt:lpstr>ESTANDARES PRIORIZADOS</vt:lpstr>
      <vt:lpstr>ESTANDARES PRIORIZADOS</vt:lpstr>
      <vt:lpstr>MEDICIÓN INICIAL DEL DESEMPEÑO  </vt:lpstr>
      <vt:lpstr>APRENDIZAJE ORGANIZACIONAL</vt:lpstr>
      <vt:lpstr>COMITÉS DE CALIDAD</vt:lpstr>
      <vt:lpstr>Campaña SEMANA DE LA HUMANIZACION (EQUIPO PAMEC)</vt:lpstr>
      <vt:lpstr>Presentación de PowerPoint</vt:lpstr>
      <vt:lpstr>Presentación de PowerPoint</vt:lpstr>
      <vt:lpstr>Presentación de PowerPoint</vt:lpstr>
      <vt:lpstr>Presentación de PowerPoint</vt:lpstr>
      <vt:lpstr>Procesos ESTRATÉGICOS.  Informe DE GESTIÓN JURÍDICA.</vt:lpstr>
      <vt:lpstr>Gestión Jurídica:</vt:lpstr>
      <vt:lpstr>Gestión Jurídica:</vt:lpstr>
      <vt:lpstr>Gestión Jurídica:</vt:lpstr>
      <vt:lpstr>Gestión Jurídica:</vt:lpstr>
      <vt:lpstr>Gestión Jurídica:</vt:lpstr>
      <vt:lpstr>Gestión Jurídica:</vt:lpstr>
      <vt:lpstr>Gestión Jurídica:</vt:lpstr>
      <vt:lpstr>       GRACIAS POR SU PARTICIPACION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JUAN CARLOS ALVAREZ</cp:lastModifiedBy>
  <cp:revision>349</cp:revision>
  <dcterms:created xsi:type="dcterms:W3CDTF">2022-01-31T17:26:13Z</dcterms:created>
  <dcterms:modified xsi:type="dcterms:W3CDTF">2026-05-13T14:39:47Z</dcterms:modified>
</cp:coreProperties>
</file>